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4.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5.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harts/chart1.xml" ContentType="application/vnd.openxmlformats-officedocument.drawingml.chart+xml"/>
  <Override PartName="/ppt/notesSlides/notesSlide23.xml" ContentType="application/vnd.openxmlformats-officedocument.presentationml.notesSlide+xml"/>
  <Override PartName="/ppt/charts/chart2.xml" ContentType="application/vnd.openxmlformats-officedocument.drawingml.chart+xml"/>
  <Override PartName="/ppt/charts/chart3.xml" ContentType="application/vnd.openxmlformats-officedocument.drawingml.chart+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 id="2147483687" r:id="rId3"/>
    <p:sldMasterId id="2147483700" r:id="rId4"/>
    <p:sldMasterId id="2147483713" r:id="rId5"/>
    <p:sldMasterId id="2147483726" r:id="rId6"/>
  </p:sldMasterIdLst>
  <p:notesMasterIdLst>
    <p:notesMasterId r:id="rId74"/>
  </p:notesMasterIdLst>
  <p:sldIdLst>
    <p:sldId id="256" r:id="rId7"/>
    <p:sldId id="257" r:id="rId8"/>
    <p:sldId id="258" r:id="rId9"/>
    <p:sldId id="259" r:id="rId10"/>
    <p:sldId id="352" r:id="rId11"/>
    <p:sldId id="269" r:id="rId12"/>
    <p:sldId id="270" r:id="rId13"/>
    <p:sldId id="261" r:id="rId14"/>
    <p:sldId id="262" r:id="rId15"/>
    <p:sldId id="263" r:id="rId16"/>
    <p:sldId id="266" r:id="rId17"/>
    <p:sldId id="264" r:id="rId18"/>
    <p:sldId id="271" r:id="rId19"/>
    <p:sldId id="272" r:id="rId20"/>
    <p:sldId id="273" r:id="rId21"/>
    <p:sldId id="274" r:id="rId22"/>
    <p:sldId id="275" r:id="rId23"/>
    <p:sldId id="279" r:id="rId24"/>
    <p:sldId id="276" r:id="rId25"/>
    <p:sldId id="277" r:id="rId26"/>
    <p:sldId id="317" r:id="rId27"/>
    <p:sldId id="278" r:id="rId28"/>
    <p:sldId id="280" r:id="rId29"/>
    <p:sldId id="282" r:id="rId30"/>
    <p:sldId id="283" r:id="rId31"/>
    <p:sldId id="284" r:id="rId32"/>
    <p:sldId id="285" r:id="rId33"/>
    <p:sldId id="286" r:id="rId34"/>
    <p:sldId id="287" r:id="rId35"/>
    <p:sldId id="288" r:id="rId36"/>
    <p:sldId id="320" r:id="rId37"/>
    <p:sldId id="321" r:id="rId38"/>
    <p:sldId id="319" r:id="rId39"/>
    <p:sldId id="323" r:id="rId40"/>
    <p:sldId id="324" r:id="rId41"/>
    <p:sldId id="326" r:id="rId42"/>
    <p:sldId id="333" r:id="rId43"/>
    <p:sldId id="290" r:id="rId44"/>
    <p:sldId id="329" r:id="rId45"/>
    <p:sldId id="331" r:id="rId46"/>
    <p:sldId id="291" r:id="rId47"/>
    <p:sldId id="334" r:id="rId48"/>
    <p:sldId id="293" r:id="rId49"/>
    <p:sldId id="336" r:id="rId50"/>
    <p:sldId id="294" r:id="rId51"/>
    <p:sldId id="310" r:id="rId52"/>
    <p:sldId id="363" r:id="rId53"/>
    <p:sldId id="344" r:id="rId54"/>
    <p:sldId id="339" r:id="rId55"/>
    <p:sldId id="338" r:id="rId56"/>
    <p:sldId id="341" r:id="rId57"/>
    <p:sldId id="342" r:id="rId58"/>
    <p:sldId id="350" r:id="rId59"/>
    <p:sldId id="340" r:id="rId60"/>
    <p:sldId id="351" r:id="rId61"/>
    <p:sldId id="359" r:id="rId62"/>
    <p:sldId id="360" r:id="rId63"/>
    <p:sldId id="361" r:id="rId64"/>
    <p:sldId id="356" r:id="rId65"/>
    <p:sldId id="347" r:id="rId66"/>
    <p:sldId id="346" r:id="rId67"/>
    <p:sldId id="355" r:id="rId68"/>
    <p:sldId id="345" r:id="rId69"/>
    <p:sldId id="357" r:id="rId70"/>
    <p:sldId id="348" r:id="rId71"/>
    <p:sldId id="358" r:id="rId72"/>
    <p:sldId id="349" r:id="rId7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Tina Keller Costa" initials="TKC" lastIdx="1"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3844" autoAdjust="0"/>
  </p:normalViewPr>
  <p:slideViewPr>
    <p:cSldViewPr snapToGrid="0">
      <p:cViewPr varScale="1">
        <p:scale>
          <a:sx n="80" d="100"/>
          <a:sy n="80" d="100"/>
        </p:scale>
        <p:origin x="754"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slide" Target="slides/slide57.xml"/><Relationship Id="rId68" Type="http://schemas.openxmlformats.org/officeDocument/2006/relationships/slide" Target="slides/slide62.xml"/><Relationship Id="rId16" Type="http://schemas.openxmlformats.org/officeDocument/2006/relationships/slide" Target="slides/slide10.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66" Type="http://schemas.openxmlformats.org/officeDocument/2006/relationships/slide" Target="slides/slide60.xml"/><Relationship Id="rId74" Type="http://schemas.openxmlformats.org/officeDocument/2006/relationships/notesMaster" Target="notesMasters/notesMaster1.xml"/><Relationship Id="rId79" Type="http://schemas.openxmlformats.org/officeDocument/2006/relationships/tableStyles" Target="tableStyles.xml"/><Relationship Id="rId5" Type="http://schemas.openxmlformats.org/officeDocument/2006/relationships/slideMaster" Target="slideMasters/slideMaster5.xml"/><Relationship Id="rId61" Type="http://schemas.openxmlformats.org/officeDocument/2006/relationships/slide" Target="slides/slide55.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slide" Target="slides/slide58.xml"/><Relationship Id="rId69" Type="http://schemas.openxmlformats.org/officeDocument/2006/relationships/slide" Target="slides/slide63.xml"/><Relationship Id="rId77" Type="http://schemas.openxmlformats.org/officeDocument/2006/relationships/viewProps" Target="viewProps.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80" Type="http://schemas.microsoft.com/office/2016/11/relationships/changesInfo" Target="changesInfos/changesInfo1.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slide" Target="slides/slide6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slide" Target="slides/slide64.xml"/><Relationship Id="rId75"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slide" Target="slides/slide67.xml"/><Relationship Id="rId78"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presProps" Target="presProps.xml"/><Relationship Id="rId7" Type="http://schemas.openxmlformats.org/officeDocument/2006/relationships/slide" Target="slides/slide1.xml"/><Relationship Id="rId71" Type="http://schemas.openxmlformats.org/officeDocument/2006/relationships/slide" Target="slides/slide65.xml"/><Relationship Id="rId2" Type="http://schemas.openxmlformats.org/officeDocument/2006/relationships/slideMaster" Target="slideMasters/slideMaster2.xml"/><Relationship Id="rId29" Type="http://schemas.openxmlformats.org/officeDocument/2006/relationships/slide" Target="slides/slide2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ndra Cristina Godinho Pires da Silva" userId="127f801f-c541-42ca-8eed-b51808adfa44" providerId="ADAL" clId="{E1292C94-F47B-44B1-A6E4-CA60CA5A67C2}"/>
    <pc:docChg chg="undo custSel modSld">
      <pc:chgData name="Sandra Cristina Godinho Pires da Silva" userId="127f801f-c541-42ca-8eed-b51808adfa44" providerId="ADAL" clId="{E1292C94-F47B-44B1-A6E4-CA60CA5A67C2}" dt="2021-04-28T12:19:32.815" v="86" actId="20577"/>
      <pc:docMkLst>
        <pc:docMk/>
      </pc:docMkLst>
      <pc:sldChg chg="modSp mod">
        <pc:chgData name="Sandra Cristina Godinho Pires da Silva" userId="127f801f-c541-42ca-8eed-b51808adfa44" providerId="ADAL" clId="{E1292C94-F47B-44B1-A6E4-CA60CA5A67C2}" dt="2021-04-28T12:14:53.278" v="0" actId="14100"/>
        <pc:sldMkLst>
          <pc:docMk/>
          <pc:sldMk cId="0" sldId="262"/>
        </pc:sldMkLst>
        <pc:spChg chg="mod">
          <ac:chgData name="Sandra Cristina Godinho Pires da Silva" userId="127f801f-c541-42ca-8eed-b51808adfa44" providerId="ADAL" clId="{E1292C94-F47B-44B1-A6E4-CA60CA5A67C2}" dt="2021-04-28T12:14:53.278" v="0" actId="14100"/>
          <ac:spMkLst>
            <pc:docMk/>
            <pc:sldMk cId="0" sldId="262"/>
            <ac:spMk id="359" creationId="{00000000-0000-0000-0000-000000000000}"/>
          </ac:spMkLst>
        </pc:spChg>
      </pc:sldChg>
      <pc:sldChg chg="modSp mod">
        <pc:chgData name="Sandra Cristina Godinho Pires da Silva" userId="127f801f-c541-42ca-8eed-b51808adfa44" providerId="ADAL" clId="{E1292C94-F47B-44B1-A6E4-CA60CA5A67C2}" dt="2021-04-28T12:15:53.216" v="6" actId="255"/>
        <pc:sldMkLst>
          <pc:docMk/>
          <pc:sldMk cId="0" sldId="271"/>
        </pc:sldMkLst>
        <pc:spChg chg="mod">
          <ac:chgData name="Sandra Cristina Godinho Pires da Silva" userId="127f801f-c541-42ca-8eed-b51808adfa44" providerId="ADAL" clId="{E1292C94-F47B-44B1-A6E4-CA60CA5A67C2}" dt="2021-04-28T12:15:53.216" v="6" actId="255"/>
          <ac:spMkLst>
            <pc:docMk/>
            <pc:sldMk cId="0" sldId="271"/>
            <ac:spMk id="608" creationId="{00000000-0000-0000-0000-000000000000}"/>
          </ac:spMkLst>
        </pc:spChg>
      </pc:sldChg>
      <pc:sldChg chg="modSp mod">
        <pc:chgData name="Sandra Cristina Godinho Pires da Silva" userId="127f801f-c541-42ca-8eed-b51808adfa44" providerId="ADAL" clId="{E1292C94-F47B-44B1-A6E4-CA60CA5A67C2}" dt="2021-04-28T12:18:04.523" v="69" actId="20577"/>
        <pc:sldMkLst>
          <pc:docMk/>
          <pc:sldMk cId="1068909161" sldId="338"/>
        </pc:sldMkLst>
        <pc:spChg chg="mod">
          <ac:chgData name="Sandra Cristina Godinho Pires da Silva" userId="127f801f-c541-42ca-8eed-b51808adfa44" providerId="ADAL" clId="{E1292C94-F47B-44B1-A6E4-CA60CA5A67C2}" dt="2021-04-28T12:18:04.523" v="69" actId="20577"/>
          <ac:spMkLst>
            <pc:docMk/>
            <pc:sldMk cId="1068909161" sldId="338"/>
            <ac:spMk id="3" creationId="{824AE619-A9F4-49CF-823D-E06E821EEF43}"/>
          </ac:spMkLst>
        </pc:spChg>
      </pc:sldChg>
      <pc:sldChg chg="modSp mod">
        <pc:chgData name="Sandra Cristina Godinho Pires da Silva" userId="127f801f-c541-42ca-8eed-b51808adfa44" providerId="ADAL" clId="{E1292C94-F47B-44B1-A6E4-CA60CA5A67C2}" dt="2021-04-28T12:17:47.952" v="53" actId="20577"/>
        <pc:sldMkLst>
          <pc:docMk/>
          <pc:sldMk cId="3045103382" sldId="339"/>
        </pc:sldMkLst>
        <pc:spChg chg="mod">
          <ac:chgData name="Sandra Cristina Godinho Pires da Silva" userId="127f801f-c541-42ca-8eed-b51808adfa44" providerId="ADAL" clId="{E1292C94-F47B-44B1-A6E4-CA60CA5A67C2}" dt="2021-04-28T12:17:47.952" v="53" actId="20577"/>
          <ac:spMkLst>
            <pc:docMk/>
            <pc:sldMk cId="3045103382" sldId="339"/>
            <ac:spMk id="14" creationId="{B8B36B46-D3DB-4E09-81E8-02DC8EC8EECC}"/>
          </ac:spMkLst>
        </pc:spChg>
      </pc:sldChg>
      <pc:sldChg chg="modSp mod">
        <pc:chgData name="Sandra Cristina Godinho Pires da Silva" userId="127f801f-c541-42ca-8eed-b51808adfa44" providerId="ADAL" clId="{E1292C94-F47B-44B1-A6E4-CA60CA5A67C2}" dt="2021-04-28T12:19:32.815" v="86" actId="20577"/>
        <pc:sldMkLst>
          <pc:docMk/>
          <pc:sldMk cId="873228279" sldId="348"/>
        </pc:sldMkLst>
        <pc:spChg chg="mod">
          <ac:chgData name="Sandra Cristina Godinho Pires da Silva" userId="127f801f-c541-42ca-8eed-b51808adfa44" providerId="ADAL" clId="{E1292C94-F47B-44B1-A6E4-CA60CA5A67C2}" dt="2021-04-28T12:19:32.815" v="86" actId="20577"/>
          <ac:spMkLst>
            <pc:docMk/>
            <pc:sldMk cId="873228279" sldId="348"/>
            <ac:spMk id="3" creationId="{E5328B4D-8A75-4AB9-A23D-9AAE3D38360F}"/>
          </ac:spMkLst>
        </pc:spChg>
      </pc:sldChg>
      <pc:sldChg chg="modSp mod">
        <pc:chgData name="Sandra Cristina Godinho Pires da Silva" userId="127f801f-c541-42ca-8eed-b51808adfa44" providerId="ADAL" clId="{E1292C94-F47B-44B1-A6E4-CA60CA5A67C2}" dt="2021-04-28T12:18:47.941" v="75" actId="113"/>
        <pc:sldMkLst>
          <pc:docMk/>
          <pc:sldMk cId="1436065517" sldId="356"/>
        </pc:sldMkLst>
        <pc:spChg chg="mod">
          <ac:chgData name="Sandra Cristina Godinho Pires da Silva" userId="127f801f-c541-42ca-8eed-b51808adfa44" providerId="ADAL" clId="{E1292C94-F47B-44B1-A6E4-CA60CA5A67C2}" dt="2021-04-28T12:18:47.941" v="75" actId="113"/>
          <ac:spMkLst>
            <pc:docMk/>
            <pc:sldMk cId="1436065517" sldId="356"/>
            <ac:spMk id="7" creationId="{43CA0160-26C1-4057-8B19-EC5801FFCE90}"/>
          </ac:spMkLst>
        </pc:spChg>
      </pc:sldChg>
      <pc:sldChg chg="modSp mod">
        <pc:chgData name="Sandra Cristina Godinho Pires da Silva" userId="127f801f-c541-42ca-8eed-b51808adfa44" providerId="ADAL" clId="{E1292C94-F47B-44B1-A6E4-CA60CA5A67C2}" dt="2021-04-28T12:19:26.159" v="85" actId="20577"/>
        <pc:sldMkLst>
          <pc:docMk/>
          <pc:sldMk cId="3323734593" sldId="358"/>
        </pc:sldMkLst>
        <pc:spChg chg="mod">
          <ac:chgData name="Sandra Cristina Godinho Pires da Silva" userId="127f801f-c541-42ca-8eed-b51808adfa44" providerId="ADAL" clId="{E1292C94-F47B-44B1-A6E4-CA60CA5A67C2}" dt="2021-04-28T12:19:26.159" v="85" actId="20577"/>
          <ac:spMkLst>
            <pc:docMk/>
            <pc:sldMk cId="3323734593" sldId="358"/>
            <ac:spMk id="6" creationId="{CE237C24-9DA5-4F0F-A6D0-FFDE597DA305}"/>
          </ac:spMkLst>
        </pc:spChg>
      </pc:sldChg>
      <pc:sldChg chg="modSp mod">
        <pc:chgData name="Sandra Cristina Godinho Pires da Silva" userId="127f801f-c541-42ca-8eed-b51808adfa44" providerId="ADAL" clId="{E1292C94-F47B-44B1-A6E4-CA60CA5A67C2}" dt="2021-04-28T12:18:40.950" v="73" actId="113"/>
        <pc:sldMkLst>
          <pc:docMk/>
          <pc:sldMk cId="3117043988" sldId="360"/>
        </pc:sldMkLst>
        <pc:spChg chg="mod">
          <ac:chgData name="Sandra Cristina Godinho Pires da Silva" userId="127f801f-c541-42ca-8eed-b51808adfa44" providerId="ADAL" clId="{E1292C94-F47B-44B1-A6E4-CA60CA5A67C2}" dt="2021-04-28T12:18:40.950" v="73" actId="113"/>
          <ac:spMkLst>
            <pc:docMk/>
            <pc:sldMk cId="3117043988" sldId="360"/>
            <ac:spMk id="13" creationId="{B01981A7-63B8-4448-9C75-6581BF0D8AD6}"/>
          </ac:spMkLst>
        </pc:spChg>
      </pc:sldChg>
      <pc:sldChg chg="modSp mod">
        <pc:chgData name="Sandra Cristina Godinho Pires da Silva" userId="127f801f-c541-42ca-8eed-b51808adfa44" providerId="ADAL" clId="{E1292C94-F47B-44B1-A6E4-CA60CA5A67C2}" dt="2021-04-28T12:18:37.819" v="72" actId="113"/>
        <pc:sldMkLst>
          <pc:docMk/>
          <pc:sldMk cId="2694503243" sldId="361"/>
        </pc:sldMkLst>
        <pc:spChg chg="mod">
          <ac:chgData name="Sandra Cristina Godinho Pires da Silva" userId="127f801f-c541-42ca-8eed-b51808adfa44" providerId="ADAL" clId="{E1292C94-F47B-44B1-A6E4-CA60CA5A67C2}" dt="2021-04-28T12:18:32.075" v="70" actId="108"/>
          <ac:spMkLst>
            <pc:docMk/>
            <pc:sldMk cId="2694503243" sldId="361"/>
            <ac:spMk id="828" creationId="{00000000-0000-0000-0000-000000000000}"/>
          </ac:spMkLst>
        </pc:spChg>
        <pc:spChg chg="mod">
          <ac:chgData name="Sandra Cristina Godinho Pires da Silva" userId="127f801f-c541-42ca-8eed-b51808adfa44" providerId="ADAL" clId="{E1292C94-F47B-44B1-A6E4-CA60CA5A67C2}" dt="2021-04-28T12:18:37.819" v="72" actId="113"/>
          <ac:spMkLst>
            <pc:docMk/>
            <pc:sldMk cId="2694503243" sldId="361"/>
            <ac:spMk id="841" creationId="{00000000-0000-0000-0000-000000000000}"/>
          </ac:spMkLst>
        </pc:spChg>
      </pc:sldChg>
      <pc:sldChg chg="modSp mod">
        <pc:chgData name="Sandra Cristina Godinho Pires da Silva" userId="127f801f-c541-42ca-8eed-b51808adfa44" providerId="ADAL" clId="{E1292C94-F47B-44B1-A6E4-CA60CA5A67C2}" dt="2021-04-28T12:17:09.733" v="14" actId="1076"/>
        <pc:sldMkLst>
          <pc:docMk/>
          <pc:sldMk cId="3556027170" sldId="363"/>
        </pc:sldMkLst>
        <pc:spChg chg="mod">
          <ac:chgData name="Sandra Cristina Godinho Pires da Silva" userId="127f801f-c541-42ca-8eed-b51808adfa44" providerId="ADAL" clId="{E1292C94-F47B-44B1-A6E4-CA60CA5A67C2}" dt="2021-04-28T12:17:04.526" v="12" actId="14100"/>
          <ac:spMkLst>
            <pc:docMk/>
            <pc:sldMk cId="3556027170" sldId="363"/>
            <ac:spMk id="805" creationId="{00000000-0000-0000-0000-000000000000}"/>
          </ac:spMkLst>
        </pc:spChg>
        <pc:spChg chg="mod">
          <ac:chgData name="Sandra Cristina Godinho Pires da Silva" userId="127f801f-c541-42ca-8eed-b51808adfa44" providerId="ADAL" clId="{E1292C94-F47B-44B1-A6E4-CA60CA5A67C2}" dt="2021-04-28T12:16:40.009" v="8" actId="20577"/>
          <ac:spMkLst>
            <pc:docMk/>
            <pc:sldMk cId="3556027170" sldId="363"/>
            <ac:spMk id="806" creationId="{00000000-0000-0000-0000-000000000000}"/>
          </ac:spMkLst>
        </pc:spChg>
        <pc:picChg chg="mod">
          <ac:chgData name="Sandra Cristina Godinho Pires da Silva" userId="127f801f-c541-42ca-8eed-b51808adfa44" providerId="ADAL" clId="{E1292C94-F47B-44B1-A6E4-CA60CA5A67C2}" dt="2021-04-28T12:17:06.900" v="13" actId="1076"/>
          <ac:picMkLst>
            <pc:docMk/>
            <pc:sldMk cId="3556027170" sldId="363"/>
            <ac:picMk id="4" creationId="{6B22469B-FAF7-47C9-A162-2D9B977B7F79}"/>
          </ac:picMkLst>
        </pc:picChg>
        <pc:picChg chg="mod">
          <ac:chgData name="Sandra Cristina Godinho Pires da Silva" userId="127f801f-c541-42ca-8eed-b51808adfa44" providerId="ADAL" clId="{E1292C94-F47B-44B1-A6E4-CA60CA5A67C2}" dt="2021-04-28T12:17:09.733" v="14" actId="1076"/>
          <ac:picMkLst>
            <pc:docMk/>
            <pc:sldMk cId="3556027170" sldId="363"/>
            <ac:picMk id="5" creationId="{A10AB3A8-8181-4C07-9626-C656E43CEDC0}"/>
          </ac:picMkLst>
        </pc:picChg>
      </pc:sldChg>
    </pc:docChg>
  </pc:docChgLst>
</pc:chgInfo>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pt-PT"/>
  <c:roundedCorners val="0"/>
  <c:style val="2"/>
  <c:chart>
    <c:autoTitleDeleted val="1"/>
    <c:plotArea>
      <c:layout>
        <c:manualLayout>
          <c:layoutTarget val="inner"/>
          <c:xMode val="edge"/>
          <c:yMode val="edge"/>
          <c:x val="0.11923460235200301"/>
          <c:y val="5.1025199561746802E-2"/>
          <c:w val="0.66525812238389503"/>
          <c:h val="0.83628110815464096"/>
        </c:manualLayout>
      </c:layout>
      <c:barChart>
        <c:barDir val="col"/>
        <c:grouping val="percentStacked"/>
        <c:varyColors val="0"/>
        <c:ser>
          <c:idx val="0"/>
          <c:order val="0"/>
          <c:tx>
            <c:strRef>
              <c:f>label 0</c:f>
              <c:strCache>
                <c:ptCount val="1"/>
                <c:pt idx="0">
                  <c:v>Bacteria</c:v>
                </c:pt>
              </c:strCache>
            </c:strRef>
          </c:tx>
          <c:spPr>
            <a:solidFill>
              <a:srgbClr val="4472C4"/>
            </a:solidFill>
            <a:ln>
              <a:noFill/>
            </a:ln>
          </c:spPr>
          <c:invertIfNegative val="0"/>
          <c:dLbls>
            <c:spPr>
              <a:noFill/>
              <a:ln>
                <a:noFill/>
              </a:ln>
              <a:effectLst/>
            </c:spPr>
            <c:txPr>
              <a:bodyPr/>
              <a:lstStyle/>
              <a:p>
                <a:pPr>
                  <a:defRPr sz="1400" b="0" strike="noStrike" spc="-1">
                    <a:solidFill>
                      <a:srgbClr val="FFFFFF"/>
                    </a:solidFill>
                    <a:latin typeface="Calibri"/>
                  </a:defRPr>
                </a:pPr>
                <a:endParaRPr lang="en-US"/>
              </a:p>
            </c:txPr>
            <c:dLblPos val="ctr"/>
            <c:showLegendKey val="0"/>
            <c:showVal val="0"/>
            <c:showCatName val="0"/>
            <c:showSerName val="0"/>
            <c:showPercent val="0"/>
            <c:showBubbleSize val="1"/>
            <c:separator>; </c:separator>
            <c:showLeaderLines val="0"/>
            <c:extLst>
              <c:ext xmlns:c15="http://schemas.microsoft.com/office/drawing/2012/chart" uri="{CE6537A1-D6FC-4f65-9D91-7224C49458BB}">
                <c15:showLeaderLines val="0"/>
              </c:ext>
            </c:extLst>
          </c:dLbls>
          <c:cat>
            <c:strRef>
              <c:f>categories</c:f>
              <c:strCache>
                <c:ptCount val="11"/>
                <c:pt idx="0">
                  <c:v>2006</c:v>
                </c:pt>
                <c:pt idx="1">
                  <c:v>2007</c:v>
                </c:pt>
                <c:pt idx="2">
                  <c:v>2008</c:v>
                </c:pt>
                <c:pt idx="3">
                  <c:v>2009</c:v>
                </c:pt>
                <c:pt idx="4">
                  <c:v>2010</c:v>
                </c:pt>
                <c:pt idx="5">
                  <c:v>2011</c:v>
                </c:pt>
                <c:pt idx="6">
                  <c:v>2012</c:v>
                </c:pt>
                <c:pt idx="7">
                  <c:v>2013</c:v>
                </c:pt>
                <c:pt idx="8">
                  <c:v>2014</c:v>
                </c:pt>
                <c:pt idx="9">
                  <c:v>2015</c:v>
                </c:pt>
                <c:pt idx="10">
                  <c:v>2016</c:v>
                </c:pt>
              </c:strCache>
            </c:strRef>
          </c:cat>
          <c:val>
            <c:numRef>
              <c:f>0</c:f>
              <c:numCache>
                <c:formatCode>General</c:formatCode>
                <c:ptCount val="11"/>
                <c:pt idx="0">
                  <c:v>53</c:v>
                </c:pt>
                <c:pt idx="1">
                  <c:v>72</c:v>
                </c:pt>
                <c:pt idx="2">
                  <c:v>89</c:v>
                </c:pt>
                <c:pt idx="3">
                  <c:v>98</c:v>
                </c:pt>
                <c:pt idx="4">
                  <c:v>134</c:v>
                </c:pt>
                <c:pt idx="5">
                  <c:v>161</c:v>
                </c:pt>
                <c:pt idx="6">
                  <c:v>149</c:v>
                </c:pt>
                <c:pt idx="7">
                  <c:v>178</c:v>
                </c:pt>
                <c:pt idx="8">
                  <c:v>207</c:v>
                </c:pt>
                <c:pt idx="9">
                  <c:v>200</c:v>
                </c:pt>
                <c:pt idx="10">
                  <c:v>207</c:v>
                </c:pt>
              </c:numCache>
            </c:numRef>
          </c:val>
          <c:extLst>
            <c:ext xmlns:c16="http://schemas.microsoft.com/office/drawing/2014/chart" uri="{C3380CC4-5D6E-409C-BE32-E72D297353CC}">
              <c16:uniqueId val="{00000000-1466-43CE-8290-C6A7EC60F018}"/>
            </c:ext>
          </c:extLst>
        </c:ser>
        <c:ser>
          <c:idx val="1"/>
          <c:order val="1"/>
          <c:tx>
            <c:strRef>
              <c:f>label 1</c:f>
              <c:strCache>
                <c:ptCount val="1"/>
                <c:pt idx="0">
                  <c:v>Fungi</c:v>
                </c:pt>
              </c:strCache>
            </c:strRef>
          </c:tx>
          <c:spPr>
            <a:solidFill>
              <a:srgbClr val="ED7D31"/>
            </a:solidFill>
            <a:ln>
              <a:noFill/>
            </a:ln>
          </c:spPr>
          <c:invertIfNegative val="0"/>
          <c:dLbls>
            <c:spPr>
              <a:noFill/>
              <a:ln>
                <a:noFill/>
              </a:ln>
              <a:effectLst/>
            </c:spPr>
            <c:txPr>
              <a:bodyPr/>
              <a:lstStyle/>
              <a:p>
                <a:pPr>
                  <a:defRPr sz="1400" b="0" strike="noStrike" spc="-1">
                    <a:solidFill>
                      <a:srgbClr val="FFFFFF"/>
                    </a:solidFill>
                    <a:latin typeface="Calibri"/>
                  </a:defRPr>
                </a:pPr>
                <a:endParaRPr lang="en-US"/>
              </a:p>
            </c:txPr>
            <c:dLblPos val="ctr"/>
            <c:showLegendKey val="0"/>
            <c:showVal val="0"/>
            <c:showCatName val="0"/>
            <c:showSerName val="0"/>
            <c:showPercent val="0"/>
            <c:showBubbleSize val="1"/>
            <c:separator>; </c:separator>
            <c:showLeaderLines val="0"/>
            <c:extLst>
              <c:ext xmlns:c15="http://schemas.microsoft.com/office/drawing/2012/chart" uri="{CE6537A1-D6FC-4f65-9D91-7224C49458BB}">
                <c15:showLeaderLines val="0"/>
              </c:ext>
            </c:extLst>
          </c:dLbls>
          <c:cat>
            <c:strRef>
              <c:f>categories</c:f>
              <c:strCache>
                <c:ptCount val="11"/>
                <c:pt idx="0">
                  <c:v>2006</c:v>
                </c:pt>
                <c:pt idx="1">
                  <c:v>2007</c:v>
                </c:pt>
                <c:pt idx="2">
                  <c:v>2008</c:v>
                </c:pt>
                <c:pt idx="3">
                  <c:v>2009</c:v>
                </c:pt>
                <c:pt idx="4">
                  <c:v>2010</c:v>
                </c:pt>
                <c:pt idx="5">
                  <c:v>2011</c:v>
                </c:pt>
                <c:pt idx="6">
                  <c:v>2012</c:v>
                </c:pt>
                <c:pt idx="7">
                  <c:v>2013</c:v>
                </c:pt>
                <c:pt idx="8">
                  <c:v>2014</c:v>
                </c:pt>
                <c:pt idx="9">
                  <c:v>2015</c:v>
                </c:pt>
                <c:pt idx="10">
                  <c:v>2016</c:v>
                </c:pt>
              </c:strCache>
            </c:strRef>
          </c:cat>
          <c:val>
            <c:numRef>
              <c:f>1</c:f>
              <c:numCache>
                <c:formatCode>General</c:formatCode>
                <c:ptCount val="11"/>
                <c:pt idx="0">
                  <c:v>70</c:v>
                </c:pt>
                <c:pt idx="1">
                  <c:v>111</c:v>
                </c:pt>
                <c:pt idx="2">
                  <c:v>127</c:v>
                </c:pt>
                <c:pt idx="3">
                  <c:v>174</c:v>
                </c:pt>
                <c:pt idx="4">
                  <c:v>153</c:v>
                </c:pt>
                <c:pt idx="5">
                  <c:v>178</c:v>
                </c:pt>
                <c:pt idx="6">
                  <c:v>287</c:v>
                </c:pt>
                <c:pt idx="7">
                  <c:v>302</c:v>
                </c:pt>
                <c:pt idx="8">
                  <c:v>426</c:v>
                </c:pt>
                <c:pt idx="9">
                  <c:v>499</c:v>
                </c:pt>
                <c:pt idx="10">
                  <c:v>470</c:v>
                </c:pt>
              </c:numCache>
            </c:numRef>
          </c:val>
          <c:extLst>
            <c:ext xmlns:c16="http://schemas.microsoft.com/office/drawing/2014/chart" uri="{C3380CC4-5D6E-409C-BE32-E72D297353CC}">
              <c16:uniqueId val="{00000001-1466-43CE-8290-C6A7EC60F018}"/>
            </c:ext>
          </c:extLst>
        </c:ser>
        <c:ser>
          <c:idx val="2"/>
          <c:order val="2"/>
          <c:tx>
            <c:strRef>
              <c:f>label 2</c:f>
              <c:strCache>
                <c:ptCount val="1"/>
                <c:pt idx="0">
                  <c:v>Dinoflagellates</c:v>
                </c:pt>
              </c:strCache>
            </c:strRef>
          </c:tx>
          <c:spPr>
            <a:solidFill>
              <a:srgbClr val="A5A5A5"/>
            </a:solidFill>
            <a:ln>
              <a:noFill/>
            </a:ln>
          </c:spPr>
          <c:invertIfNegative val="0"/>
          <c:dLbls>
            <c:spPr>
              <a:noFill/>
              <a:ln>
                <a:noFill/>
              </a:ln>
              <a:effectLst/>
            </c:spPr>
            <c:txPr>
              <a:bodyPr/>
              <a:lstStyle/>
              <a:p>
                <a:pPr>
                  <a:defRPr sz="1400" b="0" strike="noStrike" spc="-1">
                    <a:solidFill>
                      <a:srgbClr val="FFFFFF"/>
                    </a:solidFill>
                    <a:latin typeface="Calibri"/>
                  </a:defRPr>
                </a:pPr>
                <a:endParaRPr lang="en-US"/>
              </a:p>
            </c:txPr>
            <c:dLblPos val="ctr"/>
            <c:showLegendKey val="0"/>
            <c:showVal val="0"/>
            <c:showCatName val="0"/>
            <c:showSerName val="0"/>
            <c:showPercent val="0"/>
            <c:showBubbleSize val="1"/>
            <c:separator>; </c:separator>
            <c:showLeaderLines val="0"/>
            <c:extLst>
              <c:ext xmlns:c15="http://schemas.microsoft.com/office/drawing/2012/chart" uri="{CE6537A1-D6FC-4f65-9D91-7224C49458BB}">
                <c15:showLeaderLines val="0"/>
              </c:ext>
            </c:extLst>
          </c:dLbls>
          <c:cat>
            <c:strRef>
              <c:f>categories</c:f>
              <c:strCache>
                <c:ptCount val="11"/>
                <c:pt idx="0">
                  <c:v>2006</c:v>
                </c:pt>
                <c:pt idx="1">
                  <c:v>2007</c:v>
                </c:pt>
                <c:pt idx="2">
                  <c:v>2008</c:v>
                </c:pt>
                <c:pt idx="3">
                  <c:v>2009</c:v>
                </c:pt>
                <c:pt idx="4">
                  <c:v>2010</c:v>
                </c:pt>
                <c:pt idx="5">
                  <c:v>2011</c:v>
                </c:pt>
                <c:pt idx="6">
                  <c:v>2012</c:v>
                </c:pt>
                <c:pt idx="7">
                  <c:v>2013</c:v>
                </c:pt>
                <c:pt idx="8">
                  <c:v>2014</c:v>
                </c:pt>
                <c:pt idx="9">
                  <c:v>2015</c:v>
                </c:pt>
                <c:pt idx="10">
                  <c:v>2016</c:v>
                </c:pt>
              </c:strCache>
            </c:strRef>
          </c:cat>
          <c:val>
            <c:numRef>
              <c:f>2</c:f>
              <c:numCache>
                <c:formatCode>General</c:formatCode>
                <c:ptCount val="11"/>
                <c:pt idx="0">
                  <c:v>15</c:v>
                </c:pt>
                <c:pt idx="1">
                  <c:v>25</c:v>
                </c:pt>
                <c:pt idx="2">
                  <c:v>15</c:v>
                </c:pt>
                <c:pt idx="3">
                  <c:v>12</c:v>
                </c:pt>
                <c:pt idx="4">
                  <c:v>25</c:v>
                </c:pt>
                <c:pt idx="5">
                  <c:v>5</c:v>
                </c:pt>
                <c:pt idx="6">
                  <c:v>3</c:v>
                </c:pt>
                <c:pt idx="7">
                  <c:v>14</c:v>
                </c:pt>
                <c:pt idx="8">
                  <c:v>19</c:v>
                </c:pt>
                <c:pt idx="9">
                  <c:v>15</c:v>
                </c:pt>
                <c:pt idx="10">
                  <c:v>11</c:v>
                </c:pt>
              </c:numCache>
            </c:numRef>
          </c:val>
          <c:extLst>
            <c:ext xmlns:c16="http://schemas.microsoft.com/office/drawing/2014/chart" uri="{C3380CC4-5D6E-409C-BE32-E72D297353CC}">
              <c16:uniqueId val="{00000002-1466-43CE-8290-C6A7EC60F018}"/>
            </c:ext>
          </c:extLst>
        </c:ser>
        <c:ser>
          <c:idx val="3"/>
          <c:order val="3"/>
          <c:tx>
            <c:strRef>
              <c:f>label 3</c:f>
              <c:strCache>
                <c:ptCount val="1"/>
                <c:pt idx="0">
                  <c:v>Green Algae</c:v>
                </c:pt>
              </c:strCache>
            </c:strRef>
          </c:tx>
          <c:spPr>
            <a:solidFill>
              <a:srgbClr val="FFC000"/>
            </a:solidFill>
            <a:ln>
              <a:noFill/>
            </a:ln>
          </c:spPr>
          <c:invertIfNegative val="0"/>
          <c:dLbls>
            <c:spPr>
              <a:noFill/>
              <a:ln>
                <a:noFill/>
              </a:ln>
              <a:effectLst/>
            </c:spPr>
            <c:txPr>
              <a:bodyPr/>
              <a:lstStyle/>
              <a:p>
                <a:pPr>
                  <a:defRPr sz="1400" b="0" strike="noStrike" spc="-1">
                    <a:solidFill>
                      <a:srgbClr val="FFFFFF"/>
                    </a:solidFill>
                    <a:latin typeface="Calibri"/>
                  </a:defRPr>
                </a:pPr>
                <a:endParaRPr lang="en-US"/>
              </a:p>
            </c:txPr>
            <c:dLblPos val="ctr"/>
            <c:showLegendKey val="0"/>
            <c:showVal val="0"/>
            <c:showCatName val="0"/>
            <c:showSerName val="0"/>
            <c:showPercent val="0"/>
            <c:showBubbleSize val="1"/>
            <c:separator>; </c:separator>
            <c:showLeaderLines val="0"/>
            <c:extLst>
              <c:ext xmlns:c15="http://schemas.microsoft.com/office/drawing/2012/chart" uri="{CE6537A1-D6FC-4f65-9D91-7224C49458BB}">
                <c15:showLeaderLines val="0"/>
              </c:ext>
            </c:extLst>
          </c:dLbls>
          <c:cat>
            <c:strRef>
              <c:f>categories</c:f>
              <c:strCache>
                <c:ptCount val="11"/>
                <c:pt idx="0">
                  <c:v>2006</c:v>
                </c:pt>
                <c:pt idx="1">
                  <c:v>2007</c:v>
                </c:pt>
                <c:pt idx="2">
                  <c:v>2008</c:v>
                </c:pt>
                <c:pt idx="3">
                  <c:v>2009</c:v>
                </c:pt>
                <c:pt idx="4">
                  <c:v>2010</c:v>
                </c:pt>
                <c:pt idx="5">
                  <c:v>2011</c:v>
                </c:pt>
                <c:pt idx="6">
                  <c:v>2012</c:v>
                </c:pt>
                <c:pt idx="7">
                  <c:v>2013</c:v>
                </c:pt>
                <c:pt idx="8">
                  <c:v>2014</c:v>
                </c:pt>
                <c:pt idx="9">
                  <c:v>2015</c:v>
                </c:pt>
                <c:pt idx="10">
                  <c:v>2016</c:v>
                </c:pt>
              </c:strCache>
            </c:strRef>
          </c:cat>
          <c:val>
            <c:numRef>
              <c:f>3</c:f>
              <c:numCache>
                <c:formatCode>General</c:formatCode>
                <c:ptCount val="11"/>
                <c:pt idx="0">
                  <c:v>7</c:v>
                </c:pt>
                <c:pt idx="1">
                  <c:v>7</c:v>
                </c:pt>
                <c:pt idx="2">
                  <c:v>11</c:v>
                </c:pt>
                <c:pt idx="3">
                  <c:v>8</c:v>
                </c:pt>
                <c:pt idx="4">
                  <c:v>7</c:v>
                </c:pt>
                <c:pt idx="5">
                  <c:v>2</c:v>
                </c:pt>
                <c:pt idx="6">
                  <c:v>2</c:v>
                </c:pt>
                <c:pt idx="7">
                  <c:v>8</c:v>
                </c:pt>
                <c:pt idx="8">
                  <c:v>3</c:v>
                </c:pt>
                <c:pt idx="9">
                  <c:v>8</c:v>
                </c:pt>
                <c:pt idx="10">
                  <c:v>2</c:v>
                </c:pt>
              </c:numCache>
            </c:numRef>
          </c:val>
          <c:extLst>
            <c:ext xmlns:c16="http://schemas.microsoft.com/office/drawing/2014/chart" uri="{C3380CC4-5D6E-409C-BE32-E72D297353CC}">
              <c16:uniqueId val="{00000003-1466-43CE-8290-C6A7EC60F018}"/>
            </c:ext>
          </c:extLst>
        </c:ser>
        <c:ser>
          <c:idx val="4"/>
          <c:order val="4"/>
          <c:tx>
            <c:strRef>
              <c:f>label 4</c:f>
              <c:strCache>
                <c:ptCount val="1"/>
                <c:pt idx="0">
                  <c:v>Brown Algae</c:v>
                </c:pt>
              </c:strCache>
            </c:strRef>
          </c:tx>
          <c:spPr>
            <a:solidFill>
              <a:srgbClr val="5B9BD5"/>
            </a:solidFill>
            <a:ln>
              <a:noFill/>
            </a:ln>
          </c:spPr>
          <c:invertIfNegative val="0"/>
          <c:dLbls>
            <c:spPr>
              <a:noFill/>
              <a:ln>
                <a:noFill/>
              </a:ln>
              <a:effectLst/>
            </c:spPr>
            <c:txPr>
              <a:bodyPr/>
              <a:lstStyle/>
              <a:p>
                <a:pPr>
                  <a:defRPr sz="1400" b="0" strike="noStrike" spc="-1">
                    <a:solidFill>
                      <a:srgbClr val="FFFFFF"/>
                    </a:solidFill>
                    <a:latin typeface="Calibri"/>
                  </a:defRPr>
                </a:pPr>
                <a:endParaRPr lang="en-US"/>
              </a:p>
            </c:txPr>
            <c:dLblPos val="ctr"/>
            <c:showLegendKey val="0"/>
            <c:showVal val="0"/>
            <c:showCatName val="0"/>
            <c:showSerName val="0"/>
            <c:showPercent val="0"/>
            <c:showBubbleSize val="1"/>
            <c:separator>; </c:separator>
            <c:showLeaderLines val="0"/>
            <c:extLst>
              <c:ext xmlns:c15="http://schemas.microsoft.com/office/drawing/2012/chart" uri="{CE6537A1-D6FC-4f65-9D91-7224C49458BB}">
                <c15:showLeaderLines val="0"/>
              </c:ext>
            </c:extLst>
          </c:dLbls>
          <c:cat>
            <c:strRef>
              <c:f>categories</c:f>
              <c:strCache>
                <c:ptCount val="11"/>
                <c:pt idx="0">
                  <c:v>2006</c:v>
                </c:pt>
                <c:pt idx="1">
                  <c:v>2007</c:v>
                </c:pt>
                <c:pt idx="2">
                  <c:v>2008</c:v>
                </c:pt>
                <c:pt idx="3">
                  <c:v>2009</c:v>
                </c:pt>
                <c:pt idx="4">
                  <c:v>2010</c:v>
                </c:pt>
                <c:pt idx="5">
                  <c:v>2011</c:v>
                </c:pt>
                <c:pt idx="6">
                  <c:v>2012</c:v>
                </c:pt>
                <c:pt idx="7">
                  <c:v>2013</c:v>
                </c:pt>
                <c:pt idx="8">
                  <c:v>2014</c:v>
                </c:pt>
                <c:pt idx="9">
                  <c:v>2015</c:v>
                </c:pt>
                <c:pt idx="10">
                  <c:v>2016</c:v>
                </c:pt>
              </c:strCache>
            </c:strRef>
          </c:cat>
          <c:val>
            <c:numRef>
              <c:f>4</c:f>
              <c:numCache>
                <c:formatCode>General</c:formatCode>
                <c:ptCount val="11"/>
                <c:pt idx="0">
                  <c:v>17</c:v>
                </c:pt>
                <c:pt idx="1">
                  <c:v>9</c:v>
                </c:pt>
                <c:pt idx="2">
                  <c:v>41</c:v>
                </c:pt>
                <c:pt idx="3">
                  <c:v>29</c:v>
                </c:pt>
                <c:pt idx="4">
                  <c:v>10</c:v>
                </c:pt>
                <c:pt idx="5">
                  <c:v>34</c:v>
                </c:pt>
                <c:pt idx="6">
                  <c:v>22</c:v>
                </c:pt>
                <c:pt idx="7">
                  <c:v>26</c:v>
                </c:pt>
                <c:pt idx="8">
                  <c:v>14</c:v>
                </c:pt>
                <c:pt idx="9">
                  <c:v>33</c:v>
                </c:pt>
                <c:pt idx="10">
                  <c:v>28</c:v>
                </c:pt>
              </c:numCache>
            </c:numRef>
          </c:val>
          <c:extLst>
            <c:ext xmlns:c16="http://schemas.microsoft.com/office/drawing/2014/chart" uri="{C3380CC4-5D6E-409C-BE32-E72D297353CC}">
              <c16:uniqueId val="{00000004-1466-43CE-8290-C6A7EC60F018}"/>
            </c:ext>
          </c:extLst>
        </c:ser>
        <c:ser>
          <c:idx val="5"/>
          <c:order val="5"/>
          <c:tx>
            <c:strRef>
              <c:f>label 5</c:f>
              <c:strCache>
                <c:ptCount val="1"/>
                <c:pt idx="0">
                  <c:v>Red Algae</c:v>
                </c:pt>
              </c:strCache>
            </c:strRef>
          </c:tx>
          <c:spPr>
            <a:solidFill>
              <a:srgbClr val="70AD47"/>
            </a:solidFill>
            <a:ln>
              <a:noFill/>
            </a:ln>
          </c:spPr>
          <c:invertIfNegative val="0"/>
          <c:dLbls>
            <c:spPr>
              <a:noFill/>
              <a:ln>
                <a:noFill/>
              </a:ln>
              <a:effectLst/>
            </c:spPr>
            <c:txPr>
              <a:bodyPr/>
              <a:lstStyle/>
              <a:p>
                <a:pPr>
                  <a:defRPr sz="1400" b="0" strike="noStrike" spc="-1">
                    <a:solidFill>
                      <a:srgbClr val="FFFFFF"/>
                    </a:solidFill>
                    <a:latin typeface="Calibri"/>
                  </a:defRPr>
                </a:pPr>
                <a:endParaRPr lang="en-US"/>
              </a:p>
            </c:txPr>
            <c:dLblPos val="ctr"/>
            <c:showLegendKey val="0"/>
            <c:showVal val="0"/>
            <c:showCatName val="0"/>
            <c:showSerName val="0"/>
            <c:showPercent val="0"/>
            <c:showBubbleSize val="1"/>
            <c:separator>; </c:separator>
            <c:showLeaderLines val="0"/>
            <c:extLst>
              <c:ext xmlns:c15="http://schemas.microsoft.com/office/drawing/2012/chart" uri="{CE6537A1-D6FC-4f65-9D91-7224C49458BB}">
                <c15:showLeaderLines val="0"/>
              </c:ext>
            </c:extLst>
          </c:dLbls>
          <c:cat>
            <c:strRef>
              <c:f>categories</c:f>
              <c:strCache>
                <c:ptCount val="11"/>
                <c:pt idx="0">
                  <c:v>2006</c:v>
                </c:pt>
                <c:pt idx="1">
                  <c:v>2007</c:v>
                </c:pt>
                <c:pt idx="2">
                  <c:v>2008</c:v>
                </c:pt>
                <c:pt idx="3">
                  <c:v>2009</c:v>
                </c:pt>
                <c:pt idx="4">
                  <c:v>2010</c:v>
                </c:pt>
                <c:pt idx="5">
                  <c:v>2011</c:v>
                </c:pt>
                <c:pt idx="6">
                  <c:v>2012</c:v>
                </c:pt>
                <c:pt idx="7">
                  <c:v>2013</c:v>
                </c:pt>
                <c:pt idx="8">
                  <c:v>2014</c:v>
                </c:pt>
                <c:pt idx="9">
                  <c:v>2015</c:v>
                </c:pt>
                <c:pt idx="10">
                  <c:v>2016</c:v>
                </c:pt>
              </c:strCache>
            </c:strRef>
          </c:cat>
          <c:val>
            <c:numRef>
              <c:f>5</c:f>
              <c:numCache>
                <c:formatCode>General</c:formatCode>
                <c:ptCount val="11"/>
                <c:pt idx="0">
                  <c:v>52</c:v>
                </c:pt>
                <c:pt idx="1">
                  <c:v>62</c:v>
                </c:pt>
                <c:pt idx="2">
                  <c:v>33</c:v>
                </c:pt>
                <c:pt idx="3">
                  <c:v>53</c:v>
                </c:pt>
                <c:pt idx="4">
                  <c:v>59</c:v>
                </c:pt>
                <c:pt idx="5">
                  <c:v>42</c:v>
                </c:pt>
                <c:pt idx="6">
                  <c:v>46</c:v>
                </c:pt>
                <c:pt idx="7">
                  <c:v>9</c:v>
                </c:pt>
                <c:pt idx="8">
                  <c:v>42</c:v>
                </c:pt>
                <c:pt idx="9">
                  <c:v>33</c:v>
                </c:pt>
                <c:pt idx="10">
                  <c:v>37</c:v>
                </c:pt>
              </c:numCache>
            </c:numRef>
          </c:val>
          <c:extLst>
            <c:ext xmlns:c16="http://schemas.microsoft.com/office/drawing/2014/chart" uri="{C3380CC4-5D6E-409C-BE32-E72D297353CC}">
              <c16:uniqueId val="{00000005-1466-43CE-8290-C6A7EC60F018}"/>
            </c:ext>
          </c:extLst>
        </c:ser>
        <c:ser>
          <c:idx val="6"/>
          <c:order val="6"/>
          <c:tx>
            <c:strRef>
              <c:f>label 6</c:f>
              <c:strCache>
                <c:ptCount val="1"/>
                <c:pt idx="0">
                  <c:v>Sponges</c:v>
                </c:pt>
              </c:strCache>
            </c:strRef>
          </c:tx>
          <c:spPr>
            <a:solidFill>
              <a:srgbClr val="264478"/>
            </a:solidFill>
            <a:ln>
              <a:noFill/>
            </a:ln>
          </c:spPr>
          <c:invertIfNegative val="0"/>
          <c:dLbls>
            <c:spPr>
              <a:noFill/>
              <a:ln>
                <a:noFill/>
              </a:ln>
              <a:effectLst/>
            </c:spPr>
            <c:txPr>
              <a:bodyPr/>
              <a:lstStyle/>
              <a:p>
                <a:pPr>
                  <a:defRPr sz="1400" b="0" strike="noStrike" spc="-1">
                    <a:solidFill>
                      <a:srgbClr val="FFFFFF"/>
                    </a:solidFill>
                    <a:latin typeface="Calibri"/>
                  </a:defRPr>
                </a:pPr>
                <a:endParaRPr lang="en-US"/>
              </a:p>
            </c:txPr>
            <c:dLblPos val="ctr"/>
            <c:showLegendKey val="0"/>
            <c:showVal val="0"/>
            <c:showCatName val="0"/>
            <c:showSerName val="0"/>
            <c:showPercent val="0"/>
            <c:showBubbleSize val="1"/>
            <c:separator>; </c:separator>
            <c:showLeaderLines val="0"/>
            <c:extLst>
              <c:ext xmlns:c15="http://schemas.microsoft.com/office/drawing/2012/chart" uri="{CE6537A1-D6FC-4f65-9D91-7224C49458BB}">
                <c15:showLeaderLines val="0"/>
              </c:ext>
            </c:extLst>
          </c:dLbls>
          <c:cat>
            <c:strRef>
              <c:f>categories</c:f>
              <c:strCache>
                <c:ptCount val="11"/>
                <c:pt idx="0">
                  <c:v>2006</c:v>
                </c:pt>
                <c:pt idx="1">
                  <c:v>2007</c:v>
                </c:pt>
                <c:pt idx="2">
                  <c:v>2008</c:v>
                </c:pt>
                <c:pt idx="3">
                  <c:v>2009</c:v>
                </c:pt>
                <c:pt idx="4">
                  <c:v>2010</c:v>
                </c:pt>
                <c:pt idx="5">
                  <c:v>2011</c:v>
                </c:pt>
                <c:pt idx="6">
                  <c:v>2012</c:v>
                </c:pt>
                <c:pt idx="7">
                  <c:v>2013</c:v>
                </c:pt>
                <c:pt idx="8">
                  <c:v>2014</c:v>
                </c:pt>
                <c:pt idx="9">
                  <c:v>2015</c:v>
                </c:pt>
                <c:pt idx="10">
                  <c:v>2016</c:v>
                </c:pt>
              </c:strCache>
            </c:strRef>
          </c:cat>
          <c:val>
            <c:numRef>
              <c:f>6</c:f>
              <c:numCache>
                <c:formatCode>General</c:formatCode>
                <c:ptCount val="11"/>
                <c:pt idx="0">
                  <c:v>264</c:v>
                </c:pt>
                <c:pt idx="1">
                  <c:v>302</c:v>
                </c:pt>
                <c:pt idx="2">
                  <c:v>278</c:v>
                </c:pt>
                <c:pt idx="3">
                  <c:v>287</c:v>
                </c:pt>
                <c:pt idx="4">
                  <c:v>283</c:v>
                </c:pt>
                <c:pt idx="5">
                  <c:v>296</c:v>
                </c:pt>
                <c:pt idx="6">
                  <c:v>355</c:v>
                </c:pt>
                <c:pt idx="7">
                  <c:v>243</c:v>
                </c:pt>
                <c:pt idx="8">
                  <c:v>283</c:v>
                </c:pt>
                <c:pt idx="9">
                  <c:v>291</c:v>
                </c:pt>
                <c:pt idx="10">
                  <c:v>224</c:v>
                </c:pt>
              </c:numCache>
            </c:numRef>
          </c:val>
          <c:extLst>
            <c:ext xmlns:c16="http://schemas.microsoft.com/office/drawing/2014/chart" uri="{C3380CC4-5D6E-409C-BE32-E72D297353CC}">
              <c16:uniqueId val="{00000006-1466-43CE-8290-C6A7EC60F018}"/>
            </c:ext>
          </c:extLst>
        </c:ser>
        <c:ser>
          <c:idx val="7"/>
          <c:order val="7"/>
          <c:tx>
            <c:strRef>
              <c:f>label 7</c:f>
              <c:strCache>
                <c:ptCount val="1"/>
                <c:pt idx="0">
                  <c:v>Cnidarians</c:v>
                </c:pt>
              </c:strCache>
            </c:strRef>
          </c:tx>
          <c:spPr>
            <a:solidFill>
              <a:srgbClr val="9E480E"/>
            </a:solidFill>
            <a:ln>
              <a:noFill/>
            </a:ln>
          </c:spPr>
          <c:invertIfNegative val="0"/>
          <c:dLbls>
            <c:spPr>
              <a:noFill/>
              <a:ln>
                <a:noFill/>
              </a:ln>
              <a:effectLst/>
            </c:spPr>
            <c:txPr>
              <a:bodyPr/>
              <a:lstStyle/>
              <a:p>
                <a:pPr>
                  <a:defRPr sz="1400" b="0" strike="noStrike" spc="-1">
                    <a:solidFill>
                      <a:srgbClr val="FFFFFF"/>
                    </a:solidFill>
                    <a:latin typeface="Calibri"/>
                  </a:defRPr>
                </a:pPr>
                <a:endParaRPr lang="en-US"/>
              </a:p>
            </c:txPr>
            <c:dLblPos val="ctr"/>
            <c:showLegendKey val="0"/>
            <c:showVal val="0"/>
            <c:showCatName val="0"/>
            <c:showSerName val="0"/>
            <c:showPercent val="0"/>
            <c:showBubbleSize val="1"/>
            <c:separator>; </c:separator>
            <c:showLeaderLines val="0"/>
            <c:extLst>
              <c:ext xmlns:c15="http://schemas.microsoft.com/office/drawing/2012/chart" uri="{CE6537A1-D6FC-4f65-9D91-7224C49458BB}">
                <c15:showLeaderLines val="0"/>
              </c:ext>
            </c:extLst>
          </c:dLbls>
          <c:cat>
            <c:strRef>
              <c:f>categories</c:f>
              <c:strCache>
                <c:ptCount val="11"/>
                <c:pt idx="0">
                  <c:v>2006</c:v>
                </c:pt>
                <c:pt idx="1">
                  <c:v>2007</c:v>
                </c:pt>
                <c:pt idx="2">
                  <c:v>2008</c:v>
                </c:pt>
                <c:pt idx="3">
                  <c:v>2009</c:v>
                </c:pt>
                <c:pt idx="4">
                  <c:v>2010</c:v>
                </c:pt>
                <c:pt idx="5">
                  <c:v>2011</c:v>
                </c:pt>
                <c:pt idx="6">
                  <c:v>2012</c:v>
                </c:pt>
                <c:pt idx="7">
                  <c:v>2013</c:v>
                </c:pt>
                <c:pt idx="8">
                  <c:v>2014</c:v>
                </c:pt>
                <c:pt idx="9">
                  <c:v>2015</c:v>
                </c:pt>
                <c:pt idx="10">
                  <c:v>2016</c:v>
                </c:pt>
              </c:strCache>
            </c:strRef>
          </c:cat>
          <c:val>
            <c:numRef>
              <c:f>7</c:f>
              <c:numCache>
                <c:formatCode>General</c:formatCode>
                <c:ptCount val="11"/>
                <c:pt idx="0">
                  <c:v>254</c:v>
                </c:pt>
                <c:pt idx="1">
                  <c:v>228</c:v>
                </c:pt>
                <c:pt idx="2">
                  <c:v>265</c:v>
                </c:pt>
                <c:pt idx="3">
                  <c:v>203</c:v>
                </c:pt>
                <c:pt idx="4">
                  <c:v>188</c:v>
                </c:pt>
                <c:pt idx="5">
                  <c:v>290</c:v>
                </c:pt>
                <c:pt idx="6">
                  <c:v>213</c:v>
                </c:pt>
                <c:pt idx="7">
                  <c:v>281</c:v>
                </c:pt>
                <c:pt idx="8">
                  <c:v>201</c:v>
                </c:pt>
                <c:pt idx="9">
                  <c:v>143</c:v>
                </c:pt>
                <c:pt idx="10">
                  <c:v>202</c:v>
                </c:pt>
              </c:numCache>
            </c:numRef>
          </c:val>
          <c:extLst>
            <c:ext xmlns:c16="http://schemas.microsoft.com/office/drawing/2014/chart" uri="{C3380CC4-5D6E-409C-BE32-E72D297353CC}">
              <c16:uniqueId val="{00000007-1466-43CE-8290-C6A7EC60F018}"/>
            </c:ext>
          </c:extLst>
        </c:ser>
        <c:ser>
          <c:idx val="8"/>
          <c:order val="8"/>
          <c:tx>
            <c:strRef>
              <c:f>label 8</c:f>
              <c:strCache>
                <c:ptCount val="1"/>
                <c:pt idx="0">
                  <c:v>Bryozoans</c:v>
                </c:pt>
              </c:strCache>
            </c:strRef>
          </c:tx>
          <c:spPr>
            <a:solidFill>
              <a:srgbClr val="636363"/>
            </a:solidFill>
            <a:ln>
              <a:noFill/>
            </a:ln>
          </c:spPr>
          <c:invertIfNegative val="0"/>
          <c:dLbls>
            <c:spPr>
              <a:noFill/>
              <a:ln>
                <a:noFill/>
              </a:ln>
              <a:effectLst/>
            </c:spPr>
            <c:txPr>
              <a:bodyPr/>
              <a:lstStyle/>
              <a:p>
                <a:pPr>
                  <a:defRPr sz="1400" b="0" strike="noStrike" spc="-1">
                    <a:solidFill>
                      <a:srgbClr val="FFFFFF"/>
                    </a:solidFill>
                    <a:latin typeface="Calibri"/>
                  </a:defRPr>
                </a:pPr>
                <a:endParaRPr lang="en-US"/>
              </a:p>
            </c:txPr>
            <c:dLblPos val="ctr"/>
            <c:showLegendKey val="0"/>
            <c:showVal val="0"/>
            <c:showCatName val="0"/>
            <c:showSerName val="0"/>
            <c:showPercent val="0"/>
            <c:showBubbleSize val="1"/>
            <c:separator>; </c:separator>
            <c:showLeaderLines val="0"/>
            <c:extLst>
              <c:ext xmlns:c15="http://schemas.microsoft.com/office/drawing/2012/chart" uri="{CE6537A1-D6FC-4f65-9D91-7224C49458BB}">
                <c15:showLeaderLines val="0"/>
              </c:ext>
            </c:extLst>
          </c:dLbls>
          <c:cat>
            <c:strRef>
              <c:f>categories</c:f>
              <c:strCache>
                <c:ptCount val="11"/>
                <c:pt idx="0">
                  <c:v>2006</c:v>
                </c:pt>
                <c:pt idx="1">
                  <c:v>2007</c:v>
                </c:pt>
                <c:pt idx="2">
                  <c:v>2008</c:v>
                </c:pt>
                <c:pt idx="3">
                  <c:v>2009</c:v>
                </c:pt>
                <c:pt idx="4">
                  <c:v>2010</c:v>
                </c:pt>
                <c:pt idx="5">
                  <c:v>2011</c:v>
                </c:pt>
                <c:pt idx="6">
                  <c:v>2012</c:v>
                </c:pt>
                <c:pt idx="7">
                  <c:v>2013</c:v>
                </c:pt>
                <c:pt idx="8">
                  <c:v>2014</c:v>
                </c:pt>
                <c:pt idx="9">
                  <c:v>2015</c:v>
                </c:pt>
                <c:pt idx="10">
                  <c:v>2016</c:v>
                </c:pt>
              </c:strCache>
            </c:strRef>
          </c:cat>
          <c:val>
            <c:numRef>
              <c:f>8</c:f>
              <c:numCache>
                <c:formatCode>General</c:formatCode>
                <c:ptCount val="11"/>
                <c:pt idx="0">
                  <c:v>0</c:v>
                </c:pt>
                <c:pt idx="1">
                  <c:v>4</c:v>
                </c:pt>
                <c:pt idx="2">
                  <c:v>4</c:v>
                </c:pt>
                <c:pt idx="3">
                  <c:v>15</c:v>
                </c:pt>
                <c:pt idx="4">
                  <c:v>2</c:v>
                </c:pt>
                <c:pt idx="5">
                  <c:v>16</c:v>
                </c:pt>
                <c:pt idx="6">
                  <c:v>2</c:v>
                </c:pt>
                <c:pt idx="7">
                  <c:v>1</c:v>
                </c:pt>
                <c:pt idx="8">
                  <c:v>18</c:v>
                </c:pt>
                <c:pt idx="9">
                  <c:v>9</c:v>
                </c:pt>
                <c:pt idx="10">
                  <c:v>0</c:v>
                </c:pt>
              </c:numCache>
            </c:numRef>
          </c:val>
          <c:extLst>
            <c:ext xmlns:c16="http://schemas.microsoft.com/office/drawing/2014/chart" uri="{C3380CC4-5D6E-409C-BE32-E72D297353CC}">
              <c16:uniqueId val="{00000008-1466-43CE-8290-C6A7EC60F018}"/>
            </c:ext>
          </c:extLst>
        </c:ser>
        <c:ser>
          <c:idx val="9"/>
          <c:order val="9"/>
          <c:tx>
            <c:strRef>
              <c:f>label 9</c:f>
              <c:strCache>
                <c:ptCount val="1"/>
                <c:pt idx="0">
                  <c:v>Molluscs</c:v>
                </c:pt>
              </c:strCache>
            </c:strRef>
          </c:tx>
          <c:spPr>
            <a:solidFill>
              <a:srgbClr val="997300"/>
            </a:solidFill>
            <a:ln>
              <a:noFill/>
            </a:ln>
          </c:spPr>
          <c:invertIfNegative val="0"/>
          <c:dLbls>
            <c:spPr>
              <a:noFill/>
              <a:ln>
                <a:noFill/>
              </a:ln>
              <a:effectLst/>
            </c:spPr>
            <c:txPr>
              <a:bodyPr/>
              <a:lstStyle/>
              <a:p>
                <a:pPr>
                  <a:defRPr sz="1400" b="0" strike="noStrike" spc="-1">
                    <a:solidFill>
                      <a:srgbClr val="FFFFFF"/>
                    </a:solidFill>
                    <a:latin typeface="Calibri"/>
                  </a:defRPr>
                </a:pPr>
                <a:endParaRPr lang="en-US"/>
              </a:p>
            </c:txPr>
            <c:dLblPos val="ctr"/>
            <c:showLegendKey val="0"/>
            <c:showVal val="0"/>
            <c:showCatName val="0"/>
            <c:showSerName val="0"/>
            <c:showPercent val="0"/>
            <c:showBubbleSize val="1"/>
            <c:separator>; </c:separator>
            <c:showLeaderLines val="0"/>
            <c:extLst>
              <c:ext xmlns:c15="http://schemas.microsoft.com/office/drawing/2012/chart" uri="{CE6537A1-D6FC-4f65-9D91-7224C49458BB}">
                <c15:showLeaderLines val="0"/>
              </c:ext>
            </c:extLst>
          </c:dLbls>
          <c:cat>
            <c:strRef>
              <c:f>categories</c:f>
              <c:strCache>
                <c:ptCount val="11"/>
                <c:pt idx="0">
                  <c:v>2006</c:v>
                </c:pt>
                <c:pt idx="1">
                  <c:v>2007</c:v>
                </c:pt>
                <c:pt idx="2">
                  <c:v>2008</c:v>
                </c:pt>
                <c:pt idx="3">
                  <c:v>2009</c:v>
                </c:pt>
                <c:pt idx="4">
                  <c:v>2010</c:v>
                </c:pt>
                <c:pt idx="5">
                  <c:v>2011</c:v>
                </c:pt>
                <c:pt idx="6">
                  <c:v>2012</c:v>
                </c:pt>
                <c:pt idx="7">
                  <c:v>2013</c:v>
                </c:pt>
                <c:pt idx="8">
                  <c:v>2014</c:v>
                </c:pt>
                <c:pt idx="9">
                  <c:v>2015</c:v>
                </c:pt>
                <c:pt idx="10">
                  <c:v>2016</c:v>
                </c:pt>
              </c:strCache>
            </c:strRef>
          </c:cat>
          <c:val>
            <c:numRef>
              <c:f>9</c:f>
              <c:numCache>
                <c:formatCode>General</c:formatCode>
                <c:ptCount val="11"/>
                <c:pt idx="0">
                  <c:v>33</c:v>
                </c:pt>
                <c:pt idx="1">
                  <c:v>58</c:v>
                </c:pt>
                <c:pt idx="2">
                  <c:v>39</c:v>
                </c:pt>
                <c:pt idx="3">
                  <c:v>18</c:v>
                </c:pt>
                <c:pt idx="4">
                  <c:v>11</c:v>
                </c:pt>
                <c:pt idx="5">
                  <c:v>24</c:v>
                </c:pt>
                <c:pt idx="6">
                  <c:v>45</c:v>
                </c:pt>
                <c:pt idx="7">
                  <c:v>15</c:v>
                </c:pt>
                <c:pt idx="8">
                  <c:v>23</c:v>
                </c:pt>
                <c:pt idx="9">
                  <c:v>43</c:v>
                </c:pt>
                <c:pt idx="10">
                  <c:v>24</c:v>
                </c:pt>
              </c:numCache>
            </c:numRef>
          </c:val>
          <c:extLst>
            <c:ext xmlns:c16="http://schemas.microsoft.com/office/drawing/2014/chart" uri="{C3380CC4-5D6E-409C-BE32-E72D297353CC}">
              <c16:uniqueId val="{00000009-1466-43CE-8290-C6A7EC60F018}"/>
            </c:ext>
          </c:extLst>
        </c:ser>
        <c:ser>
          <c:idx val="10"/>
          <c:order val="10"/>
          <c:tx>
            <c:strRef>
              <c:f>label 10</c:f>
              <c:strCache>
                <c:ptCount val="1"/>
                <c:pt idx="0">
                  <c:v>Ascidians</c:v>
                </c:pt>
              </c:strCache>
            </c:strRef>
          </c:tx>
          <c:spPr>
            <a:solidFill>
              <a:srgbClr val="255E91"/>
            </a:solidFill>
            <a:ln>
              <a:noFill/>
            </a:ln>
          </c:spPr>
          <c:invertIfNegative val="0"/>
          <c:dLbls>
            <c:spPr>
              <a:noFill/>
              <a:ln>
                <a:noFill/>
              </a:ln>
              <a:effectLst/>
            </c:spPr>
            <c:txPr>
              <a:bodyPr/>
              <a:lstStyle/>
              <a:p>
                <a:pPr>
                  <a:defRPr sz="1400" b="0" strike="noStrike" spc="-1">
                    <a:solidFill>
                      <a:srgbClr val="FFFFFF"/>
                    </a:solidFill>
                    <a:latin typeface="Calibri"/>
                  </a:defRPr>
                </a:pPr>
                <a:endParaRPr lang="en-US"/>
              </a:p>
            </c:txPr>
            <c:dLblPos val="ctr"/>
            <c:showLegendKey val="0"/>
            <c:showVal val="0"/>
            <c:showCatName val="0"/>
            <c:showSerName val="0"/>
            <c:showPercent val="0"/>
            <c:showBubbleSize val="1"/>
            <c:separator>; </c:separator>
            <c:showLeaderLines val="0"/>
            <c:extLst>
              <c:ext xmlns:c15="http://schemas.microsoft.com/office/drawing/2012/chart" uri="{CE6537A1-D6FC-4f65-9D91-7224C49458BB}">
                <c15:showLeaderLines val="0"/>
              </c:ext>
            </c:extLst>
          </c:dLbls>
          <c:cat>
            <c:strRef>
              <c:f>categories</c:f>
              <c:strCache>
                <c:ptCount val="11"/>
                <c:pt idx="0">
                  <c:v>2006</c:v>
                </c:pt>
                <c:pt idx="1">
                  <c:v>2007</c:v>
                </c:pt>
                <c:pt idx="2">
                  <c:v>2008</c:v>
                </c:pt>
                <c:pt idx="3">
                  <c:v>2009</c:v>
                </c:pt>
                <c:pt idx="4">
                  <c:v>2010</c:v>
                </c:pt>
                <c:pt idx="5">
                  <c:v>2011</c:v>
                </c:pt>
                <c:pt idx="6">
                  <c:v>2012</c:v>
                </c:pt>
                <c:pt idx="7">
                  <c:v>2013</c:v>
                </c:pt>
                <c:pt idx="8">
                  <c:v>2014</c:v>
                </c:pt>
                <c:pt idx="9">
                  <c:v>2015</c:v>
                </c:pt>
                <c:pt idx="10">
                  <c:v>2016</c:v>
                </c:pt>
              </c:strCache>
            </c:strRef>
          </c:cat>
          <c:val>
            <c:numRef>
              <c:f>10</c:f>
              <c:numCache>
                <c:formatCode>General</c:formatCode>
                <c:ptCount val="11"/>
                <c:pt idx="0">
                  <c:v>16</c:v>
                </c:pt>
                <c:pt idx="1">
                  <c:v>35</c:v>
                </c:pt>
                <c:pt idx="2">
                  <c:v>38</c:v>
                </c:pt>
                <c:pt idx="3">
                  <c:v>52</c:v>
                </c:pt>
                <c:pt idx="4">
                  <c:v>25</c:v>
                </c:pt>
                <c:pt idx="5">
                  <c:v>37</c:v>
                </c:pt>
                <c:pt idx="6">
                  <c:v>51</c:v>
                </c:pt>
                <c:pt idx="7">
                  <c:v>35</c:v>
                </c:pt>
                <c:pt idx="8">
                  <c:v>22</c:v>
                </c:pt>
                <c:pt idx="9">
                  <c:v>18</c:v>
                </c:pt>
                <c:pt idx="10">
                  <c:v>10</c:v>
                </c:pt>
              </c:numCache>
            </c:numRef>
          </c:val>
          <c:extLst>
            <c:ext xmlns:c16="http://schemas.microsoft.com/office/drawing/2014/chart" uri="{C3380CC4-5D6E-409C-BE32-E72D297353CC}">
              <c16:uniqueId val="{0000000A-1466-43CE-8290-C6A7EC60F018}"/>
            </c:ext>
          </c:extLst>
        </c:ser>
        <c:ser>
          <c:idx val="11"/>
          <c:order val="11"/>
          <c:tx>
            <c:strRef>
              <c:f>label 11</c:f>
              <c:strCache>
                <c:ptCount val="1"/>
                <c:pt idx="0">
                  <c:v>Echinoderms</c:v>
                </c:pt>
              </c:strCache>
            </c:strRef>
          </c:tx>
          <c:spPr>
            <a:solidFill>
              <a:srgbClr val="43682B"/>
            </a:solidFill>
            <a:ln>
              <a:noFill/>
            </a:ln>
          </c:spPr>
          <c:invertIfNegative val="0"/>
          <c:dLbls>
            <c:spPr>
              <a:noFill/>
              <a:ln>
                <a:noFill/>
              </a:ln>
              <a:effectLst/>
            </c:spPr>
            <c:txPr>
              <a:bodyPr/>
              <a:lstStyle/>
              <a:p>
                <a:pPr>
                  <a:defRPr sz="1400" b="0" strike="noStrike" spc="-1">
                    <a:solidFill>
                      <a:srgbClr val="FFFFFF"/>
                    </a:solidFill>
                    <a:latin typeface="Calibri"/>
                  </a:defRPr>
                </a:pPr>
                <a:endParaRPr lang="en-US"/>
              </a:p>
            </c:txPr>
            <c:dLblPos val="ctr"/>
            <c:showLegendKey val="0"/>
            <c:showVal val="0"/>
            <c:showCatName val="0"/>
            <c:showSerName val="0"/>
            <c:showPercent val="0"/>
            <c:showBubbleSize val="1"/>
            <c:separator>; </c:separator>
            <c:showLeaderLines val="0"/>
            <c:extLst>
              <c:ext xmlns:c15="http://schemas.microsoft.com/office/drawing/2012/chart" uri="{CE6537A1-D6FC-4f65-9D91-7224C49458BB}">
                <c15:showLeaderLines val="0"/>
              </c:ext>
            </c:extLst>
          </c:dLbls>
          <c:cat>
            <c:strRef>
              <c:f>categories</c:f>
              <c:strCache>
                <c:ptCount val="11"/>
                <c:pt idx="0">
                  <c:v>2006</c:v>
                </c:pt>
                <c:pt idx="1">
                  <c:v>2007</c:v>
                </c:pt>
                <c:pt idx="2">
                  <c:v>2008</c:v>
                </c:pt>
                <c:pt idx="3">
                  <c:v>2009</c:v>
                </c:pt>
                <c:pt idx="4">
                  <c:v>2010</c:v>
                </c:pt>
                <c:pt idx="5">
                  <c:v>2011</c:v>
                </c:pt>
                <c:pt idx="6">
                  <c:v>2012</c:v>
                </c:pt>
                <c:pt idx="7">
                  <c:v>2013</c:v>
                </c:pt>
                <c:pt idx="8">
                  <c:v>2014</c:v>
                </c:pt>
                <c:pt idx="9">
                  <c:v>2015</c:v>
                </c:pt>
                <c:pt idx="10">
                  <c:v>2016</c:v>
                </c:pt>
              </c:strCache>
            </c:strRef>
          </c:cat>
          <c:val>
            <c:numRef>
              <c:f>11</c:f>
              <c:numCache>
                <c:formatCode>General</c:formatCode>
                <c:ptCount val="11"/>
                <c:pt idx="0">
                  <c:v>47</c:v>
                </c:pt>
                <c:pt idx="1">
                  <c:v>60</c:v>
                </c:pt>
                <c:pt idx="2">
                  <c:v>34</c:v>
                </c:pt>
                <c:pt idx="3">
                  <c:v>43</c:v>
                </c:pt>
                <c:pt idx="4">
                  <c:v>56</c:v>
                </c:pt>
                <c:pt idx="5">
                  <c:v>29</c:v>
                </c:pt>
                <c:pt idx="6">
                  <c:v>37</c:v>
                </c:pt>
                <c:pt idx="7">
                  <c:v>33</c:v>
                </c:pt>
                <c:pt idx="8">
                  <c:v>35</c:v>
                </c:pt>
                <c:pt idx="9">
                  <c:v>27</c:v>
                </c:pt>
                <c:pt idx="10">
                  <c:v>46</c:v>
                </c:pt>
              </c:numCache>
            </c:numRef>
          </c:val>
          <c:extLst>
            <c:ext xmlns:c16="http://schemas.microsoft.com/office/drawing/2014/chart" uri="{C3380CC4-5D6E-409C-BE32-E72D297353CC}">
              <c16:uniqueId val="{0000000B-1466-43CE-8290-C6A7EC60F018}"/>
            </c:ext>
          </c:extLst>
        </c:ser>
        <c:dLbls>
          <c:showLegendKey val="0"/>
          <c:showVal val="0"/>
          <c:showCatName val="0"/>
          <c:showSerName val="0"/>
          <c:showPercent val="0"/>
          <c:showBubbleSize val="0"/>
        </c:dLbls>
        <c:gapWidth val="150"/>
        <c:overlap val="100"/>
        <c:axId val="79528976"/>
        <c:axId val="44021221"/>
      </c:barChart>
      <c:catAx>
        <c:axId val="79528976"/>
        <c:scaling>
          <c:orientation val="minMax"/>
        </c:scaling>
        <c:delete val="0"/>
        <c:axPos val="b"/>
        <c:numFmt formatCode="General" sourceLinked="1"/>
        <c:majorTickMark val="none"/>
        <c:minorTickMark val="none"/>
        <c:tickLblPos val="nextTo"/>
        <c:spPr>
          <a:ln w="19080">
            <a:solidFill>
              <a:srgbClr val="FFFFFF"/>
            </a:solidFill>
            <a:round/>
          </a:ln>
        </c:spPr>
        <c:txPr>
          <a:bodyPr rot="5400000"/>
          <a:lstStyle/>
          <a:p>
            <a:pPr>
              <a:defRPr sz="1400" b="0" strike="noStrike" spc="-1">
                <a:solidFill>
                  <a:srgbClr val="FFFFFF"/>
                </a:solidFill>
                <a:latin typeface="Calibri"/>
              </a:defRPr>
            </a:pPr>
            <a:endParaRPr lang="en-US"/>
          </a:p>
        </c:txPr>
        <c:crossAx val="44021221"/>
        <c:crosses val="autoZero"/>
        <c:auto val="1"/>
        <c:lblAlgn val="ctr"/>
        <c:lblOffset val="100"/>
        <c:noMultiLvlLbl val="0"/>
      </c:catAx>
      <c:valAx>
        <c:axId val="44021221"/>
        <c:scaling>
          <c:orientation val="minMax"/>
        </c:scaling>
        <c:delete val="0"/>
        <c:axPos val="l"/>
        <c:numFmt formatCode="0%" sourceLinked="0"/>
        <c:majorTickMark val="out"/>
        <c:minorTickMark val="none"/>
        <c:tickLblPos val="nextTo"/>
        <c:spPr>
          <a:ln w="19080">
            <a:solidFill>
              <a:srgbClr val="FFFFFF"/>
            </a:solidFill>
            <a:round/>
          </a:ln>
        </c:spPr>
        <c:txPr>
          <a:bodyPr/>
          <a:lstStyle/>
          <a:p>
            <a:pPr>
              <a:defRPr sz="1400" b="0" strike="noStrike" spc="-1">
                <a:solidFill>
                  <a:srgbClr val="FFFFFF"/>
                </a:solidFill>
                <a:latin typeface="Calibri"/>
              </a:defRPr>
            </a:pPr>
            <a:endParaRPr lang="en-US"/>
          </a:p>
        </c:txPr>
        <c:crossAx val="79528976"/>
        <c:crosses val="autoZero"/>
        <c:crossBetween val="between"/>
      </c:valAx>
      <c:spPr>
        <a:noFill/>
        <a:ln w="25560">
          <a:noFill/>
        </a:ln>
      </c:spPr>
    </c:plotArea>
    <c:legend>
      <c:legendPos val="r"/>
      <c:layout>
        <c:manualLayout>
          <c:xMode val="edge"/>
          <c:yMode val="edge"/>
          <c:x val="0.80905334154548303"/>
          <c:y val="8.0064730040773704E-2"/>
          <c:w val="0.16549231594807001"/>
          <c:h val="0.894906074484764"/>
        </c:manualLayout>
      </c:layout>
      <c:overlay val="0"/>
      <c:spPr>
        <a:noFill/>
        <a:ln>
          <a:noFill/>
        </a:ln>
      </c:spPr>
      <c:txPr>
        <a:bodyPr/>
        <a:lstStyle/>
        <a:p>
          <a:pPr>
            <a:defRPr sz="1400" b="0" strike="noStrike" spc="-1">
              <a:solidFill>
                <a:srgbClr val="FFFFFF"/>
              </a:solidFill>
              <a:latin typeface="Calibri"/>
            </a:defRPr>
          </a:pPr>
          <a:endParaRPr lang="en-US"/>
        </a:p>
      </c:txPr>
    </c:legend>
    <c:plotVisOnly val="1"/>
    <c:dispBlanksAs val="gap"/>
    <c:showDLblsOverMax val="1"/>
  </c:chart>
  <c:spPr>
    <a:noFill/>
    <a:ln w="9360">
      <a:noFill/>
    </a:ln>
  </c:spPr>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pt-PT"/>
  <c:roundedCorners val="0"/>
  <c:style val="2"/>
  <c:chart>
    <c:autoTitleDeleted val="1"/>
    <c:plotArea>
      <c:layout>
        <c:manualLayout>
          <c:layoutTarget val="inner"/>
          <c:xMode val="edge"/>
          <c:yMode val="edge"/>
          <c:x val="2.9066171923314801E-2"/>
          <c:y val="7.3154553207618697E-2"/>
          <c:w val="0.72921636186942296"/>
          <c:h val="0.72349095044063305"/>
        </c:manualLayout>
      </c:layout>
      <c:pieChart>
        <c:varyColors val="1"/>
        <c:ser>
          <c:idx val="0"/>
          <c:order val="0"/>
          <c:spPr>
            <a:solidFill>
              <a:srgbClr val="4472C4"/>
            </a:solidFill>
            <a:ln>
              <a:noFill/>
            </a:ln>
          </c:spPr>
          <c:dPt>
            <c:idx val="0"/>
            <c:bubble3D val="0"/>
            <c:spPr>
              <a:solidFill>
                <a:srgbClr val="245A8C"/>
              </a:solidFill>
              <a:ln w="19080">
                <a:solidFill>
                  <a:srgbClr val="FFFFFF"/>
                </a:solidFill>
                <a:round/>
              </a:ln>
            </c:spPr>
            <c:extLst>
              <c:ext xmlns:c16="http://schemas.microsoft.com/office/drawing/2014/chart" uri="{C3380CC4-5D6E-409C-BE32-E72D297353CC}">
                <c16:uniqueId val="{00000001-C841-4D43-B00D-03A17685BC94}"/>
              </c:ext>
            </c:extLst>
          </c:dPt>
          <c:dPt>
            <c:idx val="1"/>
            <c:bubble3D val="0"/>
            <c:spPr>
              <a:solidFill>
                <a:srgbClr val="0099CC"/>
              </a:solidFill>
              <a:ln w="19080">
                <a:solidFill>
                  <a:srgbClr val="FFFFFF"/>
                </a:solidFill>
                <a:round/>
              </a:ln>
            </c:spPr>
            <c:extLst>
              <c:ext xmlns:c16="http://schemas.microsoft.com/office/drawing/2014/chart" uri="{C3380CC4-5D6E-409C-BE32-E72D297353CC}">
                <c16:uniqueId val="{00000003-C841-4D43-B00D-03A17685BC94}"/>
              </c:ext>
            </c:extLst>
          </c:dPt>
          <c:dPt>
            <c:idx val="2"/>
            <c:bubble3D val="0"/>
            <c:spPr>
              <a:solidFill>
                <a:srgbClr val="008080"/>
              </a:solidFill>
              <a:ln w="19080">
                <a:solidFill>
                  <a:srgbClr val="FFFFFF"/>
                </a:solidFill>
                <a:round/>
              </a:ln>
            </c:spPr>
            <c:extLst>
              <c:ext xmlns:c16="http://schemas.microsoft.com/office/drawing/2014/chart" uri="{C3380CC4-5D6E-409C-BE32-E72D297353CC}">
                <c16:uniqueId val="{00000005-C841-4D43-B00D-03A17685BC94}"/>
              </c:ext>
            </c:extLst>
          </c:dPt>
          <c:dPt>
            <c:idx val="3"/>
            <c:bubble3D val="0"/>
            <c:spPr>
              <a:solidFill>
                <a:srgbClr val="FF6600"/>
              </a:solidFill>
              <a:ln w="19080">
                <a:solidFill>
                  <a:srgbClr val="FFFFFF"/>
                </a:solidFill>
                <a:round/>
              </a:ln>
            </c:spPr>
            <c:extLst>
              <c:ext xmlns:c16="http://schemas.microsoft.com/office/drawing/2014/chart" uri="{C3380CC4-5D6E-409C-BE32-E72D297353CC}">
                <c16:uniqueId val="{00000007-C841-4D43-B00D-03A17685BC94}"/>
              </c:ext>
            </c:extLst>
          </c:dPt>
          <c:dPt>
            <c:idx val="4"/>
            <c:bubble3D val="0"/>
            <c:spPr>
              <a:solidFill>
                <a:srgbClr val="FA0000"/>
              </a:solidFill>
              <a:ln w="19080">
                <a:solidFill>
                  <a:srgbClr val="FFFFFF"/>
                </a:solidFill>
                <a:round/>
              </a:ln>
            </c:spPr>
            <c:extLst>
              <c:ext xmlns:c16="http://schemas.microsoft.com/office/drawing/2014/chart" uri="{C3380CC4-5D6E-409C-BE32-E72D297353CC}">
                <c16:uniqueId val="{00000009-C841-4D43-B00D-03A17685BC94}"/>
              </c:ext>
            </c:extLst>
          </c:dPt>
          <c:dPt>
            <c:idx val="5"/>
            <c:bubble3D val="0"/>
            <c:spPr>
              <a:solidFill>
                <a:srgbClr val="CC3300"/>
              </a:solidFill>
              <a:ln w="19080">
                <a:solidFill>
                  <a:srgbClr val="FFFFFF"/>
                </a:solidFill>
                <a:round/>
              </a:ln>
            </c:spPr>
            <c:extLst>
              <c:ext xmlns:c16="http://schemas.microsoft.com/office/drawing/2014/chart" uri="{C3380CC4-5D6E-409C-BE32-E72D297353CC}">
                <c16:uniqueId val="{0000000B-C841-4D43-B00D-03A17685BC94}"/>
              </c:ext>
            </c:extLst>
          </c:dPt>
          <c:dLbls>
            <c:dLbl>
              <c:idx val="0"/>
              <c:spPr/>
              <c:txPr>
                <a:bodyPr/>
                <a:lstStyle/>
                <a:p>
                  <a:pPr>
                    <a:defRPr sz="1400" b="0" strike="noStrike" spc="-1">
                      <a:solidFill>
                        <a:srgbClr val="000000"/>
                      </a:solidFill>
                      <a:latin typeface="Calibri"/>
                    </a:defRPr>
                  </a:pPr>
                  <a:endParaRPr lang="en-US"/>
                </a:p>
              </c:txPr>
              <c:dLblPos val="bestFit"/>
              <c:showLegendKey val="0"/>
              <c:showVal val="0"/>
              <c:showCatName val="0"/>
              <c:showSerName val="0"/>
              <c:showPercent val="1"/>
              <c:showBubbleSize val="1"/>
              <c:extLst>
                <c:ext xmlns:c15="http://schemas.microsoft.com/office/drawing/2012/chart" uri="{CE6537A1-D6FC-4f65-9D91-7224C49458BB}"/>
                <c:ext xmlns:c16="http://schemas.microsoft.com/office/drawing/2014/chart" uri="{C3380CC4-5D6E-409C-BE32-E72D297353CC}">
                  <c16:uniqueId val="{00000001-C841-4D43-B00D-03A17685BC94}"/>
                </c:ext>
              </c:extLst>
            </c:dLbl>
            <c:dLbl>
              <c:idx val="1"/>
              <c:spPr/>
              <c:txPr>
                <a:bodyPr/>
                <a:lstStyle/>
                <a:p>
                  <a:pPr>
                    <a:defRPr sz="1400" b="0" strike="noStrike" spc="-1">
                      <a:solidFill>
                        <a:srgbClr val="000000"/>
                      </a:solidFill>
                      <a:latin typeface="Calibri"/>
                    </a:defRPr>
                  </a:pPr>
                  <a:endParaRPr lang="en-US"/>
                </a:p>
              </c:txPr>
              <c:dLblPos val="bestFit"/>
              <c:showLegendKey val="0"/>
              <c:showVal val="0"/>
              <c:showCatName val="0"/>
              <c:showSerName val="0"/>
              <c:showPercent val="1"/>
              <c:showBubbleSize val="1"/>
              <c:extLst>
                <c:ext xmlns:c15="http://schemas.microsoft.com/office/drawing/2012/chart" uri="{CE6537A1-D6FC-4f65-9D91-7224C49458BB}"/>
                <c:ext xmlns:c16="http://schemas.microsoft.com/office/drawing/2014/chart" uri="{C3380CC4-5D6E-409C-BE32-E72D297353CC}">
                  <c16:uniqueId val="{00000003-C841-4D43-B00D-03A17685BC94}"/>
                </c:ext>
              </c:extLst>
            </c:dLbl>
            <c:dLbl>
              <c:idx val="2"/>
              <c:spPr/>
              <c:txPr>
                <a:bodyPr/>
                <a:lstStyle/>
                <a:p>
                  <a:pPr>
                    <a:defRPr sz="1400" b="0" strike="noStrike" spc="-1">
                      <a:solidFill>
                        <a:srgbClr val="000000"/>
                      </a:solidFill>
                      <a:latin typeface="Calibri"/>
                    </a:defRPr>
                  </a:pPr>
                  <a:endParaRPr lang="en-US"/>
                </a:p>
              </c:txPr>
              <c:dLblPos val="bestFit"/>
              <c:showLegendKey val="0"/>
              <c:showVal val="0"/>
              <c:showCatName val="0"/>
              <c:showSerName val="0"/>
              <c:showPercent val="1"/>
              <c:showBubbleSize val="1"/>
              <c:extLst>
                <c:ext xmlns:c15="http://schemas.microsoft.com/office/drawing/2012/chart" uri="{CE6537A1-D6FC-4f65-9D91-7224C49458BB}"/>
                <c:ext xmlns:c16="http://schemas.microsoft.com/office/drawing/2014/chart" uri="{C3380CC4-5D6E-409C-BE32-E72D297353CC}">
                  <c16:uniqueId val="{00000005-C841-4D43-B00D-03A17685BC94}"/>
                </c:ext>
              </c:extLst>
            </c:dLbl>
            <c:dLbl>
              <c:idx val="3"/>
              <c:spPr/>
              <c:txPr>
                <a:bodyPr/>
                <a:lstStyle/>
                <a:p>
                  <a:pPr>
                    <a:defRPr sz="1400" b="0" strike="noStrike" spc="-1">
                      <a:solidFill>
                        <a:srgbClr val="000000"/>
                      </a:solidFill>
                      <a:latin typeface="Calibri"/>
                    </a:defRPr>
                  </a:pPr>
                  <a:endParaRPr lang="en-US"/>
                </a:p>
              </c:txPr>
              <c:dLblPos val="bestFit"/>
              <c:showLegendKey val="0"/>
              <c:showVal val="0"/>
              <c:showCatName val="0"/>
              <c:showSerName val="0"/>
              <c:showPercent val="1"/>
              <c:showBubbleSize val="1"/>
              <c:extLst>
                <c:ext xmlns:c15="http://schemas.microsoft.com/office/drawing/2012/chart" uri="{CE6537A1-D6FC-4f65-9D91-7224C49458BB}"/>
                <c:ext xmlns:c16="http://schemas.microsoft.com/office/drawing/2014/chart" uri="{C3380CC4-5D6E-409C-BE32-E72D297353CC}">
                  <c16:uniqueId val="{00000007-C841-4D43-B00D-03A17685BC94}"/>
                </c:ext>
              </c:extLst>
            </c:dLbl>
            <c:dLbl>
              <c:idx val="4"/>
              <c:spPr/>
              <c:txPr>
                <a:bodyPr/>
                <a:lstStyle/>
                <a:p>
                  <a:pPr>
                    <a:defRPr sz="1400" b="0" strike="noStrike" spc="-1">
                      <a:solidFill>
                        <a:srgbClr val="000000"/>
                      </a:solidFill>
                      <a:latin typeface="Calibri"/>
                    </a:defRPr>
                  </a:pPr>
                  <a:endParaRPr lang="en-US"/>
                </a:p>
              </c:txPr>
              <c:dLblPos val="bestFit"/>
              <c:showLegendKey val="0"/>
              <c:showVal val="0"/>
              <c:showCatName val="0"/>
              <c:showSerName val="0"/>
              <c:showPercent val="1"/>
              <c:showBubbleSize val="1"/>
              <c:extLst>
                <c:ext xmlns:c15="http://schemas.microsoft.com/office/drawing/2012/chart" uri="{CE6537A1-D6FC-4f65-9D91-7224C49458BB}"/>
                <c:ext xmlns:c16="http://schemas.microsoft.com/office/drawing/2014/chart" uri="{C3380CC4-5D6E-409C-BE32-E72D297353CC}">
                  <c16:uniqueId val="{00000009-C841-4D43-B00D-03A17685BC94}"/>
                </c:ext>
              </c:extLst>
            </c:dLbl>
            <c:dLbl>
              <c:idx val="5"/>
              <c:spPr/>
              <c:txPr>
                <a:bodyPr/>
                <a:lstStyle/>
                <a:p>
                  <a:pPr>
                    <a:defRPr sz="1400" b="0" strike="noStrike" spc="-1">
                      <a:solidFill>
                        <a:srgbClr val="000000"/>
                      </a:solidFill>
                      <a:latin typeface="Calibri"/>
                    </a:defRPr>
                  </a:pPr>
                  <a:endParaRPr lang="en-US"/>
                </a:p>
              </c:txPr>
              <c:dLblPos val="bestFit"/>
              <c:showLegendKey val="0"/>
              <c:showVal val="0"/>
              <c:showCatName val="0"/>
              <c:showSerName val="0"/>
              <c:showPercent val="1"/>
              <c:showBubbleSize val="1"/>
              <c:extLst>
                <c:ext xmlns:c15="http://schemas.microsoft.com/office/drawing/2012/chart" uri="{CE6537A1-D6FC-4f65-9D91-7224C49458BB}"/>
                <c:ext xmlns:c16="http://schemas.microsoft.com/office/drawing/2014/chart" uri="{C3380CC4-5D6E-409C-BE32-E72D297353CC}">
                  <c16:uniqueId val="{0000000B-C841-4D43-B00D-03A17685BC94}"/>
                </c:ext>
              </c:extLst>
            </c:dLbl>
            <c:spPr>
              <a:noFill/>
              <a:ln>
                <a:noFill/>
              </a:ln>
              <a:effectLst/>
            </c:spPr>
            <c:txPr>
              <a:bodyPr/>
              <a:lstStyle/>
              <a:p>
                <a:pPr>
                  <a:defRPr sz="1400" b="0" strike="noStrike" spc="-1">
                    <a:solidFill>
                      <a:srgbClr val="000000"/>
                    </a:solidFill>
                    <a:latin typeface="Calibri"/>
                  </a:defRPr>
                </a:pPr>
                <a:endParaRPr lang="en-US"/>
              </a:p>
            </c:txPr>
            <c:dLblPos val="bestFit"/>
            <c:showLegendKey val="0"/>
            <c:showVal val="0"/>
            <c:showCatName val="0"/>
            <c:showSerName val="0"/>
            <c:showPercent val="1"/>
            <c:showBubbleSize val="1"/>
            <c:separator> </c:separator>
            <c:showLeaderLines val="0"/>
            <c:extLst>
              <c:ext xmlns:c15="http://schemas.microsoft.com/office/drawing/2012/chart" uri="{CE6537A1-D6FC-4f65-9D91-7224C49458BB}"/>
            </c:extLst>
          </c:dLbls>
          <c:cat>
            <c:strRef>
              <c:f>categories</c:f>
              <c:strCache>
                <c:ptCount val="6"/>
                <c:pt idx="0">
                  <c:v>Sediments</c:v>
                </c:pt>
                <c:pt idx="1">
                  <c:v>Seawater</c:v>
                </c:pt>
                <c:pt idx="2">
                  <c:v>Mangrove sediments</c:v>
                </c:pt>
                <c:pt idx="3">
                  <c:v>Invertebrates</c:v>
                </c:pt>
                <c:pt idx="4">
                  <c:v>Mangrove plants</c:v>
                </c:pt>
                <c:pt idx="5">
                  <c:v>Algae</c:v>
                </c:pt>
              </c:strCache>
            </c:strRef>
          </c:cat>
          <c:val>
            <c:numRef>
              <c:f>0</c:f>
              <c:numCache>
                <c:formatCode>General</c:formatCode>
                <c:ptCount val="6"/>
                <c:pt idx="0">
                  <c:v>175</c:v>
                </c:pt>
                <c:pt idx="1">
                  <c:v>37</c:v>
                </c:pt>
                <c:pt idx="2">
                  <c:v>26</c:v>
                </c:pt>
                <c:pt idx="3">
                  <c:v>147</c:v>
                </c:pt>
                <c:pt idx="4">
                  <c:v>37</c:v>
                </c:pt>
                <c:pt idx="5">
                  <c:v>31</c:v>
                </c:pt>
              </c:numCache>
            </c:numRef>
          </c:val>
          <c:extLst>
            <c:ext xmlns:c16="http://schemas.microsoft.com/office/drawing/2014/chart" uri="{C3380CC4-5D6E-409C-BE32-E72D297353CC}">
              <c16:uniqueId val="{0000000C-C841-4D43-B00D-03A17685BC94}"/>
            </c:ext>
          </c:extLst>
        </c:ser>
        <c:dLbls>
          <c:showLegendKey val="0"/>
          <c:showVal val="0"/>
          <c:showCatName val="0"/>
          <c:showSerName val="0"/>
          <c:showPercent val="0"/>
          <c:showBubbleSize val="0"/>
          <c:showLeaderLines val="0"/>
        </c:dLbls>
        <c:firstSliceAng val="206"/>
      </c:pieChart>
      <c:spPr>
        <a:noFill/>
        <a:ln>
          <a:noFill/>
        </a:ln>
      </c:spPr>
    </c:plotArea>
    <c:legend>
      <c:legendPos val="b"/>
      <c:layout>
        <c:manualLayout>
          <c:xMode val="edge"/>
          <c:yMode val="edge"/>
          <c:x val="0"/>
          <c:y val="0.83217483231262801"/>
          <c:w val="1"/>
          <c:h val="0.16782516768737199"/>
        </c:manualLayout>
      </c:layout>
      <c:overlay val="0"/>
      <c:spPr>
        <a:noFill/>
        <a:ln>
          <a:noFill/>
        </a:ln>
      </c:spPr>
      <c:txPr>
        <a:bodyPr/>
        <a:lstStyle/>
        <a:p>
          <a:pPr>
            <a:defRPr sz="1400" b="0" strike="noStrike" spc="-1">
              <a:solidFill>
                <a:srgbClr val="000000"/>
              </a:solidFill>
              <a:latin typeface="Calibri"/>
            </a:defRPr>
          </a:pPr>
          <a:endParaRPr lang="en-US"/>
        </a:p>
      </c:txPr>
    </c:legend>
    <c:plotVisOnly val="1"/>
    <c:dispBlanksAs val="gap"/>
    <c:showDLblsOverMax val="1"/>
  </c:chart>
  <c:spPr>
    <a:noFill/>
    <a:ln w="9360">
      <a:noFill/>
    </a:ln>
  </c:spPr>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pt-PT"/>
  <c:roundedCorners val="0"/>
  <c:style val="2"/>
  <c:chart>
    <c:autoTitleDeleted val="1"/>
    <c:plotArea>
      <c:layout>
        <c:manualLayout>
          <c:layoutTarget val="inner"/>
          <c:xMode val="edge"/>
          <c:yMode val="edge"/>
          <c:x val="9.1640190627482104E-2"/>
          <c:y val="0.13838982227833299"/>
          <c:w val="0.68218824463860195"/>
          <c:h val="0.61726716519374603"/>
        </c:manualLayout>
      </c:layout>
      <c:pieChart>
        <c:varyColors val="1"/>
        <c:ser>
          <c:idx val="0"/>
          <c:order val="0"/>
          <c:spPr>
            <a:solidFill>
              <a:srgbClr val="4472C4"/>
            </a:solidFill>
            <a:ln>
              <a:noFill/>
            </a:ln>
          </c:spPr>
          <c:dPt>
            <c:idx val="0"/>
            <c:bubble3D val="0"/>
            <c:spPr>
              <a:solidFill>
                <a:srgbClr val="FF822D"/>
              </a:solidFill>
              <a:ln w="19080">
                <a:solidFill>
                  <a:srgbClr val="FFFFFF"/>
                </a:solidFill>
                <a:round/>
              </a:ln>
            </c:spPr>
            <c:extLst>
              <c:ext xmlns:c16="http://schemas.microsoft.com/office/drawing/2014/chart" uri="{C3380CC4-5D6E-409C-BE32-E72D297353CC}">
                <c16:uniqueId val="{00000001-491F-4A94-B471-0E733204D348}"/>
              </c:ext>
            </c:extLst>
          </c:dPt>
          <c:dPt>
            <c:idx val="1"/>
            <c:bubble3D val="0"/>
            <c:spPr>
              <a:solidFill>
                <a:srgbClr val="FFCC99"/>
              </a:solidFill>
              <a:ln w="19080">
                <a:solidFill>
                  <a:srgbClr val="FFFFFF"/>
                </a:solidFill>
                <a:round/>
              </a:ln>
            </c:spPr>
            <c:extLst>
              <c:ext xmlns:c16="http://schemas.microsoft.com/office/drawing/2014/chart" uri="{C3380CC4-5D6E-409C-BE32-E72D297353CC}">
                <c16:uniqueId val="{00000003-491F-4A94-B471-0E733204D348}"/>
              </c:ext>
            </c:extLst>
          </c:dPt>
          <c:dPt>
            <c:idx val="2"/>
            <c:bubble3D val="0"/>
            <c:spPr>
              <a:solidFill>
                <a:srgbClr val="EE8944"/>
              </a:solidFill>
              <a:ln w="19080">
                <a:solidFill>
                  <a:srgbClr val="FFFFFF"/>
                </a:solidFill>
                <a:round/>
              </a:ln>
            </c:spPr>
            <c:extLst>
              <c:ext xmlns:c16="http://schemas.microsoft.com/office/drawing/2014/chart" uri="{C3380CC4-5D6E-409C-BE32-E72D297353CC}">
                <c16:uniqueId val="{00000005-491F-4A94-B471-0E733204D348}"/>
              </c:ext>
            </c:extLst>
          </c:dPt>
          <c:dPt>
            <c:idx val="3"/>
            <c:bubble3D val="0"/>
            <c:spPr>
              <a:solidFill>
                <a:srgbClr val="FFD211"/>
              </a:solidFill>
              <a:ln w="19080">
                <a:solidFill>
                  <a:srgbClr val="FFFFFF"/>
                </a:solidFill>
                <a:round/>
              </a:ln>
            </c:spPr>
            <c:extLst>
              <c:ext xmlns:c16="http://schemas.microsoft.com/office/drawing/2014/chart" uri="{C3380CC4-5D6E-409C-BE32-E72D297353CC}">
                <c16:uniqueId val="{00000007-491F-4A94-B471-0E733204D348}"/>
              </c:ext>
            </c:extLst>
          </c:dPt>
          <c:dPt>
            <c:idx val="4"/>
            <c:bubble3D val="0"/>
            <c:spPr>
              <a:solidFill>
                <a:srgbClr val="9E7800"/>
              </a:solidFill>
              <a:ln w="19080">
                <a:solidFill>
                  <a:srgbClr val="FFFFFF"/>
                </a:solidFill>
                <a:round/>
              </a:ln>
            </c:spPr>
            <c:extLst>
              <c:ext xmlns:c16="http://schemas.microsoft.com/office/drawing/2014/chart" uri="{C3380CC4-5D6E-409C-BE32-E72D297353CC}">
                <c16:uniqueId val="{00000009-491F-4A94-B471-0E733204D348}"/>
              </c:ext>
            </c:extLst>
          </c:dPt>
          <c:dPt>
            <c:idx val="5"/>
            <c:bubble3D val="0"/>
            <c:spPr>
              <a:solidFill>
                <a:srgbClr val="CC3300"/>
              </a:solidFill>
              <a:ln w="19080">
                <a:solidFill>
                  <a:srgbClr val="FFFFFF"/>
                </a:solidFill>
                <a:round/>
              </a:ln>
            </c:spPr>
            <c:extLst>
              <c:ext xmlns:c16="http://schemas.microsoft.com/office/drawing/2014/chart" uri="{C3380CC4-5D6E-409C-BE32-E72D297353CC}">
                <c16:uniqueId val="{0000000B-491F-4A94-B471-0E733204D348}"/>
              </c:ext>
            </c:extLst>
          </c:dPt>
          <c:dLbls>
            <c:dLbl>
              <c:idx val="0"/>
              <c:spPr/>
              <c:txPr>
                <a:bodyPr/>
                <a:lstStyle/>
                <a:p>
                  <a:pPr>
                    <a:defRPr sz="1400" b="0" strike="noStrike" spc="-1">
                      <a:solidFill>
                        <a:srgbClr val="000000"/>
                      </a:solidFill>
                      <a:latin typeface="Calibri"/>
                    </a:defRPr>
                  </a:pPr>
                  <a:endParaRPr lang="en-US"/>
                </a:p>
              </c:txPr>
              <c:dLblPos val="bestFit"/>
              <c:showLegendKey val="0"/>
              <c:showVal val="0"/>
              <c:showCatName val="0"/>
              <c:showSerName val="0"/>
              <c:showPercent val="1"/>
              <c:showBubbleSize val="1"/>
              <c:extLst>
                <c:ext xmlns:c15="http://schemas.microsoft.com/office/drawing/2012/chart" uri="{CE6537A1-D6FC-4f65-9D91-7224C49458BB}"/>
                <c:ext xmlns:c16="http://schemas.microsoft.com/office/drawing/2014/chart" uri="{C3380CC4-5D6E-409C-BE32-E72D297353CC}">
                  <c16:uniqueId val="{00000001-491F-4A94-B471-0E733204D348}"/>
                </c:ext>
              </c:extLst>
            </c:dLbl>
            <c:dLbl>
              <c:idx val="1"/>
              <c:spPr/>
              <c:txPr>
                <a:bodyPr/>
                <a:lstStyle/>
                <a:p>
                  <a:pPr>
                    <a:defRPr sz="1400" b="0" strike="noStrike" spc="-1">
                      <a:solidFill>
                        <a:srgbClr val="000000"/>
                      </a:solidFill>
                      <a:latin typeface="Calibri"/>
                    </a:defRPr>
                  </a:pPr>
                  <a:endParaRPr lang="en-US"/>
                </a:p>
              </c:txPr>
              <c:dLblPos val="bestFit"/>
              <c:showLegendKey val="0"/>
              <c:showVal val="0"/>
              <c:showCatName val="0"/>
              <c:showSerName val="0"/>
              <c:showPercent val="1"/>
              <c:showBubbleSize val="1"/>
              <c:extLst>
                <c:ext xmlns:c15="http://schemas.microsoft.com/office/drawing/2012/chart" uri="{CE6537A1-D6FC-4f65-9D91-7224C49458BB}"/>
                <c:ext xmlns:c16="http://schemas.microsoft.com/office/drawing/2014/chart" uri="{C3380CC4-5D6E-409C-BE32-E72D297353CC}">
                  <c16:uniqueId val="{00000003-491F-4A94-B471-0E733204D348}"/>
                </c:ext>
              </c:extLst>
            </c:dLbl>
            <c:dLbl>
              <c:idx val="2"/>
              <c:spPr/>
              <c:txPr>
                <a:bodyPr/>
                <a:lstStyle/>
                <a:p>
                  <a:pPr>
                    <a:defRPr sz="1400" b="0" strike="noStrike" spc="-1">
                      <a:solidFill>
                        <a:srgbClr val="000000"/>
                      </a:solidFill>
                      <a:latin typeface="Calibri"/>
                    </a:defRPr>
                  </a:pPr>
                  <a:endParaRPr lang="en-US"/>
                </a:p>
              </c:txPr>
              <c:dLblPos val="bestFit"/>
              <c:showLegendKey val="0"/>
              <c:showVal val="0"/>
              <c:showCatName val="0"/>
              <c:showSerName val="0"/>
              <c:showPercent val="1"/>
              <c:showBubbleSize val="1"/>
              <c:extLst>
                <c:ext xmlns:c15="http://schemas.microsoft.com/office/drawing/2012/chart" uri="{CE6537A1-D6FC-4f65-9D91-7224C49458BB}"/>
                <c:ext xmlns:c16="http://schemas.microsoft.com/office/drawing/2014/chart" uri="{C3380CC4-5D6E-409C-BE32-E72D297353CC}">
                  <c16:uniqueId val="{00000005-491F-4A94-B471-0E733204D348}"/>
                </c:ext>
              </c:extLst>
            </c:dLbl>
            <c:dLbl>
              <c:idx val="3"/>
              <c:spPr/>
              <c:txPr>
                <a:bodyPr/>
                <a:lstStyle/>
                <a:p>
                  <a:pPr>
                    <a:defRPr sz="1400" b="0" strike="noStrike" spc="-1">
                      <a:solidFill>
                        <a:srgbClr val="000000"/>
                      </a:solidFill>
                      <a:latin typeface="Calibri"/>
                    </a:defRPr>
                  </a:pPr>
                  <a:endParaRPr lang="en-US"/>
                </a:p>
              </c:txPr>
              <c:dLblPos val="bestFit"/>
              <c:showLegendKey val="0"/>
              <c:showVal val="0"/>
              <c:showCatName val="0"/>
              <c:showSerName val="0"/>
              <c:showPercent val="1"/>
              <c:showBubbleSize val="1"/>
              <c:extLst>
                <c:ext xmlns:c15="http://schemas.microsoft.com/office/drawing/2012/chart" uri="{CE6537A1-D6FC-4f65-9D91-7224C49458BB}"/>
                <c:ext xmlns:c16="http://schemas.microsoft.com/office/drawing/2014/chart" uri="{C3380CC4-5D6E-409C-BE32-E72D297353CC}">
                  <c16:uniqueId val="{00000007-491F-4A94-B471-0E733204D348}"/>
                </c:ext>
              </c:extLst>
            </c:dLbl>
            <c:dLbl>
              <c:idx val="4"/>
              <c:spPr/>
              <c:txPr>
                <a:bodyPr/>
                <a:lstStyle/>
                <a:p>
                  <a:pPr>
                    <a:defRPr sz="1000" b="0" strike="noStrike" spc="-1">
                      <a:solidFill>
                        <a:srgbClr val="000000"/>
                      </a:solidFill>
                      <a:latin typeface="Calibri"/>
                    </a:defRPr>
                  </a:pPr>
                  <a:endParaRPr lang="en-US"/>
                </a:p>
              </c:txPr>
              <c:dLblPos val="bestFit"/>
              <c:showLegendKey val="0"/>
              <c:showVal val="0"/>
              <c:showCatName val="0"/>
              <c:showSerName val="0"/>
              <c:showPercent val="1"/>
              <c:showBubbleSize val="1"/>
              <c:extLst>
                <c:ext xmlns:c15="http://schemas.microsoft.com/office/drawing/2012/chart" uri="{CE6537A1-D6FC-4f65-9D91-7224C49458BB}"/>
                <c:ext xmlns:c16="http://schemas.microsoft.com/office/drawing/2014/chart" uri="{C3380CC4-5D6E-409C-BE32-E72D297353CC}">
                  <c16:uniqueId val="{00000009-491F-4A94-B471-0E733204D348}"/>
                </c:ext>
              </c:extLst>
            </c:dLbl>
            <c:dLbl>
              <c:idx val="5"/>
              <c:spPr/>
              <c:txPr>
                <a:bodyPr/>
                <a:lstStyle/>
                <a:p>
                  <a:pPr>
                    <a:defRPr sz="1400" b="0" strike="noStrike" spc="-1">
                      <a:solidFill>
                        <a:srgbClr val="000000"/>
                      </a:solidFill>
                      <a:latin typeface="Calibri"/>
                    </a:defRPr>
                  </a:pPr>
                  <a:endParaRPr lang="en-US"/>
                </a:p>
              </c:txPr>
              <c:dLblPos val="bestFit"/>
              <c:showLegendKey val="0"/>
              <c:showVal val="0"/>
              <c:showCatName val="0"/>
              <c:showSerName val="0"/>
              <c:showPercent val="1"/>
              <c:showBubbleSize val="1"/>
              <c:extLst>
                <c:ext xmlns:c15="http://schemas.microsoft.com/office/drawing/2012/chart" uri="{CE6537A1-D6FC-4f65-9D91-7224C49458BB}"/>
                <c:ext xmlns:c16="http://schemas.microsoft.com/office/drawing/2014/chart" uri="{C3380CC4-5D6E-409C-BE32-E72D297353CC}">
                  <c16:uniqueId val="{0000000B-491F-4A94-B471-0E733204D348}"/>
                </c:ext>
              </c:extLst>
            </c:dLbl>
            <c:spPr>
              <a:noFill/>
              <a:ln>
                <a:noFill/>
              </a:ln>
              <a:effectLst/>
            </c:spPr>
            <c:txPr>
              <a:bodyPr/>
              <a:lstStyle/>
              <a:p>
                <a:pPr>
                  <a:defRPr sz="1400" b="0" strike="noStrike" spc="-1">
                    <a:solidFill>
                      <a:srgbClr val="000000"/>
                    </a:solidFill>
                    <a:latin typeface="Calibri"/>
                  </a:defRPr>
                </a:pPr>
                <a:endParaRPr lang="en-US"/>
              </a:p>
            </c:txPr>
            <c:dLblPos val="bestFit"/>
            <c:showLegendKey val="0"/>
            <c:showVal val="0"/>
            <c:showCatName val="0"/>
            <c:showSerName val="0"/>
            <c:showPercent val="1"/>
            <c:showBubbleSize val="1"/>
            <c:separator> </c:separator>
            <c:showLeaderLines val="0"/>
            <c:extLst>
              <c:ext xmlns:c15="http://schemas.microsoft.com/office/drawing/2012/chart" uri="{CE6537A1-D6FC-4f65-9D91-7224C49458BB}"/>
            </c:extLst>
          </c:dLbls>
          <c:cat>
            <c:strRef>
              <c:f>categories</c:f>
              <c:strCache>
                <c:ptCount val="6"/>
                <c:pt idx="0">
                  <c:v>Sponges</c:v>
                </c:pt>
                <c:pt idx="1">
                  <c:v>Soft corals</c:v>
                </c:pt>
                <c:pt idx="2">
                  <c:v>Echinoderms</c:v>
                </c:pt>
                <c:pt idx="3">
                  <c:v>Mollusks</c:v>
                </c:pt>
                <c:pt idx="4">
                  <c:v>Ascidians</c:v>
                </c:pt>
                <c:pt idx="5">
                  <c:v>Crustacean</c:v>
                </c:pt>
              </c:strCache>
            </c:strRef>
          </c:cat>
          <c:val>
            <c:numRef>
              <c:f>0</c:f>
              <c:numCache>
                <c:formatCode>General</c:formatCode>
                <c:ptCount val="6"/>
                <c:pt idx="0">
                  <c:v>66</c:v>
                </c:pt>
                <c:pt idx="1">
                  <c:v>32</c:v>
                </c:pt>
                <c:pt idx="2">
                  <c:v>22</c:v>
                </c:pt>
                <c:pt idx="3">
                  <c:v>19</c:v>
                </c:pt>
                <c:pt idx="4">
                  <c:v>4</c:v>
                </c:pt>
                <c:pt idx="5">
                  <c:v>4</c:v>
                </c:pt>
              </c:numCache>
            </c:numRef>
          </c:val>
          <c:extLst>
            <c:ext xmlns:c16="http://schemas.microsoft.com/office/drawing/2014/chart" uri="{C3380CC4-5D6E-409C-BE32-E72D297353CC}">
              <c16:uniqueId val="{0000000C-491F-4A94-B471-0E733204D348}"/>
            </c:ext>
          </c:extLst>
        </c:ser>
        <c:dLbls>
          <c:showLegendKey val="0"/>
          <c:showVal val="0"/>
          <c:showCatName val="0"/>
          <c:showSerName val="0"/>
          <c:showPercent val="0"/>
          <c:showBubbleSize val="0"/>
          <c:showLeaderLines val="0"/>
        </c:dLbls>
        <c:firstSliceAng val="218"/>
      </c:pieChart>
      <c:spPr>
        <a:noFill/>
        <a:ln>
          <a:noFill/>
        </a:ln>
      </c:spPr>
    </c:plotArea>
    <c:legend>
      <c:legendPos val="b"/>
      <c:layout>
        <c:manualLayout>
          <c:xMode val="edge"/>
          <c:yMode val="edge"/>
          <c:x val="1.23279825790398E-2"/>
          <c:y val="0.82417221751986003"/>
          <c:w val="0.98767201742096"/>
          <c:h val="0.17582778248014"/>
        </c:manualLayout>
      </c:layout>
      <c:overlay val="0"/>
      <c:spPr>
        <a:noFill/>
        <a:ln>
          <a:noFill/>
        </a:ln>
      </c:spPr>
      <c:txPr>
        <a:bodyPr/>
        <a:lstStyle/>
        <a:p>
          <a:pPr>
            <a:defRPr sz="1400" b="0" strike="noStrike" spc="-1">
              <a:solidFill>
                <a:srgbClr val="000000"/>
              </a:solidFill>
              <a:latin typeface="Calibri"/>
            </a:defRPr>
          </a:pPr>
          <a:endParaRPr lang="en-US"/>
        </a:p>
      </c:txPr>
    </c:legend>
    <c:plotVisOnly val="1"/>
    <c:dispBlanksAs val="gap"/>
    <c:showDLblsOverMax val="1"/>
  </c:chart>
  <c:spPr>
    <a:noFill/>
    <a:ln w="9360">
      <a:noFill/>
    </a:ln>
  </c:spPr>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77" name="PlaceHolder 1"/>
          <p:cNvSpPr>
            <a:spLocks noGrp="1" noRot="1" noChangeAspect="1"/>
          </p:cNvSpPr>
          <p:nvPr>
            <p:ph type="sldImg"/>
          </p:nvPr>
        </p:nvSpPr>
        <p:spPr>
          <a:xfrm>
            <a:off x="216000" y="812520"/>
            <a:ext cx="7127280" cy="4008960"/>
          </a:xfrm>
          <a:prstGeom prst="rect">
            <a:avLst/>
          </a:prstGeom>
        </p:spPr>
        <p:txBody>
          <a:bodyPr lIns="0" tIns="0" rIns="0" bIns="0" anchor="ctr">
            <a:noAutofit/>
          </a:bodyPr>
          <a:lstStyle/>
          <a:p>
            <a:r>
              <a:rPr lang="en-US" sz="1800" b="0" strike="noStrike" spc="-1">
                <a:solidFill>
                  <a:srgbClr val="000000"/>
                </a:solidFill>
                <a:latin typeface="Calibri"/>
              </a:rPr>
              <a:t>Click to move the slide</a:t>
            </a:r>
          </a:p>
        </p:txBody>
      </p:sp>
      <p:sp>
        <p:nvSpPr>
          <p:cNvPr id="278" name="PlaceHolder 2"/>
          <p:cNvSpPr>
            <a:spLocks noGrp="1"/>
          </p:cNvSpPr>
          <p:nvPr>
            <p:ph type="body"/>
          </p:nvPr>
        </p:nvSpPr>
        <p:spPr>
          <a:xfrm>
            <a:off x="756000" y="5078520"/>
            <a:ext cx="6047640" cy="4811040"/>
          </a:xfrm>
          <a:prstGeom prst="rect">
            <a:avLst/>
          </a:prstGeom>
        </p:spPr>
        <p:txBody>
          <a:bodyPr lIns="0" tIns="0" rIns="0" bIns="0">
            <a:noAutofit/>
          </a:bodyPr>
          <a:lstStyle/>
          <a:p>
            <a:r>
              <a:rPr lang="pt-PT" sz="2000" b="0" strike="noStrike" spc="-1">
                <a:latin typeface="Arial"/>
              </a:rPr>
              <a:t>Click to edit the notes format</a:t>
            </a:r>
          </a:p>
        </p:txBody>
      </p:sp>
      <p:sp>
        <p:nvSpPr>
          <p:cNvPr id="279" name="PlaceHolder 3"/>
          <p:cNvSpPr>
            <a:spLocks noGrp="1"/>
          </p:cNvSpPr>
          <p:nvPr>
            <p:ph type="hdr"/>
          </p:nvPr>
        </p:nvSpPr>
        <p:spPr>
          <a:xfrm>
            <a:off x="0" y="0"/>
            <a:ext cx="3280680" cy="534240"/>
          </a:xfrm>
          <a:prstGeom prst="rect">
            <a:avLst/>
          </a:prstGeom>
        </p:spPr>
        <p:txBody>
          <a:bodyPr lIns="0" tIns="0" rIns="0" bIns="0">
            <a:noAutofit/>
          </a:bodyPr>
          <a:lstStyle/>
          <a:p>
            <a:r>
              <a:rPr lang="pt-PT" sz="1400" b="0" strike="noStrike" spc="-1">
                <a:latin typeface="Times New Roman"/>
              </a:rPr>
              <a:t>&lt;header&gt;</a:t>
            </a:r>
          </a:p>
        </p:txBody>
      </p:sp>
      <p:sp>
        <p:nvSpPr>
          <p:cNvPr id="280" name="PlaceHolder 4"/>
          <p:cNvSpPr>
            <a:spLocks noGrp="1"/>
          </p:cNvSpPr>
          <p:nvPr>
            <p:ph type="dt"/>
          </p:nvPr>
        </p:nvSpPr>
        <p:spPr>
          <a:xfrm>
            <a:off x="4278960" y="0"/>
            <a:ext cx="3280680" cy="534240"/>
          </a:xfrm>
          <a:prstGeom prst="rect">
            <a:avLst/>
          </a:prstGeom>
        </p:spPr>
        <p:txBody>
          <a:bodyPr lIns="0" tIns="0" rIns="0" bIns="0">
            <a:noAutofit/>
          </a:bodyPr>
          <a:lstStyle/>
          <a:p>
            <a:pPr algn="r"/>
            <a:r>
              <a:rPr lang="pt-PT" sz="1400" b="0" strike="noStrike" spc="-1">
                <a:latin typeface="Times New Roman"/>
              </a:rPr>
              <a:t>&lt;date/time&gt;</a:t>
            </a:r>
          </a:p>
        </p:txBody>
      </p:sp>
      <p:sp>
        <p:nvSpPr>
          <p:cNvPr id="281" name="PlaceHolder 5"/>
          <p:cNvSpPr>
            <a:spLocks noGrp="1"/>
          </p:cNvSpPr>
          <p:nvPr>
            <p:ph type="ftr"/>
          </p:nvPr>
        </p:nvSpPr>
        <p:spPr>
          <a:xfrm>
            <a:off x="0" y="10157400"/>
            <a:ext cx="3280680" cy="534240"/>
          </a:xfrm>
          <a:prstGeom prst="rect">
            <a:avLst/>
          </a:prstGeom>
        </p:spPr>
        <p:txBody>
          <a:bodyPr lIns="0" tIns="0" rIns="0" bIns="0" anchor="b">
            <a:noAutofit/>
          </a:bodyPr>
          <a:lstStyle/>
          <a:p>
            <a:r>
              <a:rPr lang="pt-PT" sz="1400" b="0" strike="noStrike" spc="-1">
                <a:latin typeface="Times New Roman"/>
              </a:rPr>
              <a:t>&lt;footer&gt;</a:t>
            </a:r>
          </a:p>
        </p:txBody>
      </p:sp>
      <p:sp>
        <p:nvSpPr>
          <p:cNvPr id="282" name="PlaceHolder 6"/>
          <p:cNvSpPr>
            <a:spLocks noGrp="1"/>
          </p:cNvSpPr>
          <p:nvPr>
            <p:ph type="sldNum"/>
          </p:nvPr>
        </p:nvSpPr>
        <p:spPr>
          <a:xfrm>
            <a:off x="4278960" y="10157400"/>
            <a:ext cx="3280680" cy="534240"/>
          </a:xfrm>
          <a:prstGeom prst="rect">
            <a:avLst/>
          </a:prstGeom>
        </p:spPr>
        <p:txBody>
          <a:bodyPr lIns="0" tIns="0" rIns="0" bIns="0" anchor="b">
            <a:noAutofit/>
          </a:bodyPr>
          <a:lstStyle/>
          <a:p>
            <a:pPr algn="r"/>
            <a:fld id="{48215E0F-D4E3-498E-9C4B-58FAA04927E1}" type="slidenum">
              <a:rPr lang="pt-PT" sz="1400" b="0" strike="noStrike" spc="-1">
                <a:latin typeface="Times New Roman"/>
              </a:rPr>
              <a:t>‹nº›</a:t>
            </a:fld>
            <a:endParaRPr lang="pt-PT" sz="1400" b="0" strike="noStrike" spc="-1">
              <a:latin typeface="Times New Roman"/>
            </a:endParaRP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www.researchgate.net/publication/258065578_Strategies_for_mining_fungal_natural_products"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en.wikipedia.org/wiki/Acetyl-CoA" TargetMode="External"/><Relationship Id="rId2" Type="http://schemas.openxmlformats.org/officeDocument/2006/relationships/slide" Target="../slides/slide8.xml"/><Relationship Id="rId1" Type="http://schemas.openxmlformats.org/officeDocument/2006/relationships/notesMaster" Target="../notesMasters/notesMaster1.xml"/><Relationship Id="rId5" Type="http://schemas.openxmlformats.org/officeDocument/2006/relationships/hyperlink" Target="https://en.wikipedia.org/wiki/Malonyl-CoA" TargetMode="External"/><Relationship Id="rId4" Type="http://schemas.openxmlformats.org/officeDocument/2006/relationships/hyperlink" Target="https://en.wikipedia.org/wiki/Propionyl-CoA" TargetMode="External"/></Relationships>
</file>

<file path=ppt/notesSlides/_rels/notesSlide9.xml.rels><?xml version="1.0" encoding="UTF-8" standalone="yes"?>
<Relationships xmlns="http://schemas.openxmlformats.org/package/2006/relationships"><Relationship Id="rId8" Type="http://schemas.openxmlformats.org/officeDocument/2006/relationships/hyperlink" Target="https://en.wikipedia.org/wiki/Paederus" TargetMode="External"/><Relationship Id="rId13" Type="http://schemas.openxmlformats.org/officeDocument/2006/relationships/hyperlink" Target="https://en.wikipedia.org/wiki/Pseudomonas" TargetMode="External"/><Relationship Id="rId3" Type="http://schemas.openxmlformats.org/officeDocument/2006/relationships/hyperlink" Target="https://en.wikipedia.org/wiki/Vesicant" TargetMode="External"/><Relationship Id="rId7" Type="http://schemas.openxmlformats.org/officeDocument/2006/relationships/hyperlink" Target="https://en.wikipedia.org/wiki/Haemolymph" TargetMode="External"/><Relationship Id="rId12" Type="http://schemas.openxmlformats.org/officeDocument/2006/relationships/hyperlink" Target="https://en.wikipedia.org/wiki/Endosymbiont" TargetMode="External"/><Relationship Id="rId2" Type="http://schemas.openxmlformats.org/officeDocument/2006/relationships/slide" Target="../slides/slide9.xml"/><Relationship Id="rId1" Type="http://schemas.openxmlformats.org/officeDocument/2006/relationships/notesMaster" Target="../notesMasters/notesMaster1.xml"/><Relationship Id="rId6" Type="http://schemas.openxmlformats.org/officeDocument/2006/relationships/hyperlink" Target="https://en.wikipedia.org/wiki/Tetrahydropyran" TargetMode="External"/><Relationship Id="rId11" Type="http://schemas.openxmlformats.org/officeDocument/2006/relationships/hyperlink" Target="https://en.wikipedia.org/wiki/Pederin#cite_note-mdn-1" TargetMode="External"/><Relationship Id="rId5" Type="http://schemas.openxmlformats.org/officeDocument/2006/relationships/hyperlink" Target="https://en.wikipedia.org/wiki/Amide" TargetMode="External"/><Relationship Id="rId10" Type="http://schemas.openxmlformats.org/officeDocument/2006/relationships/hyperlink" Target="https://en.wikipedia.org/wiki/Staphylinidae" TargetMode="External"/><Relationship Id="rId4" Type="http://schemas.openxmlformats.org/officeDocument/2006/relationships/hyperlink" Target="https://en.wikipedia.org/wiki/Toxic" TargetMode="External"/><Relationship Id="rId9" Type="http://schemas.openxmlformats.org/officeDocument/2006/relationships/hyperlink" Target="https://en.wikipedia.org/wiki/Nairobi_fly"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3" name="PlaceHolder 1"/>
          <p:cNvSpPr>
            <a:spLocks noGrp="1" noRot="1" noChangeAspect="1"/>
          </p:cNvSpPr>
          <p:nvPr>
            <p:ph type="sldImg"/>
          </p:nvPr>
        </p:nvSpPr>
        <p:spPr>
          <a:xfrm>
            <a:off x="685800" y="1143000"/>
            <a:ext cx="5486400" cy="3086100"/>
          </a:xfrm>
          <a:prstGeom prst="rect">
            <a:avLst/>
          </a:prstGeom>
        </p:spPr>
      </p:sp>
      <p:sp>
        <p:nvSpPr>
          <p:cNvPr id="2044" name="PlaceHolder 2"/>
          <p:cNvSpPr>
            <a:spLocks noGrp="1"/>
          </p:cNvSpPr>
          <p:nvPr>
            <p:ph type="body"/>
          </p:nvPr>
        </p:nvSpPr>
        <p:spPr>
          <a:xfrm>
            <a:off x="685800" y="4400640"/>
            <a:ext cx="5486040" cy="3600000"/>
          </a:xfrm>
          <a:prstGeom prst="rect">
            <a:avLst/>
          </a:prstGeom>
        </p:spPr>
        <p:txBody>
          <a:bodyPr>
            <a:noAutofit/>
          </a:bodyPr>
          <a:lstStyle/>
          <a:p>
            <a:endParaRPr lang="pt-PT" sz="2000" b="0" strike="noStrike" spc="-1">
              <a:latin typeface="Arial"/>
            </a:endParaRPr>
          </a:p>
        </p:txBody>
      </p:sp>
      <p:sp>
        <p:nvSpPr>
          <p:cNvPr id="2045"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8F272C07-4A5E-4384-BE8D-760E1D510F7F}" type="slidenum">
              <a:rPr lang="en-US" sz="1200" b="0" strike="noStrike" spc="-1">
                <a:latin typeface="Times New Roman"/>
              </a:rPr>
              <a:t>1</a:t>
            </a:fld>
            <a:endParaRPr lang="pt-PT" sz="1200" b="0" strike="noStrike" spc="-1">
              <a:latin typeface="Times New Roman"/>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1" name="PlaceHolder 1"/>
          <p:cNvSpPr>
            <a:spLocks noGrp="1" noRot="1" noChangeAspect="1"/>
          </p:cNvSpPr>
          <p:nvPr>
            <p:ph type="sldImg"/>
          </p:nvPr>
        </p:nvSpPr>
        <p:spPr>
          <a:xfrm>
            <a:off x="685800" y="1143000"/>
            <a:ext cx="5486400" cy="3086100"/>
          </a:xfrm>
          <a:prstGeom prst="rect">
            <a:avLst/>
          </a:prstGeom>
        </p:spPr>
      </p:sp>
      <p:sp>
        <p:nvSpPr>
          <p:cNvPr id="2062" name="PlaceHolder 2"/>
          <p:cNvSpPr>
            <a:spLocks noGrp="1"/>
          </p:cNvSpPr>
          <p:nvPr>
            <p:ph type="body"/>
          </p:nvPr>
        </p:nvSpPr>
        <p:spPr>
          <a:xfrm>
            <a:off x="685800" y="4400640"/>
            <a:ext cx="5486040" cy="3600000"/>
          </a:xfrm>
          <a:prstGeom prst="rect">
            <a:avLst/>
          </a:prstGeom>
        </p:spPr>
        <p:txBody>
          <a:bodyPr>
            <a:noAutofit/>
          </a:bodyPr>
          <a:lstStyle/>
          <a:p>
            <a:pPr marL="216000" indent="-216000">
              <a:lnSpc>
                <a:spcPct val="100000"/>
              </a:lnSpc>
            </a:pPr>
            <a:r>
              <a:rPr lang="pt-PT" sz="2000" b="0" strike="noStrike" spc="-1">
                <a:latin typeface="Arial"/>
              </a:rPr>
              <a:t>AT – selects the new unit of the polyketone chain activated by coenzyme A and transfers to ACP</a:t>
            </a:r>
          </a:p>
          <a:p>
            <a:pPr marL="216000" indent="-216000">
              <a:lnSpc>
                <a:spcPct val="100000"/>
              </a:lnSpc>
            </a:pPr>
            <a:r>
              <a:rPr lang="pt-PT" sz="2000" b="0" strike="noStrike" spc="-1">
                <a:latin typeface="Arial"/>
              </a:rPr>
              <a:t>KS – forms the C-C bond between the new unit and the growing chain (decarboxylative condensation)</a:t>
            </a:r>
          </a:p>
          <a:p>
            <a:pPr marL="216000" indent="-216000">
              <a:lnSpc>
                <a:spcPct val="100000"/>
              </a:lnSpc>
            </a:pPr>
            <a:r>
              <a:rPr lang="pt-PT" sz="2000" b="0" strike="noStrike" spc="-1">
                <a:latin typeface="Arial"/>
              </a:rPr>
              <a:t>ACP – transfers the new unit from AT to KS domain and the growing chain from KS to the optional keto-processing domains and the ks of the next module</a:t>
            </a:r>
          </a:p>
          <a:p>
            <a:pPr marL="216000" indent="-216000">
              <a:lnSpc>
                <a:spcPct val="100000"/>
              </a:lnSpc>
            </a:pPr>
            <a:endParaRPr lang="pt-PT" sz="2000" b="0" strike="noStrike" spc="-1">
              <a:latin typeface="Arial"/>
            </a:endParaRPr>
          </a:p>
          <a:p>
            <a:pPr marL="216000" indent="-216000">
              <a:lnSpc>
                <a:spcPct val="100000"/>
              </a:lnSpc>
            </a:pPr>
            <a:r>
              <a:rPr lang="en-GB" sz="1200" b="0" strike="noStrike" spc="-1">
                <a:solidFill>
                  <a:srgbClr val="000000"/>
                </a:solidFill>
                <a:latin typeface="+mn-lt"/>
                <a:ea typeface="+mn-ea"/>
              </a:rPr>
              <a:t>Further processing domains (ketoreductase (KR), dehydratase (DH), and enoylreductase (ER)) are used to catalyze the step-wise reduction of the b-keto group.</a:t>
            </a:r>
            <a:endParaRPr lang="pt-PT" sz="1200" b="0" strike="noStrike" spc="-1">
              <a:latin typeface="Arial"/>
            </a:endParaRPr>
          </a:p>
          <a:p>
            <a:pPr marL="216000" indent="-216000">
              <a:lnSpc>
                <a:spcPct val="100000"/>
              </a:lnSpc>
            </a:pPr>
            <a:endParaRPr lang="pt-PT" sz="1200" b="0" strike="noStrike" spc="-1">
              <a:latin typeface="Arial"/>
            </a:endParaRPr>
          </a:p>
          <a:p>
            <a:pPr marL="216000" indent="-216000">
              <a:lnSpc>
                <a:spcPct val="100000"/>
              </a:lnSpc>
            </a:pPr>
            <a:r>
              <a:rPr lang="en-GB" sz="2000" b="0" strike="noStrike" spc="-1">
                <a:solidFill>
                  <a:srgbClr val="000000"/>
                </a:solidFill>
                <a:latin typeface="+mn-lt"/>
                <a:ea typeface="+mn-ea"/>
              </a:rPr>
              <a:t>The remarkable structural diversity observed among type I PKS-derived polyketides arises largely from the combinatorial use of these modules, the variable use of three reductive domains, and a </a:t>
            </a:r>
            <a:r>
              <a:rPr lang="en-GB" sz="2000" b="1" strike="noStrike" spc="-1">
                <a:solidFill>
                  <a:srgbClr val="000000"/>
                </a:solidFill>
                <a:latin typeface="+mn-lt"/>
                <a:ea typeface="+mn-ea"/>
              </a:rPr>
              <a:t>few simple building blocks such as acetate</a:t>
            </a:r>
            <a:endParaRPr lang="pt-PT" sz="2000" b="0" strike="noStrike" spc="-1">
              <a:latin typeface="Arial"/>
            </a:endParaRPr>
          </a:p>
        </p:txBody>
      </p:sp>
      <p:sp>
        <p:nvSpPr>
          <p:cNvPr id="2063"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0C4230BA-AC84-4335-8202-D3D23B7061EF}" type="slidenum">
              <a:rPr lang="en-GB" sz="1200" b="0" strike="noStrike" spc="-1">
                <a:latin typeface="Times New Roman"/>
              </a:rPr>
              <a:t>10</a:t>
            </a:fld>
            <a:endParaRPr lang="pt-PT" sz="1200" b="0" strike="noStrike" spc="-1">
              <a:latin typeface="Times New Roman"/>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4" name="PlaceHolder 1"/>
          <p:cNvSpPr>
            <a:spLocks noGrp="1" noRot="1" noChangeAspect="1"/>
          </p:cNvSpPr>
          <p:nvPr>
            <p:ph type="sldImg"/>
          </p:nvPr>
        </p:nvSpPr>
        <p:spPr>
          <a:xfrm>
            <a:off x="685800" y="1143000"/>
            <a:ext cx="5486400" cy="3086100"/>
          </a:xfrm>
          <a:prstGeom prst="rect">
            <a:avLst/>
          </a:prstGeom>
        </p:spPr>
      </p:sp>
      <p:sp>
        <p:nvSpPr>
          <p:cNvPr id="2065" name="PlaceHolder 2"/>
          <p:cNvSpPr>
            <a:spLocks noGrp="1"/>
          </p:cNvSpPr>
          <p:nvPr>
            <p:ph type="body"/>
          </p:nvPr>
        </p:nvSpPr>
        <p:spPr>
          <a:xfrm>
            <a:off x="685800" y="4400640"/>
            <a:ext cx="5486040" cy="3600000"/>
          </a:xfrm>
          <a:prstGeom prst="rect">
            <a:avLst/>
          </a:prstGeom>
        </p:spPr>
        <p:txBody>
          <a:bodyPr>
            <a:noAutofit/>
          </a:bodyPr>
          <a:lstStyle/>
          <a:p>
            <a:pPr marL="215900" indent="-215900"/>
            <a:r>
              <a:rPr lang="en-GB" sz="1200" b="0" strike="noStrike" spc="-1">
                <a:solidFill>
                  <a:srgbClr val="000000"/>
                </a:solidFill>
                <a:latin typeface="+mn-lt"/>
                <a:ea typeface="+mn-ea"/>
                <a:cs typeface="Arial"/>
              </a:rPr>
              <a:t>from </a:t>
            </a:r>
            <a:r>
              <a:rPr lang="en-GB" sz="1200" b="0" strike="noStrike" spc="-1" err="1">
                <a:solidFill>
                  <a:srgbClr val="000000"/>
                </a:solidFill>
                <a:latin typeface="+mn-lt"/>
                <a:ea typeface="+mn-ea"/>
                <a:cs typeface="Arial"/>
              </a:rPr>
              <a:t>Saccharopolyspora</a:t>
            </a:r>
            <a:r>
              <a:rPr lang="en-GB" sz="1200" b="0" strike="noStrike" spc="-1">
                <a:solidFill>
                  <a:srgbClr val="000000"/>
                </a:solidFill>
                <a:latin typeface="+mn-lt"/>
                <a:ea typeface="+mn-ea"/>
                <a:cs typeface="Arial"/>
              </a:rPr>
              <a:t> </a:t>
            </a:r>
            <a:r>
              <a:rPr lang="en-GB" sz="1200" b="0" strike="noStrike" spc="-1" err="1">
                <a:solidFill>
                  <a:srgbClr val="000000"/>
                </a:solidFill>
                <a:latin typeface="+mn-lt"/>
                <a:ea typeface="+mn-ea"/>
                <a:cs typeface="Arial"/>
              </a:rPr>
              <a:t>erythraea</a:t>
            </a:r>
            <a:r>
              <a:rPr lang="en-GB" spc="-1">
                <a:solidFill>
                  <a:srgbClr val="000000"/>
                </a:solidFill>
                <a:cs typeface="Arial"/>
              </a:rPr>
              <a:t> - </a:t>
            </a:r>
            <a:r>
              <a:rPr lang="en-GB" sz="1200" b="0" strike="noStrike" spc="-1">
                <a:solidFill>
                  <a:srgbClr val="000000"/>
                </a:solidFill>
                <a:latin typeface="+mn-lt"/>
                <a:ea typeface="+mn-ea"/>
                <a:cs typeface="Arial"/>
              </a:rPr>
              <a:t>6-deoxyerythronolide B (6-dEB) synthase</a:t>
            </a:r>
            <a:endParaRPr lang="pt-PT" sz="1200" b="0" strike="noStrike" spc="-1" err="1">
              <a:latin typeface="Arial"/>
              <a:cs typeface="Arial"/>
            </a:endParaRPr>
          </a:p>
          <a:p>
            <a:pPr marL="215900" indent="-215900">
              <a:lnSpc>
                <a:spcPct val="100000"/>
              </a:lnSpc>
            </a:pPr>
            <a:r>
              <a:rPr lang="en-GB" sz="1200" b="0" strike="noStrike" spc="-1">
                <a:solidFill>
                  <a:srgbClr val="000000"/>
                </a:solidFill>
                <a:latin typeface="+mn-lt"/>
                <a:ea typeface="+mn-ea"/>
                <a:cs typeface="Arial"/>
              </a:rPr>
              <a:t>three </a:t>
            </a:r>
            <a:r>
              <a:rPr lang="en-GB" sz="1200" b="0" strike="noStrike" spc="-1" err="1">
                <a:solidFill>
                  <a:srgbClr val="000000"/>
                </a:solidFill>
                <a:latin typeface="+mn-lt"/>
                <a:ea typeface="+mn-ea"/>
                <a:cs typeface="Arial"/>
              </a:rPr>
              <a:t>megasynthases</a:t>
            </a:r>
            <a:r>
              <a:rPr lang="en-GB" sz="1200" b="0" strike="noStrike" spc="-1">
                <a:solidFill>
                  <a:srgbClr val="000000"/>
                </a:solidFill>
                <a:latin typeface="+mn-lt"/>
                <a:ea typeface="+mn-ea"/>
                <a:cs typeface="Arial"/>
              </a:rPr>
              <a:t> encoded by three ORFs, DEBS1–3</a:t>
            </a:r>
            <a:endParaRPr lang="pt-PT" sz="1200" b="0" strike="noStrike" spc="-1">
              <a:latin typeface="Arial"/>
              <a:cs typeface="Arial"/>
            </a:endParaRPr>
          </a:p>
          <a:p>
            <a:pPr marL="215900" indent="-215900">
              <a:lnSpc>
                <a:spcPct val="100000"/>
              </a:lnSpc>
            </a:pPr>
            <a:r>
              <a:rPr lang="en-GB" sz="1200" b="0" strike="noStrike" spc="-1">
                <a:solidFill>
                  <a:srgbClr val="000000"/>
                </a:solidFill>
                <a:latin typeface="+mn-lt"/>
                <a:ea typeface="+mn-ea"/>
                <a:cs typeface="Arial"/>
              </a:rPr>
              <a:t>All the modules encoded within DEBS1–3 are required for successful synthesis of 6-dEB and act in succession, like a </a:t>
            </a:r>
            <a:r>
              <a:rPr lang="en-GB" sz="1200" b="1" strike="noStrike" spc="-1">
                <a:solidFill>
                  <a:srgbClr val="000000"/>
                </a:solidFill>
                <a:latin typeface="+mn-lt"/>
                <a:ea typeface="+mn-ea"/>
                <a:cs typeface="Arial"/>
              </a:rPr>
              <a:t>giant molecular assembly line.</a:t>
            </a:r>
            <a:endParaRPr lang="pt-PT" sz="1200" strike="noStrike" spc="-1">
              <a:solidFill>
                <a:srgbClr val="000000"/>
              </a:solidFill>
              <a:latin typeface="+mn-lt"/>
              <a:ea typeface="+mn-ea"/>
              <a:cs typeface="Arial"/>
            </a:endParaRPr>
          </a:p>
          <a:p>
            <a:pPr marL="215900" indent="-215900"/>
            <a:endParaRPr lang="en-GB" b="1" spc="-1">
              <a:latin typeface="Arial"/>
              <a:cs typeface="Arial"/>
            </a:endParaRPr>
          </a:p>
          <a:p>
            <a:pPr marL="215900" indent="-215900"/>
            <a:r>
              <a:rPr lang="en-GB" spc="-1">
                <a:cs typeface="Arial"/>
              </a:rPr>
              <a:t>the product of one module in a polyketide synthesis pathway is passed on to the correct, subsequent module in the </a:t>
            </a:r>
            <a:r>
              <a:rPr lang="en-GB" spc="-1" err="1">
                <a:cs typeface="Arial"/>
              </a:rPr>
              <a:t>pathwa</a:t>
            </a:r>
            <a:endParaRPr lang="en-GB" spc="-1">
              <a:cs typeface="Arial"/>
            </a:endParaRPr>
          </a:p>
          <a:p>
            <a:pPr marL="215900" indent="-215900"/>
            <a:r>
              <a:rPr lang="en-GB" spc="-1">
                <a:cs typeface="Arial"/>
              </a:rPr>
              <a:t>How is it that reactive intermediates are directed vectorially along the assembly line?</a:t>
            </a:r>
            <a:endParaRPr lang="en-GB">
              <a:cs typeface="Arial"/>
            </a:endParaRPr>
          </a:p>
          <a:p>
            <a:pPr marL="215900" indent="-215900"/>
            <a:r>
              <a:rPr lang="en-GB" spc="-1" err="1">
                <a:cs typeface="Arial"/>
              </a:rPr>
              <a:t>vectorial</a:t>
            </a:r>
            <a:r>
              <a:rPr lang="en-GB" spc="-1">
                <a:cs typeface="Arial"/>
              </a:rPr>
              <a:t> specificity is due to the protein-protein interactions of the faces of the different protein modules in the pathways.</a:t>
            </a:r>
          </a:p>
          <a:p>
            <a:pPr marL="215900" indent="-215900"/>
            <a:endParaRPr lang="en-GB" spc="-1">
              <a:cs typeface="Arial"/>
            </a:endParaRPr>
          </a:p>
          <a:p>
            <a:pPr marL="215900" indent="-215900"/>
            <a:r>
              <a:rPr lang="en-GB" spc="-1">
                <a:cs typeface="Arial"/>
              </a:rPr>
              <a:t>Polyketides are synthesized by multienzyme polypeptides that resemble eukaryotic fatty acid synthase but are often much larger.</a:t>
            </a:r>
            <a:endParaRPr lang="en-GB">
              <a:cs typeface="Arial"/>
            </a:endParaRPr>
          </a:p>
        </p:txBody>
      </p:sp>
      <p:sp>
        <p:nvSpPr>
          <p:cNvPr id="2066"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EF4372FD-42C0-4526-811F-F6319B072557}" type="slidenum">
              <a:rPr lang="en-GB" sz="1200" b="0" strike="noStrike" spc="-1">
                <a:latin typeface="Times New Roman"/>
              </a:rPr>
              <a:t>11</a:t>
            </a:fld>
            <a:endParaRPr lang="pt-PT" sz="1200" b="0" strike="noStrike" spc="-1">
              <a:latin typeface="Times New Roman"/>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9" name="PlaceHolder 1"/>
          <p:cNvSpPr>
            <a:spLocks noGrp="1" noRot="1" noChangeAspect="1"/>
          </p:cNvSpPr>
          <p:nvPr>
            <p:ph type="sldImg"/>
          </p:nvPr>
        </p:nvSpPr>
        <p:spPr>
          <a:xfrm>
            <a:off x="685800" y="1143000"/>
            <a:ext cx="5486400" cy="3086100"/>
          </a:xfrm>
          <a:prstGeom prst="rect">
            <a:avLst/>
          </a:prstGeom>
        </p:spPr>
      </p:sp>
      <p:sp>
        <p:nvSpPr>
          <p:cNvPr id="2080" name="PlaceHolder 2"/>
          <p:cNvSpPr>
            <a:spLocks noGrp="1"/>
          </p:cNvSpPr>
          <p:nvPr>
            <p:ph type="body"/>
          </p:nvPr>
        </p:nvSpPr>
        <p:spPr>
          <a:xfrm>
            <a:off x="685800" y="4400640"/>
            <a:ext cx="5486040" cy="3600000"/>
          </a:xfrm>
          <a:prstGeom prst="rect">
            <a:avLst/>
          </a:prstGeom>
        </p:spPr>
        <p:txBody>
          <a:bodyPr>
            <a:noAutofit/>
          </a:bodyPr>
          <a:lstStyle/>
          <a:p>
            <a:pPr>
              <a:lnSpc>
                <a:spcPct val="100000"/>
              </a:lnSpc>
            </a:pPr>
            <a:r>
              <a:rPr lang="en-GB" sz="1200" b="0" strike="noStrike" spc="-1">
                <a:solidFill>
                  <a:srgbClr val="000000"/>
                </a:solidFill>
                <a:latin typeface="+mn-lt"/>
                <a:ea typeface="+mn-ea"/>
              </a:rPr>
              <a:t>In addition to the clinical relevance and abundance of polyketides, there is one other reason behind the particular interest in polyketides as promising targets for synthetic biology: the highly modular architecture of both the BGCs and the constituent polyketide synthases (PKS) presents an ideal starting point from which to engineer chemical novelty in polyketides. </a:t>
            </a:r>
            <a:endParaRPr lang="pt-PT" sz="1200" b="0" strike="noStrike" spc="-1">
              <a:latin typeface="Arial"/>
            </a:endParaRPr>
          </a:p>
        </p:txBody>
      </p:sp>
      <p:sp>
        <p:nvSpPr>
          <p:cNvPr id="2081"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955F5DD8-9E3F-4F83-BCEF-A0C36E3B4993}" type="slidenum">
              <a:rPr lang="en-GB" sz="1200" b="0" strike="noStrike" spc="-1">
                <a:latin typeface="Times New Roman"/>
              </a:rPr>
              <a:t>13</a:t>
            </a:fld>
            <a:endParaRPr lang="pt-PT" sz="1200" b="0" strike="noStrike" spc="-1">
              <a:latin typeface="Times New Roman"/>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2" name="PlaceHolder 1"/>
          <p:cNvSpPr>
            <a:spLocks noGrp="1" noRot="1" noChangeAspect="1"/>
          </p:cNvSpPr>
          <p:nvPr>
            <p:ph type="sldImg"/>
          </p:nvPr>
        </p:nvSpPr>
        <p:spPr>
          <a:xfrm>
            <a:off x="685800" y="1143000"/>
            <a:ext cx="5486400" cy="3086100"/>
          </a:xfrm>
          <a:prstGeom prst="rect">
            <a:avLst/>
          </a:prstGeom>
        </p:spPr>
      </p:sp>
      <p:sp>
        <p:nvSpPr>
          <p:cNvPr id="2083" name="PlaceHolder 2"/>
          <p:cNvSpPr>
            <a:spLocks noGrp="1"/>
          </p:cNvSpPr>
          <p:nvPr>
            <p:ph type="body"/>
          </p:nvPr>
        </p:nvSpPr>
        <p:spPr>
          <a:xfrm>
            <a:off x="685800" y="4400640"/>
            <a:ext cx="5486040" cy="3600000"/>
          </a:xfrm>
          <a:prstGeom prst="rect">
            <a:avLst/>
          </a:prstGeom>
        </p:spPr>
        <p:txBody>
          <a:bodyPr>
            <a:noAutofit/>
          </a:bodyPr>
          <a:lstStyle/>
          <a:p>
            <a:pPr marL="216000" indent="-216000">
              <a:lnSpc>
                <a:spcPct val="100000"/>
              </a:lnSpc>
            </a:pPr>
            <a:r>
              <a:rPr lang="pt-PT" sz="2000" b="0" strike="noStrike" spc="-1">
                <a:latin typeface="Arial"/>
              </a:rPr>
              <a:t>Combinatorial biosynthesis</a:t>
            </a:r>
          </a:p>
        </p:txBody>
      </p:sp>
      <p:sp>
        <p:nvSpPr>
          <p:cNvPr id="2084"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31C66D90-0B9B-4481-B161-9F0FFF807466}" type="slidenum">
              <a:rPr lang="en-GB" sz="1200" b="0" strike="noStrike" spc="-1">
                <a:latin typeface="Times New Roman"/>
              </a:rPr>
              <a:t>14</a:t>
            </a:fld>
            <a:endParaRPr lang="pt-PT" sz="1200" b="0" strike="noStrike" spc="-1">
              <a:latin typeface="Times New Roman"/>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5" name="PlaceHolder 1"/>
          <p:cNvSpPr>
            <a:spLocks noGrp="1" noRot="1" noChangeAspect="1"/>
          </p:cNvSpPr>
          <p:nvPr>
            <p:ph type="sldImg"/>
          </p:nvPr>
        </p:nvSpPr>
        <p:spPr>
          <a:xfrm>
            <a:off x="685800" y="1143000"/>
            <a:ext cx="5486400" cy="3086100"/>
          </a:xfrm>
          <a:prstGeom prst="rect">
            <a:avLst/>
          </a:prstGeom>
        </p:spPr>
      </p:sp>
      <p:sp>
        <p:nvSpPr>
          <p:cNvPr id="2086" name="PlaceHolder 2"/>
          <p:cNvSpPr>
            <a:spLocks noGrp="1"/>
          </p:cNvSpPr>
          <p:nvPr>
            <p:ph type="body"/>
          </p:nvPr>
        </p:nvSpPr>
        <p:spPr>
          <a:xfrm>
            <a:off x="685800" y="4400640"/>
            <a:ext cx="5486040" cy="3600000"/>
          </a:xfrm>
          <a:prstGeom prst="rect">
            <a:avLst/>
          </a:prstGeom>
        </p:spPr>
        <p:txBody>
          <a:bodyPr>
            <a:noAutofit/>
          </a:bodyPr>
          <a:lstStyle/>
          <a:p>
            <a:pPr>
              <a:lnSpc>
                <a:spcPct val="100000"/>
              </a:lnSpc>
            </a:pPr>
            <a:endParaRPr lang="pt-PT" sz="2000" b="0" strike="noStrike" spc="-1">
              <a:latin typeface="Arial"/>
            </a:endParaRPr>
          </a:p>
          <a:p>
            <a:pPr>
              <a:lnSpc>
                <a:spcPct val="100000"/>
              </a:lnSpc>
            </a:pPr>
            <a:endParaRPr lang="pt-PT" sz="2000" b="0" strike="noStrike" spc="-1">
              <a:latin typeface="Arial"/>
            </a:endParaRPr>
          </a:p>
        </p:txBody>
      </p:sp>
      <p:sp>
        <p:nvSpPr>
          <p:cNvPr id="2087"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6A9ED818-731D-4DDF-9D53-7EB4E41EF20D}" type="slidenum">
              <a:rPr lang="en-GB" sz="1200" b="0" strike="noStrike" spc="-1">
                <a:latin typeface="Times New Roman"/>
              </a:rPr>
              <a:t>15</a:t>
            </a:fld>
            <a:endParaRPr lang="pt-PT" sz="1200" b="0" strike="noStrike" spc="-1">
              <a:latin typeface="Times New Roman"/>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 name="PlaceHolder 1"/>
          <p:cNvSpPr>
            <a:spLocks noGrp="1" noRot="1" noChangeAspect="1"/>
          </p:cNvSpPr>
          <p:nvPr>
            <p:ph type="sldImg"/>
          </p:nvPr>
        </p:nvSpPr>
        <p:spPr>
          <a:xfrm>
            <a:off x="685800" y="1143000"/>
            <a:ext cx="5486400" cy="3086100"/>
          </a:xfrm>
          <a:prstGeom prst="rect">
            <a:avLst/>
          </a:prstGeom>
        </p:spPr>
      </p:sp>
      <p:sp>
        <p:nvSpPr>
          <p:cNvPr id="2089" name="PlaceHolder 2"/>
          <p:cNvSpPr>
            <a:spLocks noGrp="1"/>
          </p:cNvSpPr>
          <p:nvPr>
            <p:ph type="body"/>
          </p:nvPr>
        </p:nvSpPr>
        <p:spPr>
          <a:xfrm>
            <a:off x="685800" y="4400640"/>
            <a:ext cx="5486040" cy="3600000"/>
          </a:xfrm>
          <a:prstGeom prst="rect">
            <a:avLst/>
          </a:prstGeom>
        </p:spPr>
        <p:txBody>
          <a:bodyPr>
            <a:noAutofit/>
          </a:bodyPr>
          <a:lstStyle/>
          <a:p>
            <a:pPr>
              <a:lnSpc>
                <a:spcPct val="100000"/>
              </a:lnSpc>
            </a:pPr>
            <a:r>
              <a:rPr lang="en-GB" sz="1200" b="0" strike="noStrike" spc="-1">
                <a:solidFill>
                  <a:srgbClr val="000000"/>
                </a:solidFill>
                <a:latin typeface="+mn-lt"/>
                <a:ea typeface="+mn-ea"/>
              </a:rPr>
              <a:t>S.parvulus: </a:t>
            </a:r>
            <a:r>
              <a:rPr lang="en-GB" sz="1200" b="1" strike="noStrike" spc="-1">
                <a:solidFill>
                  <a:srgbClr val="000000"/>
                </a:solidFill>
                <a:latin typeface="+mn-lt"/>
                <a:ea typeface="+mn-ea"/>
              </a:rPr>
              <a:t>actinorhodin</a:t>
            </a:r>
            <a:r>
              <a:rPr lang="en-GB" sz="1200" b="0" strike="noStrike" spc="-1">
                <a:solidFill>
                  <a:srgbClr val="000000"/>
                </a:solidFill>
                <a:latin typeface="+mn-lt"/>
                <a:ea typeface="+mn-ea"/>
              </a:rPr>
              <a:t> - antibiotic activity</a:t>
            </a:r>
            <a:endParaRPr lang="pt-PT" sz="1200" b="0" strike="noStrike" spc="-1">
              <a:latin typeface="Arial"/>
            </a:endParaRPr>
          </a:p>
          <a:p>
            <a:pPr>
              <a:lnSpc>
                <a:spcPct val="100000"/>
              </a:lnSpc>
            </a:pPr>
            <a:r>
              <a:rPr lang="en-GB" sz="2000" b="0" strike="noStrike" spc="-1">
                <a:solidFill>
                  <a:srgbClr val="000000"/>
                </a:solidFill>
                <a:latin typeface="+mn-lt"/>
                <a:ea typeface="+mn-ea"/>
              </a:rPr>
              <a:t>The selection of a heterologous host is contingent upon its ability to efficiently transcribe non-native pathways, translate the</a:t>
            </a:r>
            <a:endParaRPr lang="pt-PT" sz="2000" b="0" strike="noStrike" spc="-1">
              <a:latin typeface="Arial"/>
            </a:endParaRPr>
          </a:p>
          <a:p>
            <a:pPr>
              <a:lnSpc>
                <a:spcPct val="100000"/>
              </a:lnSpc>
            </a:pPr>
            <a:r>
              <a:rPr lang="en-GB" sz="2000" b="0" strike="noStrike" spc="-1">
                <a:solidFill>
                  <a:srgbClr val="000000"/>
                </a:solidFill>
                <a:latin typeface="+mn-lt"/>
                <a:ea typeface="+mn-ea"/>
              </a:rPr>
              <a:t>often GC rich transcripts, and possess all the starter and extender units necessary for polyketide production</a:t>
            </a:r>
            <a:endParaRPr lang="pt-PT" sz="2000" b="0" strike="noStrike" spc="-1">
              <a:latin typeface="Arial"/>
            </a:endParaRPr>
          </a:p>
          <a:p>
            <a:pPr>
              <a:lnSpc>
                <a:spcPct val="100000"/>
              </a:lnSpc>
            </a:pPr>
            <a:endParaRPr lang="pt-PT" sz="2000" b="0" strike="noStrike" spc="-1">
              <a:latin typeface="Arial"/>
            </a:endParaRPr>
          </a:p>
          <a:p>
            <a:pPr>
              <a:lnSpc>
                <a:spcPct val="100000"/>
              </a:lnSpc>
            </a:pPr>
            <a:r>
              <a:rPr lang="en-GB" sz="2000" b="1" strike="noStrike" spc="-1">
                <a:solidFill>
                  <a:srgbClr val="000000"/>
                </a:solidFill>
                <a:latin typeface="+mn-lt"/>
                <a:ea typeface="+mn-ea"/>
              </a:rPr>
              <a:t>E. coli </a:t>
            </a:r>
            <a:r>
              <a:rPr lang="en-GB" sz="2000" b="0" strike="noStrike" spc="-1">
                <a:solidFill>
                  <a:srgbClr val="000000"/>
                </a:solidFill>
                <a:latin typeface="+mn-lt"/>
                <a:ea typeface="+mn-ea"/>
              </a:rPr>
              <a:t>seems to be well suited for expression of pathways originating from Cyanobacteria that are challenging to modify genetically.</a:t>
            </a:r>
            <a:endParaRPr lang="pt-PT" sz="2000" b="0" strike="noStrike" spc="-1">
              <a:latin typeface="Arial"/>
            </a:endParaRPr>
          </a:p>
          <a:p>
            <a:pPr>
              <a:lnSpc>
                <a:spcPct val="100000"/>
              </a:lnSpc>
            </a:pPr>
            <a:r>
              <a:rPr lang="en-GB" sz="1200" b="0" strike="noStrike" spc="-1">
                <a:solidFill>
                  <a:srgbClr val="000000"/>
                </a:solidFill>
                <a:latin typeface="+mn-lt"/>
                <a:ea typeface="+mn-ea"/>
              </a:rPr>
              <a:t>The </a:t>
            </a:r>
            <a:r>
              <a:rPr lang="en-GB" sz="1200" b="1" strike="noStrike" spc="-1">
                <a:solidFill>
                  <a:srgbClr val="000000"/>
                </a:solidFill>
                <a:latin typeface="+mn-lt"/>
                <a:ea typeface="+mn-ea"/>
              </a:rPr>
              <a:t>titres</a:t>
            </a:r>
            <a:r>
              <a:rPr lang="en-GB" sz="1200" b="0" strike="noStrike" spc="-1">
                <a:solidFill>
                  <a:srgbClr val="000000"/>
                </a:solidFill>
                <a:latin typeface="+mn-lt"/>
                <a:ea typeface="+mn-ea"/>
              </a:rPr>
              <a:t> of SMs produced in E. coli have been generally </a:t>
            </a:r>
            <a:r>
              <a:rPr lang="en-GB" sz="1200" b="1" strike="noStrike" spc="-1">
                <a:solidFill>
                  <a:srgbClr val="000000"/>
                </a:solidFill>
                <a:latin typeface="+mn-lt"/>
                <a:ea typeface="+mn-ea"/>
              </a:rPr>
              <a:t>low.</a:t>
            </a:r>
            <a:endParaRPr lang="pt-PT" sz="1200" b="0" strike="noStrike" spc="-1">
              <a:latin typeface="Arial"/>
            </a:endParaRPr>
          </a:p>
          <a:p>
            <a:pPr>
              <a:lnSpc>
                <a:spcPct val="100000"/>
              </a:lnSpc>
            </a:pPr>
            <a:endParaRPr lang="pt-PT" sz="1200" b="0" strike="noStrike" spc="-1">
              <a:latin typeface="Arial"/>
            </a:endParaRPr>
          </a:p>
          <a:p>
            <a:pPr>
              <a:lnSpc>
                <a:spcPct val="100000"/>
              </a:lnSpc>
            </a:pPr>
            <a:r>
              <a:rPr lang="en-GB" sz="2000" b="0" strike="noStrike" spc="-1">
                <a:solidFill>
                  <a:srgbClr val="000000"/>
                </a:solidFill>
                <a:latin typeface="+mn-lt"/>
                <a:ea typeface="+mn-ea"/>
              </a:rPr>
              <a:t>Furthermore, synthetic biology allows the redesign of BGCs for effective heterologous expression in pre-engineered hosts, which will ultimately empower the construction of standardized high-throughput platforms for natural product discovery</a:t>
            </a:r>
            <a:endParaRPr lang="pt-PT" sz="2000" b="0" strike="noStrike" spc="-1">
              <a:latin typeface="Arial"/>
            </a:endParaRPr>
          </a:p>
          <a:p>
            <a:pPr>
              <a:lnSpc>
                <a:spcPct val="100000"/>
              </a:lnSpc>
            </a:pPr>
            <a:endParaRPr lang="pt-PT" sz="2000" b="0" strike="noStrike" spc="-1">
              <a:latin typeface="Arial"/>
            </a:endParaRPr>
          </a:p>
        </p:txBody>
      </p:sp>
      <p:sp>
        <p:nvSpPr>
          <p:cNvPr id="2090"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A104536F-9582-417B-8FE3-9F2C847B2672}" type="slidenum">
              <a:rPr lang="en-GB" sz="1200" b="0" strike="noStrike" spc="-1">
                <a:latin typeface="Times New Roman"/>
              </a:rPr>
              <a:t>16</a:t>
            </a:fld>
            <a:endParaRPr lang="pt-PT" sz="1200" b="0" strike="noStrike" spc="-1">
              <a:latin typeface="Times New Roman"/>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1" name="PlaceHolder 1"/>
          <p:cNvSpPr>
            <a:spLocks noGrp="1" noRot="1" noChangeAspect="1"/>
          </p:cNvSpPr>
          <p:nvPr>
            <p:ph type="sldImg"/>
          </p:nvPr>
        </p:nvSpPr>
        <p:spPr>
          <a:xfrm>
            <a:off x="685800" y="1143000"/>
            <a:ext cx="5486400" cy="3086100"/>
          </a:xfrm>
          <a:prstGeom prst="rect">
            <a:avLst/>
          </a:prstGeom>
        </p:spPr>
      </p:sp>
      <p:sp>
        <p:nvSpPr>
          <p:cNvPr id="2092" name="PlaceHolder 2"/>
          <p:cNvSpPr>
            <a:spLocks noGrp="1"/>
          </p:cNvSpPr>
          <p:nvPr>
            <p:ph type="body"/>
          </p:nvPr>
        </p:nvSpPr>
        <p:spPr>
          <a:xfrm>
            <a:off x="685800" y="4400640"/>
            <a:ext cx="5486040" cy="3600000"/>
          </a:xfrm>
          <a:prstGeom prst="rect">
            <a:avLst/>
          </a:prstGeom>
        </p:spPr>
        <p:txBody>
          <a:bodyPr>
            <a:noAutofit/>
          </a:bodyPr>
          <a:lstStyle/>
          <a:p>
            <a:pPr marL="216000" indent="-216000">
              <a:lnSpc>
                <a:spcPct val="100000"/>
              </a:lnSpc>
            </a:pPr>
            <a:r>
              <a:rPr lang="en-GB" sz="1200" b="0" strike="noStrike" spc="-1">
                <a:solidFill>
                  <a:srgbClr val="000000"/>
                </a:solidFill>
                <a:latin typeface="+mn-lt"/>
                <a:ea typeface="+mn-ea"/>
              </a:rPr>
              <a:t>Since E. coli and S. cerevisiae are </a:t>
            </a:r>
            <a:r>
              <a:rPr lang="en-GB" sz="1200" b="1" strike="noStrike" spc="-1">
                <a:solidFill>
                  <a:srgbClr val="000000"/>
                </a:solidFill>
                <a:latin typeface="+mn-lt"/>
                <a:ea typeface="+mn-ea"/>
              </a:rPr>
              <a:t>not naturally equipped for production of complex chemicals</a:t>
            </a:r>
            <a:r>
              <a:rPr lang="en-GB" sz="1200" b="0" strike="noStrike" spc="-1">
                <a:solidFill>
                  <a:srgbClr val="000000"/>
                </a:solidFill>
                <a:latin typeface="+mn-lt"/>
                <a:ea typeface="+mn-ea"/>
              </a:rPr>
              <a:t>, issues with metabolic flux, codon usage, self-resistance and activation of biosynthetic acyl/peptidyl carrier proteins need to be resolved</a:t>
            </a:r>
            <a:endParaRPr lang="pt-PT" sz="1200" b="0" strike="noStrike" spc="-1">
              <a:latin typeface="Arial"/>
            </a:endParaRPr>
          </a:p>
          <a:p>
            <a:pPr marL="216000" indent="-216000">
              <a:lnSpc>
                <a:spcPct val="100000"/>
              </a:lnSpc>
            </a:pPr>
            <a:endParaRPr lang="pt-PT" sz="1200" b="0" strike="noStrike" spc="-1">
              <a:latin typeface="Arial"/>
            </a:endParaRPr>
          </a:p>
          <a:p>
            <a:pPr marL="216000" indent="-216000">
              <a:lnSpc>
                <a:spcPct val="100000"/>
              </a:lnSpc>
            </a:pPr>
            <a:r>
              <a:rPr lang="en-GB" sz="1200" b="0" strike="noStrike" spc="-1">
                <a:solidFill>
                  <a:srgbClr val="000000"/>
                </a:solidFill>
                <a:latin typeface="+mn-lt"/>
                <a:ea typeface="+mn-ea"/>
              </a:rPr>
              <a:t>To guarantee successful translation:</a:t>
            </a:r>
            <a:endParaRPr lang="pt-PT" sz="1200" b="0" strike="noStrike" spc="-1">
              <a:latin typeface="Arial"/>
            </a:endParaRPr>
          </a:p>
          <a:p>
            <a:pPr marL="171360" indent="-171000">
              <a:lnSpc>
                <a:spcPct val="100000"/>
              </a:lnSpc>
              <a:buClr>
                <a:srgbClr val="000000"/>
              </a:buClr>
              <a:buFont typeface="Arial"/>
              <a:buChar char="•"/>
            </a:pPr>
            <a:r>
              <a:rPr lang="en-GB" sz="1200" b="0" strike="noStrike" spc="-1">
                <a:solidFill>
                  <a:srgbClr val="000000"/>
                </a:solidFill>
                <a:latin typeface="+mn-lt"/>
                <a:ea typeface="+mn-ea"/>
              </a:rPr>
              <a:t>Directed promoter replacement </a:t>
            </a:r>
            <a:endParaRPr lang="pt-PT" sz="1200" b="0" strike="noStrike" spc="-1">
              <a:latin typeface="Arial"/>
            </a:endParaRPr>
          </a:p>
          <a:p>
            <a:pPr marL="171360" indent="-171000">
              <a:lnSpc>
                <a:spcPct val="100000"/>
              </a:lnSpc>
              <a:buClr>
                <a:srgbClr val="000000"/>
              </a:buClr>
              <a:buFont typeface="Arial"/>
              <a:buChar char="•"/>
            </a:pPr>
            <a:r>
              <a:rPr lang="en-GB" sz="1200" b="0" strike="noStrike" spc="-1">
                <a:solidFill>
                  <a:srgbClr val="000000"/>
                </a:solidFill>
                <a:latin typeface="+mn-lt"/>
                <a:ea typeface="+mn-ea"/>
              </a:rPr>
              <a:t>Use a host that is closely related to the native strain and rely on the native promoters from the gene cluster to be functional</a:t>
            </a:r>
            <a:endParaRPr lang="pt-PT" sz="1200" b="0" strike="noStrike" spc="-1">
              <a:latin typeface="Arial"/>
            </a:endParaRPr>
          </a:p>
        </p:txBody>
      </p:sp>
      <p:sp>
        <p:nvSpPr>
          <p:cNvPr id="2093"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D3F6123B-4643-4A46-9A23-75032F11A4C8}" type="slidenum">
              <a:rPr lang="en-GB" sz="1200" b="0" strike="noStrike" spc="-1">
                <a:latin typeface="Times New Roman"/>
              </a:rPr>
              <a:t>17</a:t>
            </a:fld>
            <a:endParaRPr lang="pt-PT" sz="1200" b="0" strike="noStrike" spc="-1">
              <a:latin typeface="Times New Roman"/>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3" name="PlaceHolder 1"/>
          <p:cNvSpPr>
            <a:spLocks noGrp="1" noRot="1" noChangeAspect="1"/>
          </p:cNvSpPr>
          <p:nvPr>
            <p:ph type="sldImg"/>
          </p:nvPr>
        </p:nvSpPr>
        <p:spPr>
          <a:xfrm>
            <a:off x="685800" y="1143000"/>
            <a:ext cx="5486400" cy="3086100"/>
          </a:xfrm>
          <a:prstGeom prst="rect">
            <a:avLst/>
          </a:prstGeom>
        </p:spPr>
      </p:sp>
      <p:sp>
        <p:nvSpPr>
          <p:cNvPr id="2104" name="PlaceHolder 2"/>
          <p:cNvSpPr>
            <a:spLocks noGrp="1"/>
          </p:cNvSpPr>
          <p:nvPr>
            <p:ph type="body"/>
          </p:nvPr>
        </p:nvSpPr>
        <p:spPr>
          <a:xfrm>
            <a:off x="685800" y="4400640"/>
            <a:ext cx="5486040" cy="3600000"/>
          </a:xfrm>
          <a:prstGeom prst="rect">
            <a:avLst/>
          </a:prstGeom>
        </p:spPr>
        <p:txBody>
          <a:bodyPr>
            <a:noAutofit/>
          </a:bodyPr>
          <a:lstStyle/>
          <a:p>
            <a:pPr marL="216000" indent="-216000">
              <a:lnSpc>
                <a:spcPct val="100000"/>
              </a:lnSpc>
            </a:pPr>
            <a:r>
              <a:rPr lang="pt-PT" sz="2000" b="0" strike="noStrike" spc="-1">
                <a:latin typeface="Arial"/>
              </a:rPr>
              <a:t>Psymberin: </a:t>
            </a:r>
            <a:r>
              <a:rPr lang="pt-PT" sz="2000" b="1" strike="noStrike" spc="-1">
                <a:latin typeface="Arial"/>
              </a:rPr>
              <a:t>citotoxin</a:t>
            </a:r>
            <a:r>
              <a:rPr lang="pt-PT" sz="2000" b="0" strike="noStrike" spc="-1">
                <a:latin typeface="Arial"/>
              </a:rPr>
              <a:t> from </a:t>
            </a:r>
            <a:r>
              <a:rPr lang="pt-PT" sz="2000" b="1" strike="noStrike" spc="-1">
                <a:latin typeface="Arial"/>
              </a:rPr>
              <a:t>sea sponge</a:t>
            </a:r>
            <a:endParaRPr lang="pt-PT" sz="2000" b="0" strike="noStrike" spc="-1">
              <a:latin typeface="Arial"/>
            </a:endParaRPr>
          </a:p>
          <a:p>
            <a:pPr marL="216000" indent="-216000">
              <a:lnSpc>
                <a:spcPct val="100000"/>
              </a:lnSpc>
            </a:pPr>
            <a:r>
              <a:rPr lang="en-GB" sz="2000" b="0" strike="noStrike" spc="-1">
                <a:latin typeface="Arial"/>
              </a:rPr>
              <a:t>Very similar structure to </a:t>
            </a:r>
            <a:r>
              <a:rPr lang="en-GB" sz="2000" b="1" strike="noStrike" spc="-1">
                <a:latin typeface="Arial"/>
              </a:rPr>
              <a:t>pederin</a:t>
            </a:r>
            <a:r>
              <a:rPr lang="en-GB" sz="2000" b="0" strike="noStrike" spc="-1">
                <a:latin typeface="Arial"/>
              </a:rPr>
              <a:t>, a natural product derived from the Paederus genus of beetles</a:t>
            </a:r>
            <a:endParaRPr lang="pt-PT" sz="2000" b="0" strike="noStrike" spc="-1">
              <a:latin typeface="Arial"/>
            </a:endParaRPr>
          </a:p>
          <a:p>
            <a:pPr marL="216000" indent="-216000">
              <a:lnSpc>
                <a:spcPct val="100000"/>
              </a:lnSpc>
            </a:pPr>
            <a:r>
              <a:rPr lang="en-GB" sz="2000" b="0" strike="noStrike" spc="-1">
                <a:latin typeface="Arial"/>
              </a:rPr>
              <a:t>trans-AT polyketide synthase cluster, designated as the Psy cluster</a:t>
            </a:r>
            <a:endParaRPr lang="pt-PT" sz="2000" b="0" strike="noStrike" spc="-1">
              <a:latin typeface="Arial"/>
            </a:endParaRPr>
          </a:p>
        </p:txBody>
      </p:sp>
      <p:sp>
        <p:nvSpPr>
          <p:cNvPr id="2105"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134547A2-9106-4541-8E07-CB81D3352DE9}" type="slidenum">
              <a:rPr lang="en-GB" sz="1200" b="0" strike="noStrike" spc="-1">
                <a:latin typeface="Times New Roman"/>
              </a:rPr>
              <a:t>18</a:t>
            </a:fld>
            <a:endParaRPr lang="pt-PT" sz="1200" b="0" strike="noStrike" spc="-1">
              <a:latin typeface="Times New Roman"/>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4" name="PlaceHolder 1"/>
          <p:cNvSpPr>
            <a:spLocks noGrp="1" noRot="1" noChangeAspect="1"/>
          </p:cNvSpPr>
          <p:nvPr>
            <p:ph type="sldImg"/>
          </p:nvPr>
        </p:nvSpPr>
        <p:spPr>
          <a:xfrm>
            <a:off x="685800" y="1143000"/>
            <a:ext cx="5486400" cy="3086100"/>
          </a:xfrm>
          <a:prstGeom prst="rect">
            <a:avLst/>
          </a:prstGeom>
        </p:spPr>
      </p:sp>
      <p:sp>
        <p:nvSpPr>
          <p:cNvPr id="2095" name="PlaceHolder 2"/>
          <p:cNvSpPr>
            <a:spLocks noGrp="1"/>
          </p:cNvSpPr>
          <p:nvPr>
            <p:ph type="body"/>
          </p:nvPr>
        </p:nvSpPr>
        <p:spPr>
          <a:xfrm>
            <a:off x="685800" y="4400640"/>
            <a:ext cx="5486040" cy="3600000"/>
          </a:xfrm>
          <a:prstGeom prst="rect">
            <a:avLst/>
          </a:prstGeom>
        </p:spPr>
        <p:txBody>
          <a:bodyPr>
            <a:noAutofit/>
          </a:bodyPr>
          <a:lstStyle/>
          <a:p>
            <a:r>
              <a:rPr lang="pt-PT" spc="-1" err="1">
                <a:cs typeface="Arial"/>
              </a:rPr>
              <a:t>The</a:t>
            </a:r>
            <a:r>
              <a:rPr lang="pt-PT" spc="-1">
                <a:cs typeface="Arial"/>
              </a:rPr>
              <a:t> </a:t>
            </a:r>
            <a:r>
              <a:rPr lang="pt-PT" spc="-1" err="1">
                <a:cs typeface="Arial"/>
              </a:rPr>
              <a:t>traditional</a:t>
            </a:r>
            <a:r>
              <a:rPr lang="pt-PT" spc="-1">
                <a:cs typeface="Arial"/>
              </a:rPr>
              <a:t> </a:t>
            </a:r>
            <a:r>
              <a:rPr lang="pt-PT" spc="-1" err="1">
                <a:cs typeface="Arial"/>
              </a:rPr>
              <a:t>discovery</a:t>
            </a:r>
            <a:r>
              <a:rPr lang="pt-PT" spc="-1">
                <a:cs typeface="Arial"/>
              </a:rPr>
              <a:t> </a:t>
            </a:r>
            <a:r>
              <a:rPr lang="pt-PT" spc="-1" err="1">
                <a:cs typeface="Arial"/>
              </a:rPr>
              <a:t>of</a:t>
            </a:r>
            <a:r>
              <a:rPr lang="pt-PT" spc="-1">
                <a:cs typeface="Arial"/>
              </a:rPr>
              <a:t> </a:t>
            </a:r>
            <a:r>
              <a:rPr lang="pt-PT" spc="-1" err="1">
                <a:cs typeface="Arial"/>
              </a:rPr>
              <a:t>new</a:t>
            </a:r>
            <a:r>
              <a:rPr lang="pt-PT" spc="-1">
                <a:cs typeface="Arial"/>
              </a:rPr>
              <a:t> natural </a:t>
            </a:r>
            <a:r>
              <a:rPr lang="pt-PT" spc="-1" err="1">
                <a:cs typeface="Arial"/>
              </a:rPr>
              <a:t>products</a:t>
            </a:r>
            <a:r>
              <a:rPr lang="pt-PT" spc="-1">
                <a:cs typeface="Arial"/>
              </a:rPr>
              <a:t> </a:t>
            </a:r>
            <a:r>
              <a:rPr lang="pt-PT" spc="-1" err="1">
                <a:cs typeface="Arial"/>
              </a:rPr>
              <a:t>that</a:t>
            </a:r>
            <a:r>
              <a:rPr lang="pt-PT" spc="-1">
                <a:cs typeface="Arial"/>
              </a:rPr>
              <a:t> </a:t>
            </a:r>
            <a:r>
              <a:rPr lang="pt-PT" spc="-1" err="1">
                <a:cs typeface="Arial"/>
              </a:rPr>
              <a:t>was</a:t>
            </a:r>
            <a:r>
              <a:rPr lang="pt-PT" spc="-1">
                <a:cs typeface="Arial"/>
              </a:rPr>
              <a:t> </a:t>
            </a:r>
            <a:r>
              <a:rPr lang="pt-PT" spc="-1" err="1">
                <a:cs typeface="Arial"/>
              </a:rPr>
              <a:t>mainly</a:t>
            </a:r>
            <a:r>
              <a:rPr lang="pt-PT" spc="-1">
                <a:cs typeface="Arial"/>
              </a:rPr>
              <a:t> </a:t>
            </a:r>
            <a:r>
              <a:rPr lang="pt-PT" spc="-1" err="1">
                <a:cs typeface="Arial"/>
              </a:rPr>
              <a:t>driven</a:t>
            </a:r>
            <a:r>
              <a:rPr lang="pt-PT" spc="-1">
                <a:cs typeface="Arial"/>
              </a:rPr>
              <a:t> </a:t>
            </a:r>
            <a:r>
              <a:rPr lang="pt-PT" spc="-1" err="1">
                <a:cs typeface="Arial"/>
              </a:rPr>
              <a:t>by</a:t>
            </a:r>
            <a:r>
              <a:rPr lang="pt-PT" spc="-1">
                <a:cs typeface="Arial"/>
              </a:rPr>
              <a:t> </a:t>
            </a:r>
            <a:r>
              <a:rPr lang="pt-PT" spc="-1" err="1">
                <a:cs typeface="Arial"/>
              </a:rPr>
              <a:t>bioactivity</a:t>
            </a:r>
            <a:r>
              <a:rPr lang="pt-PT" spc="-1">
                <a:cs typeface="Arial"/>
              </a:rPr>
              <a:t> </a:t>
            </a:r>
            <a:r>
              <a:rPr lang="pt-PT" spc="-1" err="1">
                <a:cs typeface="Arial"/>
              </a:rPr>
              <a:t>screening</a:t>
            </a:r>
            <a:r>
              <a:rPr lang="pt-PT" spc="-1">
                <a:cs typeface="Arial"/>
              </a:rPr>
              <a:t> </a:t>
            </a:r>
            <a:r>
              <a:rPr lang="pt-PT" spc="-1" err="1">
                <a:cs typeface="Arial"/>
              </a:rPr>
              <a:t>has</a:t>
            </a:r>
            <a:r>
              <a:rPr lang="pt-PT" spc="-1">
                <a:cs typeface="Arial"/>
              </a:rPr>
              <a:t> </a:t>
            </a:r>
            <a:r>
              <a:rPr lang="pt-PT" spc="-1" err="1">
                <a:cs typeface="Arial"/>
              </a:rPr>
              <a:t>now</a:t>
            </a:r>
            <a:r>
              <a:rPr lang="pt-PT" spc="-1">
                <a:cs typeface="Arial"/>
              </a:rPr>
              <a:t> </a:t>
            </a:r>
            <a:r>
              <a:rPr lang="pt-PT" spc="-1" err="1">
                <a:cs typeface="Arial"/>
              </a:rPr>
              <a:t>experienced</a:t>
            </a:r>
            <a:r>
              <a:rPr lang="pt-PT" spc="-1">
                <a:cs typeface="Arial"/>
              </a:rPr>
              <a:t> a </a:t>
            </a:r>
            <a:r>
              <a:rPr lang="pt-PT" spc="-1" err="1">
                <a:cs typeface="Arial"/>
              </a:rPr>
              <a:t>fresh</a:t>
            </a:r>
            <a:r>
              <a:rPr lang="pt-PT" spc="-1">
                <a:cs typeface="Arial"/>
              </a:rPr>
              <a:t> </a:t>
            </a:r>
            <a:r>
              <a:rPr lang="pt-PT" spc="-1" err="1">
                <a:cs typeface="Arial"/>
              </a:rPr>
              <a:t>new</a:t>
            </a:r>
            <a:r>
              <a:rPr lang="pt-PT" spc="-1">
                <a:cs typeface="Arial"/>
              </a:rPr>
              <a:t> </a:t>
            </a:r>
            <a:r>
              <a:rPr lang="pt-PT" spc="-1" err="1">
                <a:cs typeface="Arial"/>
              </a:rPr>
              <a:t>approach</a:t>
            </a:r>
            <a:r>
              <a:rPr lang="pt-PT" spc="-1">
                <a:cs typeface="Arial"/>
              </a:rPr>
              <a:t> in </a:t>
            </a:r>
            <a:r>
              <a:rPr lang="pt-PT" spc="-1" err="1">
                <a:cs typeface="Arial"/>
              </a:rPr>
              <a:t>the</a:t>
            </a:r>
            <a:r>
              <a:rPr lang="pt-PT" spc="-1">
                <a:cs typeface="Arial"/>
              </a:rPr>
              <a:t> </a:t>
            </a:r>
            <a:r>
              <a:rPr lang="pt-PT" spc="-1" err="1">
                <a:cs typeface="Arial"/>
              </a:rPr>
              <a:t>form</a:t>
            </a:r>
            <a:r>
              <a:rPr lang="pt-PT" spc="-1">
                <a:cs typeface="Arial"/>
              </a:rPr>
              <a:t> </a:t>
            </a:r>
            <a:r>
              <a:rPr lang="pt-PT" spc="-1" err="1">
                <a:cs typeface="Arial"/>
              </a:rPr>
              <a:t>of</a:t>
            </a:r>
            <a:r>
              <a:rPr lang="pt-PT" spc="-1">
                <a:cs typeface="Arial"/>
              </a:rPr>
              <a:t> </a:t>
            </a:r>
            <a:r>
              <a:rPr lang="pt-PT" spc="-1" err="1">
                <a:cs typeface="Arial"/>
              </a:rPr>
              <a:t>genome</a:t>
            </a:r>
            <a:r>
              <a:rPr lang="pt-PT" spc="-1">
                <a:cs typeface="Arial"/>
              </a:rPr>
              <a:t> </a:t>
            </a:r>
            <a:r>
              <a:rPr lang="pt-PT" spc="-1" err="1">
                <a:cs typeface="Arial"/>
              </a:rPr>
              <a:t>mining</a:t>
            </a:r>
            <a:r>
              <a:rPr lang="pt-PT" spc="-1">
                <a:cs typeface="Arial"/>
              </a:rPr>
              <a:t>. </a:t>
            </a:r>
            <a:endParaRPr lang="pt-PT">
              <a:cs typeface="Arial"/>
            </a:endParaRPr>
          </a:p>
          <a:p>
            <a:endParaRPr lang="pt-PT" spc="-1">
              <a:cs typeface="Arial"/>
            </a:endParaRPr>
          </a:p>
          <a:p>
            <a:r>
              <a:rPr lang="pt-PT" spc="-1" err="1">
                <a:cs typeface="Arial"/>
              </a:rPr>
              <a:t>thee</a:t>
            </a:r>
            <a:r>
              <a:rPr lang="pt-PT" spc="-1">
                <a:cs typeface="Arial"/>
              </a:rPr>
              <a:t> </a:t>
            </a:r>
            <a:r>
              <a:rPr lang="pt-PT" spc="-1" err="1">
                <a:cs typeface="Arial"/>
              </a:rPr>
              <a:t>vast</a:t>
            </a:r>
            <a:r>
              <a:rPr lang="pt-PT" spc="-1">
                <a:cs typeface="Arial"/>
              </a:rPr>
              <a:t> </a:t>
            </a:r>
            <a:r>
              <a:rPr lang="pt-PT" spc="-1" err="1">
                <a:cs typeface="Arial"/>
              </a:rPr>
              <a:t>improvement</a:t>
            </a:r>
            <a:r>
              <a:rPr lang="pt-PT" spc="-1">
                <a:cs typeface="Arial"/>
              </a:rPr>
              <a:t> in DNA </a:t>
            </a:r>
            <a:r>
              <a:rPr lang="pt-PT" spc="-1" err="1">
                <a:cs typeface="Arial"/>
              </a:rPr>
              <a:t>sequencing</a:t>
            </a:r>
            <a:r>
              <a:rPr lang="pt-PT" spc="-1">
                <a:cs typeface="Arial"/>
              </a:rPr>
              <a:t> in </a:t>
            </a:r>
            <a:r>
              <a:rPr lang="pt-PT" spc="-1" err="1">
                <a:cs typeface="Arial"/>
              </a:rPr>
              <a:t>the</a:t>
            </a:r>
            <a:r>
              <a:rPr lang="pt-PT" spc="-1">
                <a:cs typeface="Arial"/>
              </a:rPr>
              <a:t> </a:t>
            </a:r>
            <a:r>
              <a:rPr lang="pt-PT" spc="-1" err="1">
                <a:cs typeface="Arial"/>
              </a:rPr>
              <a:t>past</a:t>
            </a:r>
            <a:r>
              <a:rPr lang="pt-PT" spc="-1">
                <a:cs typeface="Arial"/>
              </a:rPr>
              <a:t> </a:t>
            </a:r>
            <a:r>
              <a:rPr lang="pt-PT" spc="-1" err="1">
                <a:cs typeface="Arial"/>
              </a:rPr>
              <a:t>decade</a:t>
            </a:r>
            <a:r>
              <a:rPr lang="pt-PT" spc="-1">
                <a:cs typeface="Arial"/>
              </a:rPr>
              <a:t> </a:t>
            </a:r>
            <a:r>
              <a:rPr lang="pt-PT" spc="-1" err="1">
                <a:cs typeface="Arial"/>
              </a:rPr>
              <a:t>has</a:t>
            </a:r>
            <a:r>
              <a:rPr lang="pt-PT" spc="-1">
                <a:cs typeface="Arial"/>
              </a:rPr>
              <a:t> led to </a:t>
            </a:r>
            <a:r>
              <a:rPr lang="pt-PT" spc="-1" err="1">
                <a:cs typeface="Arial"/>
              </a:rPr>
              <a:t>the</a:t>
            </a:r>
            <a:r>
              <a:rPr lang="pt-PT" spc="-1">
                <a:cs typeface="Arial"/>
              </a:rPr>
              <a:t> </a:t>
            </a:r>
            <a:r>
              <a:rPr lang="pt-PT" spc="-1" err="1">
                <a:cs typeface="Arial"/>
              </a:rPr>
              <a:t>identification</a:t>
            </a:r>
            <a:r>
              <a:rPr lang="pt-PT" spc="-1">
                <a:cs typeface="Arial"/>
              </a:rPr>
              <a:t> </a:t>
            </a:r>
            <a:r>
              <a:rPr lang="pt-PT" spc="-1" err="1">
                <a:cs typeface="Arial"/>
              </a:rPr>
              <a:t>of</a:t>
            </a:r>
            <a:r>
              <a:rPr lang="pt-PT" spc="-1">
                <a:cs typeface="Arial"/>
              </a:rPr>
              <a:t> </a:t>
            </a:r>
            <a:r>
              <a:rPr lang="pt-PT" spc="-1" err="1">
                <a:cs typeface="Arial"/>
              </a:rPr>
              <a:t>many</a:t>
            </a:r>
            <a:r>
              <a:rPr lang="pt-PT" spc="-1">
                <a:cs typeface="Arial"/>
              </a:rPr>
              <a:t> gene clusters </a:t>
            </a:r>
            <a:r>
              <a:rPr lang="pt-PT" spc="-1" err="1">
                <a:cs typeface="Arial"/>
              </a:rPr>
              <a:t>encoding</a:t>
            </a:r>
            <a:r>
              <a:rPr lang="pt-PT" spc="-1">
                <a:cs typeface="Arial"/>
              </a:rPr>
              <a:t> </a:t>
            </a:r>
            <a:r>
              <a:rPr lang="pt-PT" spc="-1" err="1">
                <a:cs typeface="Arial"/>
              </a:rPr>
              <a:t>polyketide</a:t>
            </a:r>
            <a:r>
              <a:rPr lang="pt-PT" spc="-1">
                <a:cs typeface="Arial"/>
              </a:rPr>
              <a:t> </a:t>
            </a:r>
            <a:r>
              <a:rPr lang="pt-PT" spc="-1" err="1">
                <a:cs typeface="Arial"/>
              </a:rPr>
              <a:t>assembly</a:t>
            </a:r>
            <a:r>
              <a:rPr lang="pt-PT" spc="-1">
                <a:cs typeface="Arial"/>
              </a:rPr>
              <a:t> </a:t>
            </a:r>
            <a:r>
              <a:rPr lang="pt-PT" spc="-1" err="1">
                <a:cs typeface="Arial"/>
              </a:rPr>
              <a:t>lines</a:t>
            </a:r>
            <a:r>
              <a:rPr lang="pt-PT" spc="-1">
                <a:cs typeface="Arial"/>
              </a:rPr>
              <a:t>.</a:t>
            </a:r>
            <a:endParaRPr lang="pt-PT">
              <a:cs typeface="Arial"/>
            </a:endParaRPr>
          </a:p>
        </p:txBody>
      </p:sp>
      <p:sp>
        <p:nvSpPr>
          <p:cNvPr id="2096"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17563F41-B2F0-49C2-BCE3-B0AB5E741297}" type="slidenum">
              <a:rPr lang="en-GB" sz="1200" b="0" strike="noStrike" spc="-1">
                <a:latin typeface="Times New Roman"/>
              </a:rPr>
              <a:t>19</a:t>
            </a:fld>
            <a:endParaRPr lang="pt-PT" sz="1200" b="0" strike="noStrike" spc="-1">
              <a:latin typeface="Times New Roman"/>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7" name="PlaceHolder 1"/>
          <p:cNvSpPr>
            <a:spLocks noGrp="1" noRot="1" noChangeAspect="1"/>
          </p:cNvSpPr>
          <p:nvPr>
            <p:ph type="sldImg"/>
          </p:nvPr>
        </p:nvSpPr>
        <p:spPr>
          <a:xfrm>
            <a:off x="685800" y="1143000"/>
            <a:ext cx="5486400" cy="3086100"/>
          </a:xfrm>
          <a:prstGeom prst="rect">
            <a:avLst/>
          </a:prstGeom>
        </p:spPr>
      </p:sp>
      <p:sp>
        <p:nvSpPr>
          <p:cNvPr id="2098" name="PlaceHolder 2"/>
          <p:cNvSpPr>
            <a:spLocks noGrp="1"/>
          </p:cNvSpPr>
          <p:nvPr>
            <p:ph type="body"/>
          </p:nvPr>
        </p:nvSpPr>
        <p:spPr>
          <a:xfrm>
            <a:off x="685800" y="4400640"/>
            <a:ext cx="5486040" cy="3600000"/>
          </a:xfrm>
          <a:prstGeom prst="rect">
            <a:avLst/>
          </a:prstGeom>
        </p:spPr>
        <p:txBody>
          <a:bodyPr>
            <a:noAutofit/>
          </a:bodyPr>
          <a:lstStyle/>
          <a:p>
            <a:pPr>
              <a:lnSpc>
                <a:spcPct val="100000"/>
              </a:lnSpc>
            </a:pPr>
            <a:r>
              <a:rPr lang="en-GB" sz="2000" b="0" strike="noStrike" spc="-1">
                <a:latin typeface="Open Sans"/>
                <a:ea typeface="Open Sans"/>
              </a:rPr>
              <a:t>Filamentous fungi are prolific producers of polyketides</a:t>
            </a:r>
            <a:endParaRPr lang="pt-PT" sz="2000" b="0" strike="noStrike" spc="-1">
              <a:latin typeface="Arial"/>
            </a:endParaRPr>
          </a:p>
          <a:p>
            <a:pPr>
              <a:lnSpc>
                <a:spcPct val="100000"/>
              </a:lnSpc>
            </a:pPr>
            <a:endParaRPr lang="pt-PT" sz="2000" b="0" strike="noStrike" spc="-1">
              <a:latin typeface="Arial"/>
            </a:endParaRPr>
          </a:p>
        </p:txBody>
      </p:sp>
      <p:sp>
        <p:nvSpPr>
          <p:cNvPr id="2099"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E5FB5F13-9F06-4C91-BC80-E20B56BC438E}" type="slidenum">
              <a:rPr lang="en-GB" sz="1200" b="0" strike="noStrike" spc="-1">
                <a:latin typeface="Times New Roman"/>
              </a:rPr>
              <a:t>20</a:t>
            </a:fld>
            <a:endParaRPr lang="pt-PT" sz="1200" b="0" strike="noStrike" spc="-1">
              <a:latin typeface="Times New Roman"/>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6" name="PlaceHolder 1"/>
          <p:cNvSpPr>
            <a:spLocks noGrp="1" noRot="1" noChangeAspect="1"/>
          </p:cNvSpPr>
          <p:nvPr>
            <p:ph type="sldImg"/>
          </p:nvPr>
        </p:nvSpPr>
        <p:spPr>
          <a:xfrm>
            <a:off x="685800" y="1143000"/>
            <a:ext cx="5486400" cy="3086100"/>
          </a:xfrm>
          <a:prstGeom prst="rect">
            <a:avLst/>
          </a:prstGeom>
        </p:spPr>
      </p:sp>
      <p:sp>
        <p:nvSpPr>
          <p:cNvPr id="2047" name="PlaceHolder 2"/>
          <p:cNvSpPr>
            <a:spLocks noGrp="1"/>
          </p:cNvSpPr>
          <p:nvPr>
            <p:ph type="body"/>
          </p:nvPr>
        </p:nvSpPr>
        <p:spPr>
          <a:xfrm>
            <a:off x="685800" y="4400640"/>
            <a:ext cx="5486040" cy="3600000"/>
          </a:xfrm>
          <a:prstGeom prst="rect">
            <a:avLst/>
          </a:prstGeom>
        </p:spPr>
        <p:txBody>
          <a:bodyPr>
            <a:noAutofit/>
          </a:bodyPr>
          <a:lstStyle/>
          <a:p>
            <a:pPr marL="171360" indent="-171000">
              <a:lnSpc>
                <a:spcPct val="100000"/>
              </a:lnSpc>
              <a:buClr>
                <a:srgbClr val="000000"/>
              </a:buClr>
              <a:buFont typeface="Arial"/>
              <a:buChar char="•"/>
            </a:pPr>
            <a:r>
              <a:rPr lang="en-GB" sz="1200" b="0" strike="noStrike" spc="-1" dirty="0">
                <a:solidFill>
                  <a:srgbClr val="000000"/>
                </a:solidFill>
                <a:latin typeface="+mn-lt"/>
                <a:ea typeface="+mn-ea"/>
              </a:rPr>
              <a:t>solve the current problems with </a:t>
            </a:r>
            <a:r>
              <a:rPr lang="en-GB" sz="1200" b="1" strike="noStrike" spc="-1" dirty="0">
                <a:solidFill>
                  <a:srgbClr val="000000"/>
                </a:solidFill>
                <a:latin typeface="+mn-lt"/>
                <a:ea typeface="+mn-ea"/>
              </a:rPr>
              <a:t>drug resistant pathogens</a:t>
            </a:r>
            <a:endParaRPr lang="pt-PT" sz="1200" b="0" strike="noStrike" spc="-1" dirty="0">
              <a:latin typeface="Arial"/>
            </a:endParaRPr>
          </a:p>
          <a:p>
            <a:pPr marL="171360" indent="-171000">
              <a:lnSpc>
                <a:spcPct val="100000"/>
              </a:lnSpc>
              <a:buClr>
                <a:srgbClr val="000000"/>
              </a:buClr>
              <a:buFont typeface="Arial"/>
              <a:buChar char="•"/>
            </a:pPr>
            <a:r>
              <a:rPr lang="en-GB" sz="1200" b="0" strike="noStrike" spc="-1" dirty="0">
                <a:solidFill>
                  <a:srgbClr val="000000"/>
                </a:solidFill>
                <a:latin typeface="+mn-lt"/>
                <a:ea typeface="+mn-ea"/>
              </a:rPr>
              <a:t>obtain </a:t>
            </a:r>
            <a:r>
              <a:rPr lang="en-GB" sz="1200" b="1" strike="noStrike" spc="-1" dirty="0">
                <a:solidFill>
                  <a:srgbClr val="000000"/>
                </a:solidFill>
                <a:latin typeface="+mn-lt"/>
                <a:ea typeface="+mn-ea"/>
              </a:rPr>
              <a:t>improved chemotherapy agents with reduced side effects</a:t>
            </a:r>
            <a:endParaRPr lang="pt-PT" sz="1200" b="0" strike="noStrike" spc="-1" dirty="0">
              <a:latin typeface="Arial"/>
            </a:endParaRPr>
          </a:p>
          <a:p>
            <a:pPr marL="171360" indent="-171000">
              <a:lnSpc>
                <a:spcPct val="100000"/>
              </a:lnSpc>
              <a:buClr>
                <a:srgbClr val="000000"/>
              </a:buClr>
              <a:buFont typeface="Arial"/>
              <a:buChar char="•"/>
            </a:pPr>
            <a:r>
              <a:rPr lang="en-GB" sz="1200" b="0" strike="noStrike" spc="-1" dirty="0">
                <a:solidFill>
                  <a:srgbClr val="000000"/>
                </a:solidFill>
                <a:latin typeface="+mn-lt"/>
                <a:ea typeface="+mn-ea"/>
              </a:rPr>
              <a:t>Pharmaceutical discovery pipelines -&gt; not been delivering the necessary amount of new drugs</a:t>
            </a:r>
            <a:endParaRPr lang="pt-PT" sz="1200" b="0" strike="noStrike" spc="-1" dirty="0">
              <a:latin typeface="Arial"/>
            </a:endParaRPr>
          </a:p>
        </p:txBody>
      </p:sp>
      <p:sp>
        <p:nvSpPr>
          <p:cNvPr id="2048"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DE8FD929-DC93-479E-9806-F5C166235DD5}" type="slidenum">
              <a:rPr lang="en-GB" sz="1200" b="0" strike="noStrike" spc="-1">
                <a:latin typeface="Times New Roman"/>
              </a:rPr>
              <a:t>2</a:t>
            </a:fld>
            <a:endParaRPr lang="pt-PT" sz="1200" b="0" strike="noStrike" spc="-1">
              <a:latin typeface="Times New Roman"/>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0" name="PlaceHolder 1"/>
          <p:cNvSpPr>
            <a:spLocks noGrp="1" noRot="1" noChangeAspect="1"/>
          </p:cNvSpPr>
          <p:nvPr>
            <p:ph type="sldImg"/>
          </p:nvPr>
        </p:nvSpPr>
        <p:spPr>
          <a:xfrm>
            <a:off x="685800" y="1143000"/>
            <a:ext cx="5486400" cy="3086100"/>
          </a:xfrm>
          <a:prstGeom prst="rect">
            <a:avLst/>
          </a:prstGeom>
        </p:spPr>
      </p:sp>
      <p:sp>
        <p:nvSpPr>
          <p:cNvPr id="2191" name="PlaceHolder 2"/>
          <p:cNvSpPr>
            <a:spLocks noGrp="1"/>
          </p:cNvSpPr>
          <p:nvPr>
            <p:ph type="body"/>
          </p:nvPr>
        </p:nvSpPr>
        <p:spPr>
          <a:xfrm>
            <a:off x="685800" y="4400640"/>
            <a:ext cx="5486040" cy="3600000"/>
          </a:xfrm>
          <a:prstGeom prst="rect">
            <a:avLst/>
          </a:prstGeom>
        </p:spPr>
        <p:txBody>
          <a:bodyPr>
            <a:noAutofit/>
          </a:bodyPr>
          <a:lstStyle/>
          <a:p>
            <a:pPr marL="216000" indent="-216000">
              <a:lnSpc>
                <a:spcPct val="100000"/>
              </a:lnSpc>
            </a:pPr>
            <a:r>
              <a:rPr lang="en-US" sz="2000" b="0" strike="noStrike" spc="-1">
                <a:latin typeface="Arial"/>
              </a:rPr>
              <a:t>The approach I used to study the secondary metabolism </a:t>
            </a:r>
            <a:r>
              <a:rPr lang="en-US" sz="2000" b="0" strike="noStrike" spc="-1">
                <a:latin typeface="Wingdings"/>
              </a:rPr>
              <a:t></a:t>
            </a:r>
            <a:r>
              <a:rPr lang="en-US" sz="2000" b="0" strike="noStrike" spc="-1">
                <a:latin typeface="Times New Roman"/>
              </a:rPr>
              <a:t> Genome Mining</a:t>
            </a:r>
            <a:endParaRPr lang="pt-PT" sz="2000" b="0" strike="noStrike" spc="-1">
              <a:latin typeface="Arial"/>
            </a:endParaRPr>
          </a:p>
          <a:p>
            <a:pPr marL="216000" indent="-216000">
              <a:lnSpc>
                <a:spcPct val="100000"/>
              </a:lnSpc>
            </a:pPr>
            <a:endParaRPr lang="pt-PT" sz="2000" b="0" strike="noStrike" spc="-1">
              <a:latin typeface="Arial"/>
            </a:endParaRPr>
          </a:p>
        </p:txBody>
      </p:sp>
      <p:sp>
        <p:nvSpPr>
          <p:cNvPr id="2192"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08BAA730-6927-41CF-8339-9B78531B7949}" type="slidenum">
              <a:rPr lang="en-GB" sz="1200" b="0" strike="noStrike" spc="-1">
                <a:latin typeface="Times New Roman"/>
              </a:rPr>
              <a:t>21</a:t>
            </a:fld>
            <a:endParaRPr lang="pt-PT" sz="1200" b="0" strike="noStrike" spc="-1">
              <a:latin typeface="Times New Roman"/>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0" name="PlaceHolder 1"/>
          <p:cNvSpPr>
            <a:spLocks noGrp="1" noRot="1" noChangeAspect="1"/>
          </p:cNvSpPr>
          <p:nvPr>
            <p:ph type="sldImg"/>
          </p:nvPr>
        </p:nvSpPr>
        <p:spPr>
          <a:xfrm>
            <a:off x="685800" y="1143000"/>
            <a:ext cx="5486400" cy="3086100"/>
          </a:xfrm>
          <a:prstGeom prst="rect">
            <a:avLst/>
          </a:prstGeom>
        </p:spPr>
      </p:sp>
      <p:sp>
        <p:nvSpPr>
          <p:cNvPr id="2101" name="PlaceHolder 2"/>
          <p:cNvSpPr>
            <a:spLocks noGrp="1"/>
          </p:cNvSpPr>
          <p:nvPr>
            <p:ph type="body"/>
          </p:nvPr>
        </p:nvSpPr>
        <p:spPr>
          <a:xfrm>
            <a:off x="685800" y="4400640"/>
            <a:ext cx="5486040" cy="3600000"/>
          </a:xfrm>
          <a:prstGeom prst="rect">
            <a:avLst/>
          </a:prstGeom>
        </p:spPr>
        <p:txBody>
          <a:bodyPr>
            <a:noAutofit/>
          </a:bodyPr>
          <a:lstStyle/>
          <a:p>
            <a:endParaRPr lang="pt-PT" sz="2000" b="0" strike="noStrike" spc="-1">
              <a:latin typeface="Arial"/>
            </a:endParaRPr>
          </a:p>
        </p:txBody>
      </p:sp>
      <p:sp>
        <p:nvSpPr>
          <p:cNvPr id="2102"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A57421B1-0605-47D9-8B13-2A6CCB739E60}" type="slidenum">
              <a:rPr lang="en-GB" sz="1200" b="0" strike="noStrike" spc="-1">
                <a:latin typeface="Times New Roman"/>
              </a:rPr>
              <a:t>22</a:t>
            </a:fld>
            <a:endParaRPr lang="pt-PT" sz="1200" b="0" strike="noStrike" spc="-1">
              <a:latin typeface="Times New Roman"/>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6" name="PlaceHolder 1"/>
          <p:cNvSpPr>
            <a:spLocks noGrp="1" noRot="1" noChangeAspect="1"/>
          </p:cNvSpPr>
          <p:nvPr>
            <p:ph type="sldImg"/>
          </p:nvPr>
        </p:nvSpPr>
        <p:spPr>
          <a:xfrm>
            <a:off x="685800" y="1143000"/>
            <a:ext cx="5486400" cy="3086100"/>
          </a:xfrm>
          <a:prstGeom prst="rect">
            <a:avLst/>
          </a:prstGeom>
        </p:spPr>
      </p:sp>
      <p:sp>
        <p:nvSpPr>
          <p:cNvPr id="2107" name="PlaceHolder 2"/>
          <p:cNvSpPr>
            <a:spLocks noGrp="1"/>
          </p:cNvSpPr>
          <p:nvPr>
            <p:ph type="body"/>
          </p:nvPr>
        </p:nvSpPr>
        <p:spPr>
          <a:xfrm>
            <a:off x="685800" y="4400640"/>
            <a:ext cx="5486040" cy="3600000"/>
          </a:xfrm>
          <a:prstGeom prst="rect">
            <a:avLst/>
          </a:prstGeom>
        </p:spPr>
        <p:txBody>
          <a:bodyPr>
            <a:noAutofit/>
          </a:bodyPr>
          <a:lstStyle/>
          <a:p>
            <a:pPr marL="216000" indent="-216000">
              <a:lnSpc>
                <a:spcPct val="100000"/>
              </a:lnSpc>
            </a:pPr>
            <a:r>
              <a:rPr lang="pt-PT" sz="1200" b="1" strike="noStrike" spc="-1">
                <a:latin typeface="Tw Cen MT"/>
              </a:rPr>
              <a:t>Marine Bacteria </a:t>
            </a:r>
            <a:endParaRPr lang="pt-PT" sz="1200" b="0" strike="noStrike" spc="-1">
              <a:latin typeface="Arial"/>
            </a:endParaRPr>
          </a:p>
          <a:p>
            <a:pPr marL="216000" indent="-216000">
              <a:lnSpc>
                <a:spcPct val="100000"/>
              </a:lnSpc>
            </a:pPr>
            <a:r>
              <a:rPr lang="pt-PT" sz="1200" b="1" strike="noStrike" spc="-1">
                <a:latin typeface="Tw Cen MT"/>
              </a:rPr>
              <a:t>~</a:t>
            </a:r>
            <a:r>
              <a:rPr lang="pt-PT" sz="1200" b="0" strike="noStrike" spc="-1">
                <a:latin typeface="Tw Cen MT"/>
              </a:rPr>
              <a:t>200 novel compounds/year</a:t>
            </a:r>
            <a:endParaRPr lang="pt-PT" sz="1200" b="0" strike="noStrike" spc="-1">
              <a:latin typeface="Arial"/>
            </a:endParaRPr>
          </a:p>
          <a:p>
            <a:pPr marL="216000" indent="-216000">
              <a:lnSpc>
                <a:spcPct val="100000"/>
              </a:lnSpc>
            </a:pPr>
            <a:r>
              <a:rPr lang="pt-PT" sz="1200" b="1" strike="noStrike" spc="-1">
                <a:latin typeface="Tw Cen MT"/>
              </a:rPr>
              <a:t>Marine Fungi </a:t>
            </a:r>
            <a:r>
              <a:rPr lang="pt-PT" sz="1200" b="0" strike="noStrike" spc="-1">
                <a:latin typeface="Tw Cen MT"/>
              </a:rPr>
              <a:t>~</a:t>
            </a:r>
            <a:endParaRPr lang="pt-PT" sz="1200" b="0" strike="noStrike" spc="-1">
              <a:latin typeface="Arial"/>
            </a:endParaRPr>
          </a:p>
          <a:p>
            <a:pPr marL="216000" indent="-216000">
              <a:lnSpc>
                <a:spcPct val="100000"/>
              </a:lnSpc>
            </a:pPr>
            <a:r>
              <a:rPr lang="pt-PT" sz="1200" b="0" strike="noStrike" spc="-1">
                <a:latin typeface="Tw Cen MT"/>
              </a:rPr>
              <a:t>500 novel compounds/year</a:t>
            </a:r>
            <a:endParaRPr lang="pt-PT" sz="1200" b="0" strike="noStrike" spc="-1">
              <a:latin typeface="Arial"/>
            </a:endParaRPr>
          </a:p>
          <a:p>
            <a:pPr marL="216000" indent="-216000">
              <a:lnSpc>
                <a:spcPct val="100000"/>
              </a:lnSpc>
            </a:pPr>
            <a:endParaRPr lang="pt-PT" sz="1200" b="0" strike="noStrike" spc="-1">
              <a:latin typeface="Arial"/>
            </a:endParaRPr>
          </a:p>
          <a:p>
            <a:pPr marL="216000" indent="-216000">
              <a:lnSpc>
                <a:spcPct val="100000"/>
              </a:lnSpc>
            </a:pPr>
            <a:r>
              <a:rPr lang="pt-PT" sz="2000" b="0" strike="noStrike" spc="-1">
                <a:latin typeface="Tw Cen MT"/>
              </a:rPr>
              <a:t>Microorganisms have been na excelent source of new drugs</a:t>
            </a:r>
            <a:endParaRPr lang="pt-PT" sz="2000" b="0" strike="noStrike" spc="-1">
              <a:latin typeface="Arial"/>
            </a:endParaRPr>
          </a:p>
          <a:p>
            <a:pPr marL="216000" indent="-216000">
              <a:lnSpc>
                <a:spcPct val="100000"/>
              </a:lnSpc>
            </a:pPr>
            <a:r>
              <a:rPr lang="pt-PT" sz="2000" b="0" strike="noStrike" spc="-1">
                <a:latin typeface="Tw Cen MT"/>
              </a:rPr>
              <a:t>And in recente years, we have came to the conslusion that marne biomes are incredible reservoirs of new compounds</a:t>
            </a:r>
            <a:endParaRPr lang="pt-PT" sz="2000" b="0" strike="noStrike" spc="-1">
              <a:latin typeface="Arial"/>
            </a:endParaRPr>
          </a:p>
          <a:p>
            <a:pPr marL="216000" indent="-216000">
              <a:lnSpc>
                <a:spcPct val="100000"/>
              </a:lnSpc>
            </a:pPr>
            <a:r>
              <a:rPr lang="pt-PT" sz="2000" b="0" strike="noStrike" spc="-1">
                <a:latin typeface="Tw Cen MT"/>
              </a:rPr>
              <a:t>One of the most promising ecossystems to look for new bioactive compound is the oceans.</a:t>
            </a:r>
            <a:endParaRPr lang="pt-PT" sz="2000" b="0" strike="noStrike" spc="-1">
              <a:latin typeface="Arial"/>
            </a:endParaRPr>
          </a:p>
          <a:p>
            <a:pPr marL="216000" indent="-216000">
              <a:lnSpc>
                <a:spcPct val="100000"/>
              </a:lnSpc>
            </a:pPr>
            <a:endParaRPr lang="pt-PT" sz="2000" b="0" strike="noStrike" spc="-1">
              <a:latin typeface="Arial"/>
            </a:endParaRPr>
          </a:p>
          <a:p>
            <a:pPr marL="216000" indent="-216000">
              <a:lnSpc>
                <a:spcPct val="100000"/>
              </a:lnSpc>
            </a:pPr>
            <a:r>
              <a:rPr lang="pt-PT" sz="2000" b="0" strike="noStrike" spc="-1">
                <a:latin typeface="Tw Cen MT"/>
              </a:rPr>
              <a:t>As you can see, in 2006: less than 20% of the total new marine drugs were from microorganisms.</a:t>
            </a:r>
            <a:endParaRPr lang="pt-PT" sz="2000" b="0" strike="noStrike" spc="-1">
              <a:latin typeface="Arial"/>
            </a:endParaRPr>
          </a:p>
          <a:p>
            <a:pPr marL="216000" indent="-216000">
              <a:lnSpc>
                <a:spcPct val="100000"/>
              </a:lnSpc>
            </a:pPr>
            <a:r>
              <a:rPr lang="pt-PT" sz="2000" b="0" strike="noStrike" spc="-1">
                <a:latin typeface="Tw Cen MT"/>
              </a:rPr>
              <a:t>This percentage raised to 50% in 2016</a:t>
            </a:r>
            <a:endParaRPr lang="pt-PT" sz="2000" b="0" strike="noStrike" spc="-1">
              <a:latin typeface="Arial"/>
            </a:endParaRPr>
          </a:p>
          <a:p>
            <a:pPr marL="216000" indent="-216000">
              <a:lnSpc>
                <a:spcPct val="100000"/>
              </a:lnSpc>
            </a:pPr>
            <a:endParaRPr lang="pt-PT" sz="2000" b="0" strike="noStrike" spc="-1">
              <a:latin typeface="Arial"/>
            </a:endParaRPr>
          </a:p>
        </p:txBody>
      </p:sp>
      <p:sp>
        <p:nvSpPr>
          <p:cNvPr id="2108"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ABAB2599-ADC8-43AF-A94C-3BF86D315420}" type="slidenum">
              <a:rPr lang="en-US" sz="1200" b="0" strike="noStrike" spc="-1">
                <a:solidFill>
                  <a:srgbClr val="000000"/>
                </a:solidFill>
                <a:latin typeface="Calibri"/>
                <a:ea typeface="+mn-ea"/>
              </a:rPr>
              <a:t>24</a:t>
            </a:fld>
            <a:endParaRPr lang="pt-PT" sz="1200" b="0" strike="noStrike" spc="-1">
              <a:latin typeface="Times New Roman"/>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 name="PlaceHolder 1"/>
          <p:cNvSpPr>
            <a:spLocks noGrp="1" noRot="1" noChangeAspect="1"/>
          </p:cNvSpPr>
          <p:nvPr>
            <p:ph type="sldImg"/>
          </p:nvPr>
        </p:nvSpPr>
        <p:spPr>
          <a:xfrm>
            <a:off x="685800" y="1143000"/>
            <a:ext cx="5486400" cy="3086100"/>
          </a:xfrm>
          <a:prstGeom prst="rect">
            <a:avLst/>
          </a:prstGeom>
        </p:spPr>
      </p:sp>
      <p:sp>
        <p:nvSpPr>
          <p:cNvPr id="2110" name="PlaceHolder 2"/>
          <p:cNvSpPr>
            <a:spLocks noGrp="1"/>
          </p:cNvSpPr>
          <p:nvPr>
            <p:ph type="body"/>
          </p:nvPr>
        </p:nvSpPr>
        <p:spPr>
          <a:xfrm>
            <a:off x="685800" y="4400640"/>
            <a:ext cx="5486040" cy="3600000"/>
          </a:xfrm>
          <a:prstGeom prst="rect">
            <a:avLst/>
          </a:prstGeom>
        </p:spPr>
        <p:txBody>
          <a:bodyPr>
            <a:noAutofit/>
          </a:bodyPr>
          <a:lstStyle/>
          <a:p>
            <a:pPr>
              <a:lnSpc>
                <a:spcPct val="100000"/>
              </a:lnSpc>
            </a:pPr>
            <a:r>
              <a:rPr lang="pt-PT" sz="2000" b="0" strike="noStrike" spc="-1" dirty="0" err="1">
                <a:latin typeface="Arial"/>
              </a:rPr>
              <a:t>Many</a:t>
            </a:r>
            <a:r>
              <a:rPr lang="pt-PT" sz="2000" b="0" strike="noStrike" spc="-1" dirty="0">
                <a:latin typeface="Arial"/>
              </a:rPr>
              <a:t> </a:t>
            </a:r>
            <a:r>
              <a:rPr lang="pt-PT" sz="2000" b="0" strike="noStrike" spc="-1" dirty="0" err="1">
                <a:latin typeface="Arial"/>
              </a:rPr>
              <a:t>of</a:t>
            </a:r>
            <a:r>
              <a:rPr lang="pt-PT" sz="2000" b="0" strike="noStrike" spc="-1" dirty="0">
                <a:latin typeface="Arial"/>
              </a:rPr>
              <a:t> </a:t>
            </a:r>
            <a:r>
              <a:rPr lang="pt-PT" sz="2000" b="0" strike="noStrike" spc="-1" dirty="0" err="1">
                <a:latin typeface="Arial"/>
              </a:rPr>
              <a:t>the</a:t>
            </a:r>
            <a:r>
              <a:rPr lang="pt-PT" sz="2000" b="0" strike="noStrike" spc="-1" dirty="0">
                <a:latin typeface="Arial"/>
              </a:rPr>
              <a:t> </a:t>
            </a:r>
            <a:r>
              <a:rPr lang="pt-PT" sz="2000" b="0" strike="noStrike" spc="-1" dirty="0" err="1">
                <a:latin typeface="Arial"/>
              </a:rPr>
              <a:t>microrrganisms</a:t>
            </a:r>
            <a:r>
              <a:rPr lang="pt-PT" sz="2000" b="0" strike="noStrike" spc="-1" dirty="0">
                <a:latin typeface="Arial"/>
              </a:rPr>
              <a:t> </a:t>
            </a:r>
            <a:r>
              <a:rPr lang="pt-PT" sz="2000" b="0" strike="noStrike" spc="-1" dirty="0" err="1">
                <a:latin typeface="Arial"/>
              </a:rPr>
              <a:t>that</a:t>
            </a:r>
            <a:r>
              <a:rPr lang="pt-PT" sz="2000" b="0" strike="noStrike" spc="-1" dirty="0">
                <a:latin typeface="Arial"/>
              </a:rPr>
              <a:t> are </a:t>
            </a:r>
            <a:r>
              <a:rPr lang="pt-PT" sz="2000" b="0" strike="noStrike" spc="-1" dirty="0" err="1">
                <a:latin typeface="Arial"/>
              </a:rPr>
              <a:t>found</a:t>
            </a:r>
            <a:r>
              <a:rPr lang="pt-PT" sz="2000" b="0" strike="noStrike" spc="-1" dirty="0">
                <a:latin typeface="Arial"/>
              </a:rPr>
              <a:t> to </a:t>
            </a:r>
            <a:r>
              <a:rPr lang="pt-PT" sz="2000" b="0" strike="noStrike" spc="-1" dirty="0" err="1">
                <a:latin typeface="Arial"/>
              </a:rPr>
              <a:t>produce</a:t>
            </a:r>
            <a:r>
              <a:rPr lang="pt-PT" sz="2000" b="0" strike="noStrike" spc="-1" dirty="0">
                <a:latin typeface="Arial"/>
              </a:rPr>
              <a:t> </a:t>
            </a:r>
            <a:r>
              <a:rPr lang="pt-PT" sz="2000" b="0" strike="noStrike" spc="-1" dirty="0" err="1">
                <a:latin typeface="Arial"/>
              </a:rPr>
              <a:t>interesting</a:t>
            </a:r>
            <a:r>
              <a:rPr lang="pt-PT" sz="2000" b="0" strike="noStrike" spc="-1" dirty="0">
                <a:latin typeface="Arial"/>
              </a:rPr>
              <a:t> </a:t>
            </a:r>
            <a:r>
              <a:rPr lang="pt-PT" sz="2000" b="0" strike="noStrike" spc="-1" dirty="0" err="1">
                <a:latin typeface="Arial"/>
              </a:rPr>
              <a:t>compound</a:t>
            </a:r>
            <a:r>
              <a:rPr lang="pt-PT" sz="2000" b="0" strike="noStrike" spc="-1" dirty="0">
                <a:latin typeface="Arial"/>
              </a:rPr>
              <a:t> come </a:t>
            </a:r>
            <a:r>
              <a:rPr lang="pt-PT" sz="2000" b="0" strike="noStrike" spc="-1" dirty="0" err="1">
                <a:latin typeface="Arial"/>
              </a:rPr>
              <a:t>from</a:t>
            </a:r>
            <a:r>
              <a:rPr lang="pt-PT" sz="2000" b="0" strike="noStrike" spc="-1" dirty="0">
                <a:latin typeface="Arial"/>
              </a:rPr>
              <a:t> </a:t>
            </a:r>
            <a:r>
              <a:rPr lang="pt-PT" sz="2000" b="0" strike="noStrike" spc="-1" dirty="0" err="1">
                <a:latin typeface="Arial"/>
              </a:rPr>
              <a:t>sponges</a:t>
            </a:r>
            <a:r>
              <a:rPr lang="pt-PT" sz="2000" b="0" strike="noStrike" spc="-1" dirty="0">
                <a:latin typeface="Arial"/>
              </a:rPr>
              <a:t> </a:t>
            </a:r>
            <a:r>
              <a:rPr lang="pt-PT" sz="2000" b="0" strike="noStrike" spc="-1" dirty="0" err="1">
                <a:latin typeface="Arial"/>
              </a:rPr>
              <a:t>and</a:t>
            </a:r>
            <a:r>
              <a:rPr lang="pt-PT" sz="2000" b="0" strike="noStrike" spc="-1" dirty="0">
                <a:latin typeface="Arial"/>
              </a:rPr>
              <a:t> soft </a:t>
            </a:r>
            <a:r>
              <a:rPr lang="pt-PT" sz="2000" b="0" strike="noStrike" spc="-1" dirty="0" err="1">
                <a:latin typeface="Arial"/>
              </a:rPr>
              <a:t>corals</a:t>
            </a:r>
            <a:endParaRPr lang="pt-PT" sz="2000" b="0" strike="noStrike" spc="-1" dirty="0">
              <a:latin typeface="Arial"/>
            </a:endParaRPr>
          </a:p>
          <a:p>
            <a:pPr>
              <a:lnSpc>
                <a:spcPct val="100000"/>
              </a:lnSpc>
            </a:pPr>
            <a:endParaRPr lang="pt-PT" sz="2000" b="0" strike="noStrike" spc="-1" dirty="0">
              <a:latin typeface="Arial"/>
            </a:endParaRPr>
          </a:p>
        </p:txBody>
      </p:sp>
      <p:sp>
        <p:nvSpPr>
          <p:cNvPr id="2111"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85FE76BF-2592-410F-881D-4929CB2203D4}" type="slidenum">
              <a:rPr lang="en-US" sz="1200" b="0" strike="noStrike" spc="-1">
                <a:latin typeface="Times New Roman"/>
              </a:rPr>
              <a:t>25</a:t>
            </a:fld>
            <a:endParaRPr lang="pt-PT" sz="1200" b="0" strike="noStrike" spc="-1">
              <a:latin typeface="Times New Roman"/>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2" name="PlaceHolder 1"/>
          <p:cNvSpPr>
            <a:spLocks noGrp="1" noRot="1" noChangeAspect="1"/>
          </p:cNvSpPr>
          <p:nvPr>
            <p:ph type="sldImg"/>
          </p:nvPr>
        </p:nvSpPr>
        <p:spPr>
          <a:xfrm>
            <a:off x="685800" y="1143000"/>
            <a:ext cx="5486400" cy="3086100"/>
          </a:xfrm>
          <a:prstGeom prst="rect">
            <a:avLst/>
          </a:prstGeom>
        </p:spPr>
      </p:sp>
      <p:sp>
        <p:nvSpPr>
          <p:cNvPr id="2113" name="PlaceHolder 2"/>
          <p:cNvSpPr>
            <a:spLocks noGrp="1"/>
          </p:cNvSpPr>
          <p:nvPr>
            <p:ph type="body"/>
          </p:nvPr>
        </p:nvSpPr>
        <p:spPr>
          <a:xfrm>
            <a:off x="685800" y="4400640"/>
            <a:ext cx="5486040" cy="3600000"/>
          </a:xfrm>
          <a:prstGeom prst="rect">
            <a:avLst/>
          </a:prstGeom>
        </p:spPr>
        <p:txBody>
          <a:bodyPr>
            <a:noAutofit/>
          </a:bodyPr>
          <a:lstStyle/>
          <a:p>
            <a:pPr>
              <a:lnSpc>
                <a:spcPct val="100000"/>
              </a:lnSpc>
            </a:pPr>
            <a:r>
              <a:rPr lang="en-GB" sz="1200" b="0" strike="noStrike" spc="-1" dirty="0">
                <a:latin typeface="Arial"/>
              </a:rPr>
              <a:t>To have an idea of this potential, we recently performed </a:t>
            </a:r>
            <a:endParaRPr lang="pt-PT" sz="1200" b="0" strike="noStrike" spc="-1" dirty="0">
              <a:latin typeface="Arial"/>
            </a:endParaRPr>
          </a:p>
          <a:p>
            <a:pPr>
              <a:lnSpc>
                <a:spcPct val="100000"/>
              </a:lnSpc>
            </a:pPr>
            <a:r>
              <a:rPr lang="en-GB" sz="1200" b="0" strike="noStrike" spc="-1" dirty="0">
                <a:latin typeface="Arial"/>
              </a:rPr>
              <a:t>a comparative </a:t>
            </a:r>
            <a:r>
              <a:rPr lang="en-GB" sz="1200" b="0" strike="noStrike" spc="-1" dirty="0" err="1">
                <a:latin typeface="Arial"/>
              </a:rPr>
              <a:t>genomcs</a:t>
            </a:r>
            <a:r>
              <a:rPr lang="en-GB" sz="1200" b="0" strike="noStrike" spc="-1" dirty="0">
                <a:latin typeface="Arial"/>
              </a:rPr>
              <a:t> approach of the genomes of 15 bacterial isolates from the gorgonian coral </a:t>
            </a:r>
            <a:r>
              <a:rPr lang="en-GB" sz="1200" b="0" strike="noStrike" spc="-1" dirty="0" err="1">
                <a:latin typeface="Arial"/>
              </a:rPr>
              <a:t>Eunicella</a:t>
            </a:r>
            <a:r>
              <a:rPr lang="en-GB" sz="1200" b="0" strike="noStrike" spc="-1" dirty="0">
                <a:latin typeface="Arial"/>
              </a:rPr>
              <a:t> </a:t>
            </a:r>
            <a:r>
              <a:rPr lang="en-GB" sz="1200" b="0" strike="noStrike" spc="-1" dirty="0" err="1">
                <a:latin typeface="Arial"/>
              </a:rPr>
              <a:t>labiata</a:t>
            </a:r>
            <a:endParaRPr lang="pt-PT" sz="1200" b="0" strike="noStrike" spc="-1" dirty="0">
              <a:latin typeface="Arial"/>
            </a:endParaRPr>
          </a:p>
          <a:p>
            <a:pPr>
              <a:lnSpc>
                <a:spcPct val="100000"/>
              </a:lnSpc>
            </a:pPr>
            <a:endParaRPr lang="pt-PT" sz="1200" b="0" strike="noStrike" spc="-1" dirty="0">
              <a:latin typeface="Arial"/>
            </a:endParaRPr>
          </a:p>
          <a:p>
            <a:pPr>
              <a:lnSpc>
                <a:spcPct val="100000"/>
              </a:lnSpc>
            </a:pPr>
            <a:r>
              <a:rPr lang="en-GB" sz="1200" b="0" strike="noStrike" spc="-1" dirty="0">
                <a:latin typeface="Arial"/>
              </a:rPr>
              <a:t>Where you can see a huge biosynthetic potential.</a:t>
            </a:r>
            <a:endParaRPr lang="pt-PT" sz="1200" b="0" strike="noStrike" spc="-1" dirty="0">
              <a:latin typeface="Arial"/>
            </a:endParaRPr>
          </a:p>
          <a:p>
            <a:pPr>
              <a:lnSpc>
                <a:spcPct val="100000"/>
              </a:lnSpc>
            </a:pPr>
            <a:endParaRPr lang="pt-PT" sz="1200" b="0" strike="noStrike" spc="-1" dirty="0">
              <a:latin typeface="Arial"/>
            </a:endParaRPr>
          </a:p>
          <a:p>
            <a:pPr>
              <a:lnSpc>
                <a:spcPct val="100000"/>
              </a:lnSpc>
            </a:pPr>
            <a:r>
              <a:rPr lang="en-GB" sz="1200" b="0" strike="noStrike" spc="-1" dirty="0">
                <a:latin typeface="Arial"/>
              </a:rPr>
              <a:t>We were specially intrigued by a particular genus, the </a:t>
            </a:r>
            <a:r>
              <a:rPr lang="en-GB" sz="1200" b="0" strike="noStrike" spc="-1" dirty="0" err="1">
                <a:latin typeface="Arial"/>
              </a:rPr>
              <a:t>Aquimarina</a:t>
            </a:r>
            <a:r>
              <a:rPr lang="en-GB" sz="1200" b="0" strike="noStrike" spc="-1" dirty="0">
                <a:latin typeface="Arial"/>
              </a:rPr>
              <a:t> genus</a:t>
            </a:r>
            <a:endParaRPr lang="pt-PT" sz="1200" b="0" strike="noStrike" spc="-1" dirty="0">
              <a:latin typeface="Arial"/>
            </a:endParaRPr>
          </a:p>
          <a:p>
            <a:pPr>
              <a:lnSpc>
                <a:spcPct val="100000"/>
              </a:lnSpc>
            </a:pPr>
            <a:endParaRPr lang="pt-PT" sz="1200" b="0" strike="noStrike" spc="-1" dirty="0">
              <a:latin typeface="Arial"/>
            </a:endParaRPr>
          </a:p>
          <a:p>
            <a:pPr>
              <a:lnSpc>
                <a:spcPct val="100000"/>
              </a:lnSpc>
            </a:pPr>
            <a:r>
              <a:rPr lang="en-GB" sz="1200" b="0" strike="noStrike" spc="-1" dirty="0">
                <a:latin typeface="Arial"/>
              </a:rPr>
              <a:t>Polyketides: structurally complex &amp; diverse secondary metabolites (examples: Erythromycin, Tetracyclines, </a:t>
            </a:r>
            <a:r>
              <a:rPr lang="en-GB" sz="1200" b="0" strike="noStrike" spc="-1" dirty="0" err="1">
                <a:latin typeface="Arial"/>
              </a:rPr>
              <a:t>Avermectin</a:t>
            </a:r>
            <a:r>
              <a:rPr lang="en-GB" sz="1200" b="0" strike="noStrike" spc="-1" dirty="0">
                <a:latin typeface="Arial"/>
              </a:rPr>
              <a:t>) </a:t>
            </a:r>
            <a:endParaRPr lang="pt-PT" sz="1200" b="0" strike="noStrike" spc="-1" dirty="0">
              <a:latin typeface="Arial"/>
            </a:endParaRPr>
          </a:p>
        </p:txBody>
      </p:sp>
      <p:sp>
        <p:nvSpPr>
          <p:cNvPr id="2114"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D8244952-162A-40CD-B6CB-63FA120B211B}" type="slidenum">
              <a:rPr lang="en-US" sz="1200" b="0" strike="noStrike" spc="-1">
                <a:latin typeface="Times New Roman"/>
              </a:rPr>
              <a:t>26</a:t>
            </a:fld>
            <a:endParaRPr lang="pt-PT" sz="1200" b="0" strike="noStrike" spc="-1">
              <a:latin typeface="Times New Roman"/>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5" name="PlaceHolder 1"/>
          <p:cNvSpPr>
            <a:spLocks noGrp="1" noRot="1" noChangeAspect="1"/>
          </p:cNvSpPr>
          <p:nvPr>
            <p:ph type="sldImg"/>
          </p:nvPr>
        </p:nvSpPr>
        <p:spPr>
          <a:xfrm>
            <a:off x="685800" y="1143000"/>
            <a:ext cx="5486400" cy="3086100"/>
          </a:xfrm>
          <a:prstGeom prst="rect">
            <a:avLst/>
          </a:prstGeom>
        </p:spPr>
      </p:sp>
      <p:sp>
        <p:nvSpPr>
          <p:cNvPr id="2116" name="PlaceHolder 2"/>
          <p:cNvSpPr>
            <a:spLocks noGrp="1"/>
          </p:cNvSpPr>
          <p:nvPr>
            <p:ph type="body"/>
          </p:nvPr>
        </p:nvSpPr>
        <p:spPr>
          <a:xfrm>
            <a:off x="685800" y="4400640"/>
            <a:ext cx="5486040" cy="3600000"/>
          </a:xfrm>
          <a:prstGeom prst="rect">
            <a:avLst/>
          </a:prstGeom>
        </p:spPr>
        <p:txBody>
          <a:bodyPr>
            <a:noAutofit/>
          </a:bodyPr>
          <a:lstStyle/>
          <a:p>
            <a:pPr marL="216000" indent="-216000">
              <a:lnSpc>
                <a:spcPct val="100000"/>
              </a:lnSpc>
            </a:pPr>
            <a:r>
              <a:rPr lang="pt-PT" sz="2000" b="0" strike="noStrike" spc="-1">
                <a:latin typeface="Arial"/>
              </a:rPr>
              <a:t>From the Bacteroidetes phylum, These are marine bacteria with an important role in mediating carbon and nitrogen cycling.</a:t>
            </a:r>
          </a:p>
          <a:p>
            <a:pPr marL="216000" indent="-216000">
              <a:lnSpc>
                <a:spcPct val="100000"/>
              </a:lnSpc>
            </a:pPr>
            <a:endParaRPr lang="pt-PT" sz="2000" b="0" strike="noStrike" spc="-1">
              <a:latin typeface="Arial"/>
            </a:endParaRPr>
          </a:p>
          <a:p>
            <a:pPr marL="216000" indent="-216000">
              <a:lnSpc>
                <a:spcPct val="100000"/>
              </a:lnSpc>
            </a:pPr>
            <a:r>
              <a:rPr lang="pt-PT" sz="2000" b="0" strike="noStrike" spc="-1">
                <a:latin typeface="Arial"/>
              </a:rPr>
              <a:t>Recent studies have shown pathogenic beahaviour, for exemple in algae and lobster shells.</a:t>
            </a:r>
          </a:p>
          <a:p>
            <a:pPr marL="216000" indent="-216000">
              <a:lnSpc>
                <a:spcPct val="100000"/>
              </a:lnSpc>
            </a:pPr>
            <a:endParaRPr lang="pt-PT" sz="2000" b="0" strike="noStrike" spc="-1">
              <a:latin typeface="Arial"/>
            </a:endParaRPr>
          </a:p>
          <a:p>
            <a:pPr marL="216000" indent="-216000">
              <a:lnSpc>
                <a:spcPct val="100000"/>
              </a:lnSpc>
            </a:pPr>
            <a:r>
              <a:rPr lang="pt-PT" sz="2000" b="0" strike="noStrike" spc="-1">
                <a:latin typeface="Arial"/>
              </a:rPr>
              <a:t>This, coupled with the genomic information we had untilthat moment, lead us to explore deeply this genus, making it the core of my PhD work</a:t>
            </a:r>
          </a:p>
        </p:txBody>
      </p:sp>
      <p:sp>
        <p:nvSpPr>
          <p:cNvPr id="2117"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F7EB8CAC-67DB-44A5-98B9-1FFA6F7AE13D}" type="slidenum">
              <a:rPr lang="en-US" sz="1200" b="0" strike="noStrike" spc="-1">
                <a:latin typeface="Times New Roman"/>
              </a:rPr>
              <a:t>27</a:t>
            </a:fld>
            <a:endParaRPr lang="pt-PT" sz="1200" b="0" strike="noStrike" spc="-1">
              <a:latin typeface="Times New Roman"/>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8" name="PlaceHolder 1"/>
          <p:cNvSpPr>
            <a:spLocks noGrp="1" noRot="1" noChangeAspect="1"/>
          </p:cNvSpPr>
          <p:nvPr>
            <p:ph type="sldImg"/>
          </p:nvPr>
        </p:nvSpPr>
        <p:spPr>
          <a:xfrm>
            <a:off x="685800" y="1143000"/>
            <a:ext cx="5486400" cy="3086100"/>
          </a:xfrm>
          <a:prstGeom prst="rect">
            <a:avLst/>
          </a:prstGeom>
        </p:spPr>
      </p:sp>
      <p:sp>
        <p:nvSpPr>
          <p:cNvPr id="2119" name="PlaceHolder 2"/>
          <p:cNvSpPr>
            <a:spLocks noGrp="1"/>
          </p:cNvSpPr>
          <p:nvPr>
            <p:ph type="body"/>
          </p:nvPr>
        </p:nvSpPr>
        <p:spPr>
          <a:xfrm>
            <a:off x="685800" y="4400640"/>
            <a:ext cx="5486040" cy="3600000"/>
          </a:xfrm>
          <a:prstGeom prst="rect">
            <a:avLst/>
          </a:prstGeom>
        </p:spPr>
        <p:txBody>
          <a:bodyPr>
            <a:noAutofit/>
          </a:bodyPr>
          <a:lstStyle/>
          <a:p>
            <a:pPr marL="216000" indent="-216000">
              <a:lnSpc>
                <a:spcPct val="100000"/>
              </a:lnSpc>
            </a:pPr>
            <a:r>
              <a:rPr lang="pt-PT" sz="2000" b="0" strike="noStrike" spc="-1">
                <a:latin typeface="Arial"/>
              </a:rPr>
              <a:t>From the Bacteroidetes phylum, These are marine bacteria with an important role in mediating carbon and nitrogen cycling.</a:t>
            </a:r>
          </a:p>
          <a:p>
            <a:pPr marL="216000" indent="-216000">
              <a:lnSpc>
                <a:spcPct val="100000"/>
              </a:lnSpc>
            </a:pPr>
            <a:endParaRPr lang="pt-PT" sz="2000" b="0" strike="noStrike" spc="-1">
              <a:latin typeface="Arial"/>
            </a:endParaRPr>
          </a:p>
          <a:p>
            <a:pPr marL="216000" indent="-216000">
              <a:lnSpc>
                <a:spcPct val="100000"/>
              </a:lnSpc>
            </a:pPr>
            <a:r>
              <a:rPr lang="pt-PT" sz="2000" b="0" strike="noStrike" spc="-1">
                <a:latin typeface="Arial"/>
              </a:rPr>
              <a:t>Recent studies have shown pathogenic beahaviour, for exemple in algae and lobster shells.</a:t>
            </a:r>
          </a:p>
          <a:p>
            <a:pPr marL="216000" indent="-216000">
              <a:lnSpc>
                <a:spcPct val="100000"/>
              </a:lnSpc>
            </a:pPr>
            <a:endParaRPr lang="pt-PT" sz="2000" b="0" strike="noStrike" spc="-1">
              <a:latin typeface="Arial"/>
            </a:endParaRPr>
          </a:p>
          <a:p>
            <a:pPr marL="216000" indent="-216000">
              <a:lnSpc>
                <a:spcPct val="100000"/>
              </a:lnSpc>
            </a:pPr>
            <a:r>
              <a:rPr lang="pt-PT" sz="2000" b="0" strike="noStrike" spc="-1">
                <a:latin typeface="Arial"/>
              </a:rPr>
              <a:t>This, coupled with the genomic information we had untilthat moment, lead us to explore deeply this genus, making it the core of my PhD work</a:t>
            </a:r>
          </a:p>
        </p:txBody>
      </p:sp>
      <p:sp>
        <p:nvSpPr>
          <p:cNvPr id="2120"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39BB7226-0C7D-4574-A9B8-FE92C91E11EB}" type="slidenum">
              <a:rPr lang="en-US" sz="1200" b="0" strike="noStrike" spc="-1">
                <a:latin typeface="Times New Roman"/>
              </a:rPr>
              <a:t>28</a:t>
            </a:fld>
            <a:endParaRPr lang="pt-PT" sz="1200" b="0" strike="noStrike" spc="-1">
              <a:latin typeface="Times New Roman"/>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1" name="PlaceHolder 1"/>
          <p:cNvSpPr>
            <a:spLocks noGrp="1" noRot="1" noChangeAspect="1"/>
          </p:cNvSpPr>
          <p:nvPr>
            <p:ph type="sldImg"/>
          </p:nvPr>
        </p:nvSpPr>
        <p:spPr>
          <a:xfrm>
            <a:off x="685800" y="1143000"/>
            <a:ext cx="5486400" cy="3086100"/>
          </a:xfrm>
          <a:prstGeom prst="rect">
            <a:avLst/>
          </a:prstGeom>
        </p:spPr>
      </p:sp>
      <p:sp>
        <p:nvSpPr>
          <p:cNvPr id="2122" name="PlaceHolder 2"/>
          <p:cNvSpPr>
            <a:spLocks noGrp="1"/>
          </p:cNvSpPr>
          <p:nvPr>
            <p:ph type="body"/>
          </p:nvPr>
        </p:nvSpPr>
        <p:spPr>
          <a:xfrm>
            <a:off x="685800" y="4400640"/>
            <a:ext cx="5486040" cy="3600000"/>
          </a:xfrm>
          <a:prstGeom prst="rect">
            <a:avLst/>
          </a:prstGeom>
        </p:spPr>
        <p:txBody>
          <a:bodyPr>
            <a:noAutofit/>
          </a:bodyPr>
          <a:lstStyle/>
          <a:p>
            <a:pPr>
              <a:lnSpc>
                <a:spcPct val="100000"/>
              </a:lnSpc>
            </a:pPr>
            <a:r>
              <a:rPr lang="en-GB" sz="1200" b="1" strike="noStrike" spc="-1">
                <a:latin typeface="Trebuchet MS"/>
              </a:rPr>
              <a:t>The </a:t>
            </a:r>
            <a:r>
              <a:rPr lang="en-GB" sz="1200" b="1" i="1" strike="noStrike" spc="-1">
                <a:latin typeface="Trebuchet MS"/>
              </a:rPr>
              <a:t>Aquimarina</a:t>
            </a:r>
            <a:r>
              <a:rPr lang="en-GB" sz="1200" b="1" strike="noStrike" spc="-1">
                <a:latin typeface="Trebuchet MS"/>
              </a:rPr>
              <a:t> genus possesses a vast potential to synthesize a large variety of secondary metabolites</a:t>
            </a:r>
            <a:endParaRPr lang="pt-PT" sz="1200" b="0" strike="noStrike" spc="-1">
              <a:latin typeface="Arial"/>
            </a:endParaRPr>
          </a:p>
          <a:p>
            <a:pPr>
              <a:lnSpc>
                <a:spcPct val="100000"/>
              </a:lnSpc>
            </a:pPr>
            <a:endParaRPr lang="pt-PT" sz="1200" b="0" strike="noStrike" spc="-1">
              <a:latin typeface="Arial"/>
            </a:endParaRPr>
          </a:p>
        </p:txBody>
      </p:sp>
      <p:sp>
        <p:nvSpPr>
          <p:cNvPr id="2123"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6AEB3572-A111-4955-9966-94BB1589F32C}" type="slidenum">
              <a:rPr lang="en-US" sz="1200" b="0" strike="noStrike" spc="-1">
                <a:solidFill>
                  <a:srgbClr val="000000"/>
                </a:solidFill>
                <a:latin typeface="Calibri"/>
                <a:ea typeface="+mn-ea"/>
              </a:rPr>
              <a:t>29</a:t>
            </a:fld>
            <a:endParaRPr lang="pt-PT" sz="1200" b="0" strike="noStrike" spc="-1">
              <a:latin typeface="Times New Roman"/>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4" name="PlaceHolder 1"/>
          <p:cNvSpPr>
            <a:spLocks noGrp="1" noRot="1" noChangeAspect="1"/>
          </p:cNvSpPr>
          <p:nvPr>
            <p:ph type="sldImg"/>
          </p:nvPr>
        </p:nvSpPr>
        <p:spPr>
          <a:xfrm>
            <a:off x="685800" y="1143000"/>
            <a:ext cx="5486400" cy="3086100"/>
          </a:xfrm>
          <a:prstGeom prst="rect">
            <a:avLst/>
          </a:prstGeom>
        </p:spPr>
      </p:sp>
      <p:sp>
        <p:nvSpPr>
          <p:cNvPr id="2125" name="PlaceHolder 2"/>
          <p:cNvSpPr>
            <a:spLocks noGrp="1"/>
          </p:cNvSpPr>
          <p:nvPr>
            <p:ph type="body"/>
          </p:nvPr>
        </p:nvSpPr>
        <p:spPr>
          <a:xfrm>
            <a:off x="685800" y="4400640"/>
            <a:ext cx="5486040" cy="3600000"/>
          </a:xfrm>
          <a:prstGeom prst="rect">
            <a:avLst/>
          </a:prstGeom>
        </p:spPr>
        <p:txBody>
          <a:bodyPr>
            <a:noAutofit/>
          </a:bodyPr>
          <a:lstStyle/>
          <a:p>
            <a:pPr>
              <a:lnSpc>
                <a:spcPct val="100000"/>
              </a:lnSpc>
            </a:pPr>
            <a:r>
              <a:rPr lang="en-GB" sz="1200" b="1" strike="noStrike" spc="-1">
                <a:latin typeface="Trebuchet MS"/>
              </a:rPr>
              <a:t>The </a:t>
            </a:r>
            <a:r>
              <a:rPr lang="en-GB" sz="1200" b="1" i="1" strike="noStrike" spc="-1">
                <a:latin typeface="Trebuchet MS"/>
              </a:rPr>
              <a:t>Aquimarina</a:t>
            </a:r>
            <a:r>
              <a:rPr lang="en-GB" sz="1200" b="1" strike="noStrike" spc="-1">
                <a:latin typeface="Trebuchet MS"/>
              </a:rPr>
              <a:t> genus possesses a vast potential to synthesize a large variety of secondary metabolites</a:t>
            </a:r>
            <a:endParaRPr lang="pt-PT" sz="1200" b="0" strike="noStrike" spc="-1">
              <a:latin typeface="Arial"/>
            </a:endParaRPr>
          </a:p>
          <a:p>
            <a:pPr>
              <a:lnSpc>
                <a:spcPct val="100000"/>
              </a:lnSpc>
            </a:pPr>
            <a:endParaRPr lang="pt-PT" sz="1200" b="0" strike="noStrike" spc="-1">
              <a:latin typeface="Arial"/>
            </a:endParaRPr>
          </a:p>
        </p:txBody>
      </p:sp>
      <p:sp>
        <p:nvSpPr>
          <p:cNvPr id="2126"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EC8BA4FE-4CBA-4A41-A058-C1209A382103}" type="slidenum">
              <a:rPr lang="en-US" sz="1200" b="0" strike="noStrike" spc="-1">
                <a:solidFill>
                  <a:srgbClr val="000000"/>
                </a:solidFill>
                <a:latin typeface="Calibri"/>
                <a:ea typeface="+mn-ea"/>
              </a:rPr>
              <a:t>30</a:t>
            </a:fld>
            <a:endParaRPr lang="pt-PT" sz="1200" b="0" strike="noStrike" spc="-1">
              <a:latin typeface="Times New Roman"/>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9" name="PlaceHolder 1"/>
          <p:cNvSpPr>
            <a:spLocks noGrp="1" noRot="1" noChangeAspect="1"/>
          </p:cNvSpPr>
          <p:nvPr>
            <p:ph type="sldImg"/>
          </p:nvPr>
        </p:nvSpPr>
        <p:spPr>
          <a:xfrm>
            <a:off x="685800" y="1143000"/>
            <a:ext cx="5486400" cy="3086100"/>
          </a:xfrm>
          <a:prstGeom prst="rect">
            <a:avLst/>
          </a:prstGeom>
        </p:spPr>
      </p:sp>
      <p:sp>
        <p:nvSpPr>
          <p:cNvPr id="2200" name="PlaceHolder 2"/>
          <p:cNvSpPr>
            <a:spLocks noGrp="1"/>
          </p:cNvSpPr>
          <p:nvPr>
            <p:ph type="body"/>
          </p:nvPr>
        </p:nvSpPr>
        <p:spPr>
          <a:xfrm>
            <a:off x="685800" y="4400640"/>
            <a:ext cx="5486040" cy="3600000"/>
          </a:xfrm>
          <a:prstGeom prst="rect">
            <a:avLst/>
          </a:prstGeom>
        </p:spPr>
        <p:txBody>
          <a:bodyPr>
            <a:noAutofit/>
          </a:bodyPr>
          <a:lstStyle/>
          <a:p>
            <a:endParaRPr lang="pt-PT" sz="2000" b="0" strike="noStrike" spc="-1">
              <a:latin typeface="Arial"/>
            </a:endParaRPr>
          </a:p>
        </p:txBody>
      </p:sp>
      <p:sp>
        <p:nvSpPr>
          <p:cNvPr id="2201"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A28F81FB-F01E-4024-9747-493824B9C5A4}" type="slidenum">
              <a:rPr lang="en-GB" sz="1200" b="0" strike="noStrike" spc="-1">
                <a:latin typeface="Times New Roman"/>
              </a:rPr>
              <a:t>31</a:t>
            </a:fld>
            <a:endParaRPr lang="pt-PT" sz="1200" b="0" strike="noStrike" spc="-1">
              <a:latin typeface="Times New Roman"/>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 name="PlaceHolder 1"/>
          <p:cNvSpPr>
            <a:spLocks noGrp="1" noRot="1" noChangeAspect="1"/>
          </p:cNvSpPr>
          <p:nvPr>
            <p:ph type="sldImg"/>
          </p:nvPr>
        </p:nvSpPr>
        <p:spPr>
          <a:xfrm>
            <a:off x="685800" y="1143000"/>
            <a:ext cx="5486400" cy="3086100"/>
          </a:xfrm>
          <a:prstGeom prst="rect">
            <a:avLst/>
          </a:prstGeom>
        </p:spPr>
      </p:sp>
      <p:sp>
        <p:nvSpPr>
          <p:cNvPr id="2050" name="PlaceHolder 2"/>
          <p:cNvSpPr>
            <a:spLocks noGrp="1"/>
          </p:cNvSpPr>
          <p:nvPr>
            <p:ph type="body"/>
          </p:nvPr>
        </p:nvSpPr>
        <p:spPr>
          <a:xfrm>
            <a:off x="685800" y="4400640"/>
            <a:ext cx="5486040" cy="3600000"/>
          </a:xfrm>
          <a:prstGeom prst="rect">
            <a:avLst/>
          </a:prstGeom>
        </p:spPr>
        <p:txBody>
          <a:bodyPr>
            <a:noAutofit/>
          </a:bodyPr>
          <a:lstStyle/>
          <a:p>
            <a:pPr marL="215900" indent="-215900">
              <a:lnSpc>
                <a:spcPct val="100000"/>
              </a:lnSpc>
            </a:pPr>
            <a:endParaRPr lang="en-US" sz="2000" b="1" strike="noStrike" spc="-1">
              <a:latin typeface="ScalaSansLF-Bold"/>
            </a:endParaRPr>
          </a:p>
        </p:txBody>
      </p:sp>
      <p:sp>
        <p:nvSpPr>
          <p:cNvPr id="2051"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AB8E47A7-FAEF-4583-AE74-8EE06685E7C7}" type="slidenum">
              <a:rPr lang="en-US" sz="1200" b="0" strike="noStrike" spc="-1">
                <a:latin typeface="Times New Roman"/>
              </a:rPr>
              <a:t>3</a:t>
            </a:fld>
            <a:endParaRPr lang="pt-PT" sz="1200" b="0" strike="noStrike" spc="-1">
              <a:latin typeface="Times New Roman"/>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2" name="PlaceHolder 1"/>
          <p:cNvSpPr>
            <a:spLocks noGrp="1" noRot="1" noChangeAspect="1"/>
          </p:cNvSpPr>
          <p:nvPr>
            <p:ph type="sldImg"/>
          </p:nvPr>
        </p:nvSpPr>
        <p:spPr>
          <a:xfrm>
            <a:off x="685800" y="1143000"/>
            <a:ext cx="5486400" cy="3086100"/>
          </a:xfrm>
          <a:prstGeom prst="rect">
            <a:avLst/>
          </a:prstGeom>
        </p:spPr>
      </p:sp>
      <p:sp>
        <p:nvSpPr>
          <p:cNvPr id="2203" name="PlaceHolder 2"/>
          <p:cNvSpPr>
            <a:spLocks noGrp="1"/>
          </p:cNvSpPr>
          <p:nvPr>
            <p:ph type="body"/>
          </p:nvPr>
        </p:nvSpPr>
        <p:spPr>
          <a:xfrm>
            <a:off x="685800" y="4400640"/>
            <a:ext cx="5486040" cy="3600000"/>
          </a:xfrm>
          <a:prstGeom prst="rect">
            <a:avLst/>
          </a:prstGeom>
        </p:spPr>
        <p:txBody>
          <a:bodyPr>
            <a:noAutofit/>
          </a:bodyPr>
          <a:lstStyle/>
          <a:p>
            <a:endParaRPr lang="pt-PT" sz="2000" b="0" strike="noStrike" spc="-1">
              <a:latin typeface="Arial"/>
            </a:endParaRPr>
          </a:p>
        </p:txBody>
      </p:sp>
      <p:sp>
        <p:nvSpPr>
          <p:cNvPr id="2204"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9AD7F90E-9B9F-46E3-9FFB-B51410616AC8}" type="slidenum">
              <a:rPr lang="en-GB" sz="1200" b="0" strike="noStrike" spc="-1">
                <a:latin typeface="Times New Roman"/>
              </a:rPr>
              <a:t>32</a:t>
            </a:fld>
            <a:endParaRPr lang="pt-PT" sz="1200" b="0" strike="noStrike" spc="-1">
              <a:latin typeface="Times New Roman"/>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6" name="PlaceHolder 1"/>
          <p:cNvSpPr>
            <a:spLocks noGrp="1" noRot="1" noChangeAspect="1"/>
          </p:cNvSpPr>
          <p:nvPr>
            <p:ph type="sldImg"/>
          </p:nvPr>
        </p:nvSpPr>
        <p:spPr>
          <a:xfrm>
            <a:off x="685800" y="1143000"/>
            <a:ext cx="5486400" cy="3086100"/>
          </a:xfrm>
          <a:prstGeom prst="rect">
            <a:avLst/>
          </a:prstGeom>
        </p:spPr>
      </p:sp>
      <p:sp>
        <p:nvSpPr>
          <p:cNvPr id="2197" name="PlaceHolder 2"/>
          <p:cNvSpPr>
            <a:spLocks noGrp="1"/>
          </p:cNvSpPr>
          <p:nvPr>
            <p:ph type="body"/>
          </p:nvPr>
        </p:nvSpPr>
        <p:spPr>
          <a:xfrm>
            <a:off x="685800" y="4400640"/>
            <a:ext cx="5486040" cy="3600000"/>
          </a:xfrm>
          <a:prstGeom prst="rect">
            <a:avLst/>
          </a:prstGeom>
        </p:spPr>
        <p:txBody>
          <a:bodyPr>
            <a:noAutofit/>
          </a:bodyPr>
          <a:lstStyle/>
          <a:p>
            <a:pPr>
              <a:lnSpc>
                <a:spcPct val="100000"/>
              </a:lnSpc>
            </a:pPr>
            <a:r>
              <a:rPr lang="en-US" sz="1200" b="0" u="sng" strike="noStrike" spc="-1">
                <a:uFillTx/>
                <a:latin typeface="open sans"/>
              </a:rPr>
              <a:t>Goals</a:t>
            </a:r>
            <a:endParaRPr lang="pt-PT" sz="1200" b="0" strike="noStrike" spc="-1">
              <a:latin typeface="Arial"/>
            </a:endParaRPr>
          </a:p>
          <a:p>
            <a:pPr>
              <a:lnSpc>
                <a:spcPct val="100000"/>
              </a:lnSpc>
            </a:pPr>
            <a:r>
              <a:rPr lang="en-US" sz="1200" b="1" strike="noStrike" spc="-1">
                <a:latin typeface="open sans"/>
              </a:rPr>
              <a:t>Search for biosynthetic gene clusters (BGCs) </a:t>
            </a:r>
            <a:r>
              <a:rPr lang="en-US" sz="1200" b="1" strike="noStrike" spc="-1">
                <a:latin typeface="Wingdings"/>
              </a:rPr>
              <a:t></a:t>
            </a:r>
            <a:r>
              <a:rPr lang="en-US" sz="1200" b="1" strike="noStrike" spc="-1">
                <a:latin typeface="open sans"/>
              </a:rPr>
              <a:t> </a:t>
            </a:r>
            <a:r>
              <a:rPr lang="en-GB" sz="2000" b="0" strike="noStrike" spc="-1">
                <a:latin typeface="Open Sans"/>
                <a:ea typeface="Open Sans"/>
              </a:rPr>
              <a:t>Are Aquimarina species potential sources of novel bioactive natural products?</a:t>
            </a:r>
            <a:endParaRPr lang="pt-PT" sz="2000" b="0" strike="noStrike" spc="-1">
              <a:latin typeface="Arial"/>
            </a:endParaRPr>
          </a:p>
          <a:p>
            <a:pPr>
              <a:lnSpc>
                <a:spcPct val="100000"/>
              </a:lnSpc>
            </a:pPr>
            <a:r>
              <a:rPr lang="en-US" sz="1200" b="1" strike="noStrike" spc="-1">
                <a:latin typeface="open sans"/>
                <a:ea typeface="Open Sans"/>
              </a:rPr>
              <a:t>General description of the genus </a:t>
            </a:r>
            <a:r>
              <a:rPr lang="en-US" sz="1200" b="1" strike="noStrike" spc="-1">
                <a:latin typeface="Wingdings"/>
                <a:ea typeface="Open Sans"/>
              </a:rPr>
              <a:t></a:t>
            </a:r>
            <a:r>
              <a:rPr lang="en-US" sz="1200" b="1" strike="noStrike" spc="-1">
                <a:latin typeface="open sans"/>
                <a:ea typeface="Open Sans"/>
              </a:rPr>
              <a:t> </a:t>
            </a:r>
            <a:r>
              <a:rPr lang="en-US" sz="2000" b="0" strike="noStrike" spc="-1">
                <a:latin typeface="Open Sans"/>
                <a:ea typeface="Open Sans"/>
              </a:rPr>
              <a:t>What are the core metabolic traits of the </a:t>
            </a:r>
            <a:r>
              <a:rPr lang="en-US" sz="2000" b="0" i="1" strike="noStrike" spc="-1">
                <a:latin typeface="Open Sans"/>
                <a:ea typeface="Open Sans"/>
              </a:rPr>
              <a:t>Aquimarina</a:t>
            </a:r>
            <a:r>
              <a:rPr lang="en-US" sz="2000" b="0" strike="noStrike" spc="-1">
                <a:latin typeface="Open Sans"/>
                <a:ea typeface="Open Sans"/>
              </a:rPr>
              <a:t> genus?</a:t>
            </a:r>
            <a:r>
              <a:rPr lang="pt-PT" sz="2000" b="0" strike="noStrike" spc="-1">
                <a:latin typeface="Open Sans"/>
                <a:ea typeface="Open Sans"/>
              </a:rPr>
              <a:t>​</a:t>
            </a:r>
            <a:endParaRPr lang="pt-PT" sz="2000" b="0" strike="noStrike" spc="-1">
              <a:latin typeface="Arial"/>
            </a:endParaRPr>
          </a:p>
          <a:p>
            <a:pPr>
              <a:lnSpc>
                <a:spcPct val="100000"/>
              </a:lnSpc>
            </a:pPr>
            <a:r>
              <a:rPr lang="en-GB" sz="2000" b="1" strike="noStrike" spc="-1">
                <a:latin typeface="Open Sans"/>
                <a:ea typeface="Open Sans"/>
              </a:rPr>
              <a:t>Comparison between Host-associated and Free-living organisms </a:t>
            </a:r>
            <a:r>
              <a:rPr lang="en-GB" sz="2000" b="0" strike="noStrike" spc="-1">
                <a:latin typeface="Wingdings"/>
                <a:ea typeface="Open Sans"/>
              </a:rPr>
              <a:t></a:t>
            </a:r>
            <a:r>
              <a:rPr lang="en-GB" sz="2000" b="0" strike="noStrike" spc="-1">
                <a:latin typeface="Open Sans"/>
                <a:ea typeface="Open Sans"/>
              </a:rPr>
              <a:t> </a:t>
            </a:r>
            <a:r>
              <a:rPr lang="en-US" sz="2000" b="0" strike="noStrike" spc="-1">
                <a:latin typeface="Open Sans"/>
                <a:ea typeface="Open Sans"/>
              </a:rPr>
              <a:t>Presence of a functional difference ?</a:t>
            </a:r>
            <a:endParaRPr lang="pt-PT" sz="2000" b="0" strike="noStrike" spc="-1">
              <a:latin typeface="Arial"/>
            </a:endParaRPr>
          </a:p>
          <a:p>
            <a:pPr>
              <a:lnSpc>
                <a:spcPct val="100000"/>
              </a:lnSpc>
            </a:pPr>
            <a:endParaRPr lang="pt-PT" sz="2000" b="0" strike="noStrike" spc="-1">
              <a:latin typeface="Arial"/>
            </a:endParaRPr>
          </a:p>
        </p:txBody>
      </p:sp>
      <p:sp>
        <p:nvSpPr>
          <p:cNvPr id="2198"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3253E551-B88D-4BFE-9DF9-A4A61ABD9922}" type="slidenum">
              <a:rPr lang="en-GB" sz="1200" b="0" strike="noStrike" spc="-1">
                <a:latin typeface="Times New Roman"/>
              </a:rPr>
              <a:t>33</a:t>
            </a:fld>
            <a:endParaRPr lang="pt-PT" sz="1200" b="0" strike="noStrike" spc="-1">
              <a:latin typeface="Times New Roman"/>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8" name="PlaceHolder 1"/>
          <p:cNvSpPr>
            <a:spLocks noGrp="1" noRot="1" noChangeAspect="1"/>
          </p:cNvSpPr>
          <p:nvPr>
            <p:ph type="sldImg"/>
          </p:nvPr>
        </p:nvSpPr>
        <p:spPr>
          <a:xfrm>
            <a:off x="685800" y="1143000"/>
            <a:ext cx="5486400" cy="3086100"/>
          </a:xfrm>
          <a:prstGeom prst="rect">
            <a:avLst/>
          </a:prstGeom>
        </p:spPr>
      </p:sp>
      <p:sp>
        <p:nvSpPr>
          <p:cNvPr id="2209" name="PlaceHolder 2"/>
          <p:cNvSpPr>
            <a:spLocks noGrp="1"/>
          </p:cNvSpPr>
          <p:nvPr>
            <p:ph type="body"/>
          </p:nvPr>
        </p:nvSpPr>
        <p:spPr>
          <a:xfrm>
            <a:off x="685800" y="4400640"/>
            <a:ext cx="5486040" cy="3600000"/>
          </a:xfrm>
          <a:prstGeom prst="rect">
            <a:avLst/>
          </a:prstGeom>
        </p:spPr>
        <p:txBody>
          <a:bodyPr>
            <a:noAutofit/>
          </a:bodyPr>
          <a:lstStyle/>
          <a:p>
            <a:endParaRPr lang="pt-PT" sz="2000" b="0" strike="noStrike" spc="-1" dirty="0">
              <a:latin typeface="Arial"/>
            </a:endParaRPr>
          </a:p>
        </p:txBody>
      </p:sp>
      <p:sp>
        <p:nvSpPr>
          <p:cNvPr id="2210"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4CE8D601-D4F5-4C9D-A48C-137A3FC9B44B}" type="slidenum">
              <a:rPr lang="en-GB" sz="1200" b="0" strike="noStrike" spc="-1">
                <a:latin typeface="Times New Roman"/>
              </a:rPr>
              <a:t>34</a:t>
            </a:fld>
            <a:endParaRPr lang="pt-PT" sz="1200" b="0" strike="noStrike" spc="-1">
              <a:latin typeface="Times New Roman"/>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 name="PlaceHolder 1"/>
          <p:cNvSpPr>
            <a:spLocks noGrp="1" noRot="1" noChangeAspect="1"/>
          </p:cNvSpPr>
          <p:nvPr>
            <p:ph type="sldImg"/>
          </p:nvPr>
        </p:nvSpPr>
        <p:spPr>
          <a:xfrm>
            <a:off x="685800" y="1143000"/>
            <a:ext cx="5486400" cy="3086100"/>
          </a:xfrm>
          <a:prstGeom prst="rect">
            <a:avLst/>
          </a:prstGeom>
        </p:spPr>
      </p:sp>
      <p:sp>
        <p:nvSpPr>
          <p:cNvPr id="2212" name="PlaceHolder 2"/>
          <p:cNvSpPr>
            <a:spLocks noGrp="1"/>
          </p:cNvSpPr>
          <p:nvPr>
            <p:ph type="body"/>
          </p:nvPr>
        </p:nvSpPr>
        <p:spPr>
          <a:xfrm>
            <a:off x="685800" y="4400640"/>
            <a:ext cx="5486040" cy="3600000"/>
          </a:xfrm>
          <a:prstGeom prst="rect">
            <a:avLst/>
          </a:prstGeom>
        </p:spPr>
        <p:txBody>
          <a:bodyPr>
            <a:noAutofit/>
          </a:bodyPr>
          <a:lstStyle/>
          <a:p>
            <a:endParaRPr lang="pt-PT" sz="2000" b="0" strike="noStrike" spc="-1">
              <a:latin typeface="Arial"/>
            </a:endParaRPr>
          </a:p>
        </p:txBody>
      </p:sp>
      <p:sp>
        <p:nvSpPr>
          <p:cNvPr id="2213"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C42375FB-1B7F-4473-AA4D-A720977D147E}" type="slidenum">
              <a:rPr lang="en-GB" sz="1200" b="0" strike="noStrike" spc="-1">
                <a:latin typeface="Times New Roman"/>
              </a:rPr>
              <a:t>35</a:t>
            </a:fld>
            <a:endParaRPr lang="pt-PT" sz="1200" b="0" strike="noStrike" spc="-1">
              <a:latin typeface="Times New Roman"/>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7" name="PlaceHolder 1"/>
          <p:cNvSpPr>
            <a:spLocks noGrp="1" noRot="1" noChangeAspect="1"/>
          </p:cNvSpPr>
          <p:nvPr>
            <p:ph type="sldImg"/>
          </p:nvPr>
        </p:nvSpPr>
        <p:spPr>
          <a:xfrm>
            <a:off x="685800" y="1143000"/>
            <a:ext cx="5486400" cy="3086100"/>
          </a:xfrm>
          <a:prstGeom prst="rect">
            <a:avLst/>
          </a:prstGeom>
        </p:spPr>
      </p:sp>
      <p:sp>
        <p:nvSpPr>
          <p:cNvPr id="2218" name="PlaceHolder 2"/>
          <p:cNvSpPr>
            <a:spLocks noGrp="1"/>
          </p:cNvSpPr>
          <p:nvPr>
            <p:ph type="body"/>
          </p:nvPr>
        </p:nvSpPr>
        <p:spPr>
          <a:xfrm>
            <a:off x="685800" y="4400640"/>
            <a:ext cx="5486040" cy="3600000"/>
          </a:xfrm>
          <a:prstGeom prst="rect">
            <a:avLst/>
          </a:prstGeom>
        </p:spPr>
        <p:txBody>
          <a:bodyPr>
            <a:noAutofit/>
          </a:bodyPr>
          <a:lstStyle/>
          <a:p>
            <a:pPr marL="216000" indent="-216000">
              <a:lnSpc>
                <a:spcPct val="100000"/>
              </a:lnSpc>
            </a:pPr>
            <a:r>
              <a:rPr lang="en-GB" sz="2000" b="0" strike="noStrike" spc="-1">
                <a:latin typeface="Arial"/>
              </a:rPr>
              <a:t>Copy number of open reading frames (ORFs) of biocatalyst protein families (PFAM) present in all Aquimarina genomes</a:t>
            </a:r>
            <a:endParaRPr lang="pt-PT" sz="2000" b="0" strike="noStrike" spc="-1">
              <a:latin typeface="Arial"/>
            </a:endParaRPr>
          </a:p>
        </p:txBody>
      </p:sp>
      <p:sp>
        <p:nvSpPr>
          <p:cNvPr id="2219"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1CC8B73A-CE70-45F2-BE9E-433CEB6576CF}" type="slidenum">
              <a:rPr lang="en-GB" sz="1200" b="0" strike="noStrike" spc="-1">
                <a:latin typeface="Times New Roman"/>
              </a:rPr>
              <a:t>36</a:t>
            </a:fld>
            <a:endParaRPr lang="pt-PT" sz="1200" b="0" strike="noStrike" spc="-1">
              <a:latin typeface="Times New Roman"/>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8" name="PlaceHolder 1"/>
          <p:cNvSpPr>
            <a:spLocks noGrp="1" noRot="1" noChangeAspect="1"/>
          </p:cNvSpPr>
          <p:nvPr>
            <p:ph type="sldImg"/>
          </p:nvPr>
        </p:nvSpPr>
        <p:spPr>
          <a:xfrm>
            <a:off x="685800" y="1143000"/>
            <a:ext cx="5486400" cy="3086100"/>
          </a:xfrm>
          <a:prstGeom prst="rect">
            <a:avLst/>
          </a:prstGeom>
        </p:spPr>
      </p:sp>
      <p:sp>
        <p:nvSpPr>
          <p:cNvPr id="2239" name="PlaceHolder 2"/>
          <p:cNvSpPr>
            <a:spLocks noGrp="1"/>
          </p:cNvSpPr>
          <p:nvPr>
            <p:ph type="body"/>
          </p:nvPr>
        </p:nvSpPr>
        <p:spPr>
          <a:xfrm>
            <a:off x="685800" y="4400640"/>
            <a:ext cx="5486040" cy="3600000"/>
          </a:xfrm>
          <a:prstGeom prst="rect">
            <a:avLst/>
          </a:prstGeom>
        </p:spPr>
        <p:txBody>
          <a:bodyPr>
            <a:noAutofit/>
          </a:bodyPr>
          <a:lstStyle/>
          <a:p>
            <a:pPr>
              <a:lnSpc>
                <a:spcPct val="100000"/>
              </a:lnSpc>
            </a:pPr>
            <a:r>
              <a:rPr lang="en-US" sz="2000" b="0" strike="noStrike" spc="-1">
                <a:latin typeface="Arial"/>
              </a:rPr>
              <a:t>Absence of clustering by life-style </a:t>
            </a:r>
            <a:endParaRPr lang="pt-PT" sz="2000" b="0" strike="noStrike" spc="-1">
              <a:latin typeface="Arial"/>
            </a:endParaRPr>
          </a:p>
          <a:p>
            <a:pPr>
              <a:lnSpc>
                <a:spcPct val="100000"/>
              </a:lnSpc>
            </a:pPr>
            <a:endParaRPr lang="pt-PT" sz="2000" b="0" strike="noStrike" spc="-1">
              <a:latin typeface="Arial"/>
            </a:endParaRPr>
          </a:p>
        </p:txBody>
      </p:sp>
      <p:sp>
        <p:nvSpPr>
          <p:cNvPr id="2240"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297DA230-6657-4279-A3E0-8245D40BBF51}" type="slidenum">
              <a:rPr lang="en-GB" sz="1200" b="0" strike="noStrike" spc="-1">
                <a:latin typeface="Times New Roman"/>
              </a:rPr>
              <a:t>37</a:t>
            </a:fld>
            <a:endParaRPr lang="pt-PT" sz="1200" b="0" strike="noStrike" spc="-1">
              <a:latin typeface="Times New Roman"/>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0" name="PlaceHolder 1"/>
          <p:cNvSpPr>
            <a:spLocks noGrp="1" noRot="1" noChangeAspect="1"/>
          </p:cNvSpPr>
          <p:nvPr>
            <p:ph type="sldImg"/>
          </p:nvPr>
        </p:nvSpPr>
        <p:spPr>
          <a:xfrm>
            <a:off x="685800" y="1143000"/>
            <a:ext cx="5486400" cy="3086100"/>
          </a:xfrm>
          <a:prstGeom prst="rect">
            <a:avLst/>
          </a:prstGeom>
        </p:spPr>
      </p:sp>
      <p:sp>
        <p:nvSpPr>
          <p:cNvPr id="2131" name="PlaceHolder 2"/>
          <p:cNvSpPr>
            <a:spLocks noGrp="1"/>
          </p:cNvSpPr>
          <p:nvPr>
            <p:ph type="body"/>
          </p:nvPr>
        </p:nvSpPr>
        <p:spPr>
          <a:xfrm>
            <a:off x="685800" y="4400640"/>
            <a:ext cx="5486040" cy="3600000"/>
          </a:xfrm>
          <a:prstGeom prst="rect">
            <a:avLst/>
          </a:prstGeom>
        </p:spPr>
        <p:txBody>
          <a:bodyPr>
            <a:noAutofit/>
          </a:bodyPr>
          <a:lstStyle/>
          <a:p>
            <a:pPr>
              <a:lnSpc>
                <a:spcPct val="100000"/>
              </a:lnSpc>
            </a:pPr>
            <a:r>
              <a:rPr lang="en-GB" sz="1200" b="1" strike="noStrike" spc="-1">
                <a:latin typeface="Trebuchet MS"/>
              </a:rPr>
              <a:t>The </a:t>
            </a:r>
            <a:r>
              <a:rPr lang="en-GB" sz="1200" b="1" i="1" strike="noStrike" spc="-1">
                <a:latin typeface="Trebuchet MS"/>
              </a:rPr>
              <a:t>Aquimarina</a:t>
            </a:r>
            <a:r>
              <a:rPr lang="en-GB" sz="1200" b="1" strike="noStrike" spc="-1">
                <a:latin typeface="Trebuchet MS"/>
              </a:rPr>
              <a:t> genus possesses a vast potential to synthesize a large variety of secondary metabolites</a:t>
            </a:r>
            <a:endParaRPr lang="pt-PT" sz="1200" b="0" strike="noStrike" spc="-1">
              <a:latin typeface="Arial"/>
            </a:endParaRPr>
          </a:p>
          <a:p>
            <a:pPr>
              <a:lnSpc>
                <a:spcPct val="100000"/>
              </a:lnSpc>
            </a:pPr>
            <a:endParaRPr lang="pt-PT" sz="1200" b="0" strike="noStrike" spc="-1">
              <a:latin typeface="Arial"/>
            </a:endParaRPr>
          </a:p>
        </p:txBody>
      </p:sp>
      <p:sp>
        <p:nvSpPr>
          <p:cNvPr id="2132"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88909726-1F10-46D0-BE52-5874DBD37F78}" type="slidenum">
              <a:rPr lang="en-US" sz="1200" b="0" strike="noStrike" spc="-1">
                <a:solidFill>
                  <a:srgbClr val="000000"/>
                </a:solidFill>
                <a:latin typeface="Calibri"/>
                <a:ea typeface="+mn-ea"/>
              </a:rPr>
              <a:t>38</a:t>
            </a:fld>
            <a:endParaRPr lang="pt-PT" sz="1200" b="0" strike="noStrike" spc="-1">
              <a:latin typeface="Times New Roman"/>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6" name="PlaceHolder 1"/>
          <p:cNvSpPr>
            <a:spLocks noGrp="1" noRot="1" noChangeAspect="1"/>
          </p:cNvSpPr>
          <p:nvPr>
            <p:ph type="sldImg"/>
          </p:nvPr>
        </p:nvSpPr>
        <p:spPr>
          <a:xfrm>
            <a:off x="685800" y="1143000"/>
            <a:ext cx="5486400" cy="3086100"/>
          </a:xfrm>
          <a:prstGeom prst="rect">
            <a:avLst/>
          </a:prstGeom>
        </p:spPr>
      </p:sp>
      <p:sp>
        <p:nvSpPr>
          <p:cNvPr id="2227" name="PlaceHolder 2"/>
          <p:cNvSpPr>
            <a:spLocks noGrp="1"/>
          </p:cNvSpPr>
          <p:nvPr>
            <p:ph type="body"/>
          </p:nvPr>
        </p:nvSpPr>
        <p:spPr>
          <a:xfrm>
            <a:off x="685800" y="4400640"/>
            <a:ext cx="5486040" cy="3600000"/>
          </a:xfrm>
          <a:prstGeom prst="rect">
            <a:avLst/>
          </a:prstGeom>
        </p:spPr>
        <p:txBody>
          <a:bodyPr>
            <a:noAutofit/>
          </a:bodyPr>
          <a:lstStyle/>
          <a:p>
            <a:pPr>
              <a:lnSpc>
                <a:spcPct val="100000"/>
              </a:lnSpc>
            </a:pPr>
            <a:r>
              <a:rPr lang="pt-PT" sz="2000" b="1" strike="noStrike" spc="-1">
                <a:latin typeface="Arial"/>
              </a:rPr>
              <a:t>COGs</a:t>
            </a:r>
            <a:endParaRPr lang="pt-PT" sz="2000" b="0" strike="noStrike" spc="-1">
              <a:latin typeface="Arial"/>
            </a:endParaRPr>
          </a:p>
          <a:p>
            <a:pPr>
              <a:lnSpc>
                <a:spcPct val="100000"/>
              </a:lnSpc>
            </a:pPr>
            <a:r>
              <a:rPr lang="pt-PT" sz="2000" b="1" strike="noStrike" spc="-1">
                <a:latin typeface="Arial"/>
              </a:rPr>
              <a:t>STAMP</a:t>
            </a:r>
            <a:endParaRPr lang="pt-PT" sz="2000" b="0" strike="noStrike" spc="-1">
              <a:latin typeface="Arial"/>
            </a:endParaRPr>
          </a:p>
          <a:p>
            <a:pPr>
              <a:lnSpc>
                <a:spcPct val="100000"/>
              </a:lnSpc>
            </a:pPr>
            <a:r>
              <a:rPr lang="pt-PT" sz="1200" b="0" strike="noStrike" spc="-1">
                <a:latin typeface="Arial"/>
              </a:rPr>
              <a:t>Default settings</a:t>
            </a:r>
          </a:p>
          <a:p>
            <a:pPr>
              <a:lnSpc>
                <a:spcPct val="100000"/>
              </a:lnSpc>
            </a:pPr>
            <a:endParaRPr lang="pt-PT" sz="1200" b="0" strike="noStrike" spc="-1">
              <a:latin typeface="Arial"/>
            </a:endParaRPr>
          </a:p>
          <a:p>
            <a:pPr>
              <a:lnSpc>
                <a:spcPct val="100000"/>
              </a:lnSpc>
            </a:pPr>
            <a:endParaRPr lang="pt-PT" sz="1200" b="0" strike="noStrike" spc="-1">
              <a:latin typeface="Arial"/>
            </a:endParaRPr>
          </a:p>
        </p:txBody>
      </p:sp>
      <p:sp>
        <p:nvSpPr>
          <p:cNvPr id="2228"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C0DA7C3C-5568-4657-A3A8-2E8F6E54132A}" type="slidenum">
              <a:rPr lang="en-GB" sz="1200" b="0" strike="noStrike" spc="-1">
                <a:latin typeface="Times New Roman"/>
              </a:rPr>
              <a:t>39</a:t>
            </a:fld>
            <a:endParaRPr lang="pt-PT" sz="1200" b="0" strike="noStrike" spc="-1">
              <a:latin typeface="Times New Roman"/>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 name="PlaceHolder 1"/>
          <p:cNvSpPr>
            <a:spLocks noGrp="1" noRot="1" noChangeAspect="1"/>
          </p:cNvSpPr>
          <p:nvPr>
            <p:ph type="sldImg"/>
          </p:nvPr>
        </p:nvSpPr>
        <p:spPr>
          <a:xfrm>
            <a:off x="685800" y="1143000"/>
            <a:ext cx="5486400" cy="3086100"/>
          </a:xfrm>
          <a:prstGeom prst="rect">
            <a:avLst/>
          </a:prstGeom>
        </p:spPr>
      </p:sp>
      <p:sp>
        <p:nvSpPr>
          <p:cNvPr id="2233" name="PlaceHolder 2"/>
          <p:cNvSpPr>
            <a:spLocks noGrp="1"/>
          </p:cNvSpPr>
          <p:nvPr>
            <p:ph type="body"/>
          </p:nvPr>
        </p:nvSpPr>
        <p:spPr>
          <a:xfrm>
            <a:off x="685800" y="4400640"/>
            <a:ext cx="5486040" cy="3600000"/>
          </a:xfrm>
          <a:prstGeom prst="rect">
            <a:avLst/>
          </a:prstGeom>
        </p:spPr>
        <p:txBody>
          <a:bodyPr>
            <a:noAutofit/>
          </a:bodyPr>
          <a:lstStyle/>
          <a:p>
            <a:pPr>
              <a:lnSpc>
                <a:spcPct val="100000"/>
              </a:lnSpc>
            </a:pPr>
            <a:r>
              <a:rPr lang="pt-PT" sz="2000" b="1" strike="noStrike" spc="-1">
                <a:latin typeface="Arial"/>
              </a:rPr>
              <a:t>SIMPER </a:t>
            </a:r>
            <a:r>
              <a:rPr lang="pt-PT" sz="2000" b="0" strike="noStrike" spc="-1">
                <a:latin typeface="Arial"/>
              </a:rPr>
              <a:t>analysis – COGs – Groups 1, 2 and 3</a:t>
            </a:r>
          </a:p>
          <a:p>
            <a:pPr>
              <a:lnSpc>
                <a:spcPct val="100000"/>
              </a:lnSpc>
            </a:pPr>
            <a:r>
              <a:rPr lang="en-GB" sz="2000" b="0" strike="noStrike" spc="-1">
                <a:latin typeface="Arial"/>
              </a:rPr>
              <a:t>LRR </a:t>
            </a:r>
            <a:r>
              <a:rPr lang="en-GB" sz="2000" b="0" strike="noStrike" spc="-1">
                <a:latin typeface="Wingdings"/>
              </a:rPr>
              <a:t></a:t>
            </a:r>
            <a:r>
              <a:rPr lang="en-GB" sz="2000" b="0" strike="noStrike" spc="-1">
                <a:latin typeface="Times New Roman"/>
              </a:rPr>
              <a:t> eukaryotic- like proteins (ELP), possibly involved in patterns of host– symbiont recognition</a:t>
            </a:r>
            <a:endParaRPr lang="pt-PT" sz="2000" b="0" strike="noStrike" spc="-1">
              <a:latin typeface="Arial"/>
            </a:endParaRPr>
          </a:p>
          <a:p>
            <a:pPr>
              <a:lnSpc>
                <a:spcPct val="100000"/>
              </a:lnSpc>
            </a:pPr>
            <a:r>
              <a:rPr lang="en-GB" sz="1200" b="0" strike="noStrike" spc="-1">
                <a:latin typeface="Open Sans"/>
                <a:ea typeface="Open Sans"/>
              </a:rPr>
              <a:t>LytS/YehU family </a:t>
            </a:r>
            <a:r>
              <a:rPr lang="en-GB" sz="1200" b="0" strike="noStrike" spc="-1">
                <a:latin typeface="Wingdings"/>
                <a:ea typeface="Open Sans"/>
              </a:rPr>
              <a:t></a:t>
            </a:r>
            <a:r>
              <a:rPr lang="en-GB" sz="1200" b="0" strike="noStrike" spc="-1">
                <a:latin typeface="Open Sans"/>
                <a:ea typeface="Open Sans"/>
              </a:rPr>
              <a:t> </a:t>
            </a:r>
            <a:r>
              <a:rPr lang="en-GB" sz="1200" b="0" strike="noStrike" spc="-1">
                <a:solidFill>
                  <a:srgbClr val="000000"/>
                </a:solidFill>
                <a:latin typeface="+mn-lt"/>
                <a:ea typeface="+mn-ea"/>
              </a:rPr>
              <a:t>Signal transduction mechanisms</a:t>
            </a:r>
            <a:endParaRPr lang="pt-PT" sz="1200" b="0" strike="noStrike" spc="-1">
              <a:latin typeface="Arial"/>
            </a:endParaRPr>
          </a:p>
        </p:txBody>
      </p:sp>
      <p:sp>
        <p:nvSpPr>
          <p:cNvPr id="2234"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A14B2E01-CC35-4C52-867E-8E72B4EFFBBA}" type="slidenum">
              <a:rPr lang="en-GB" sz="1200" b="0" strike="noStrike" spc="-1">
                <a:latin typeface="Times New Roman"/>
              </a:rPr>
              <a:t>40</a:t>
            </a:fld>
            <a:endParaRPr lang="pt-PT" sz="1200" b="0" strike="noStrike" spc="-1">
              <a:latin typeface="Times New Roman"/>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3" name="PlaceHolder 1"/>
          <p:cNvSpPr>
            <a:spLocks noGrp="1" noRot="1" noChangeAspect="1"/>
          </p:cNvSpPr>
          <p:nvPr>
            <p:ph type="sldImg"/>
          </p:nvPr>
        </p:nvSpPr>
        <p:spPr>
          <a:xfrm>
            <a:off x="685800" y="1143000"/>
            <a:ext cx="5486400" cy="3086100"/>
          </a:xfrm>
          <a:prstGeom prst="rect">
            <a:avLst/>
          </a:prstGeom>
        </p:spPr>
      </p:sp>
      <p:sp>
        <p:nvSpPr>
          <p:cNvPr id="2134" name="PlaceHolder 2"/>
          <p:cNvSpPr>
            <a:spLocks noGrp="1"/>
          </p:cNvSpPr>
          <p:nvPr>
            <p:ph type="body"/>
          </p:nvPr>
        </p:nvSpPr>
        <p:spPr>
          <a:xfrm>
            <a:off x="685800" y="4400640"/>
            <a:ext cx="5486040" cy="3600000"/>
          </a:xfrm>
          <a:prstGeom prst="rect">
            <a:avLst/>
          </a:prstGeom>
        </p:spPr>
        <p:txBody>
          <a:bodyPr>
            <a:noAutofit/>
          </a:bodyPr>
          <a:lstStyle/>
          <a:p>
            <a:pPr>
              <a:lnSpc>
                <a:spcPct val="100000"/>
              </a:lnSpc>
            </a:pPr>
            <a:r>
              <a:rPr lang="en-GB" sz="1200" b="1" strike="noStrike" spc="-1">
                <a:latin typeface="Trebuchet MS"/>
              </a:rPr>
              <a:t>The </a:t>
            </a:r>
            <a:r>
              <a:rPr lang="en-GB" sz="1200" b="1" i="1" strike="noStrike" spc="-1">
                <a:latin typeface="Trebuchet MS"/>
              </a:rPr>
              <a:t>Aquimarina</a:t>
            </a:r>
            <a:r>
              <a:rPr lang="en-GB" sz="1200" b="1" strike="noStrike" spc="-1">
                <a:latin typeface="Trebuchet MS"/>
              </a:rPr>
              <a:t> genus possesses a vast potential to synthesize a large variety of secondary metabolites</a:t>
            </a:r>
            <a:endParaRPr lang="pt-PT" sz="1200" b="0" strike="noStrike" spc="-1">
              <a:latin typeface="Arial"/>
            </a:endParaRPr>
          </a:p>
          <a:p>
            <a:pPr>
              <a:lnSpc>
                <a:spcPct val="100000"/>
              </a:lnSpc>
            </a:pPr>
            <a:endParaRPr lang="pt-PT" sz="1200" b="0" strike="noStrike" spc="-1">
              <a:latin typeface="Arial"/>
            </a:endParaRPr>
          </a:p>
        </p:txBody>
      </p:sp>
      <p:sp>
        <p:nvSpPr>
          <p:cNvPr id="2135"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8A0AD1AB-21F3-4DD9-B69F-7DDC930522FD}" type="slidenum">
              <a:rPr lang="en-US" sz="1200" b="0" strike="noStrike" spc="-1">
                <a:solidFill>
                  <a:srgbClr val="000000"/>
                </a:solidFill>
                <a:latin typeface="Calibri"/>
                <a:ea typeface="+mn-ea"/>
              </a:rPr>
              <a:t>41</a:t>
            </a:fld>
            <a:endParaRPr lang="pt-PT" sz="1200" b="0" strike="noStrike" spc="-1">
              <a:latin typeface="Times New Roman"/>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PlaceHolder 1"/>
          <p:cNvSpPr>
            <a:spLocks noGrp="1" noRot="1" noChangeAspect="1"/>
          </p:cNvSpPr>
          <p:nvPr>
            <p:ph type="sldImg"/>
          </p:nvPr>
        </p:nvSpPr>
        <p:spPr>
          <a:xfrm>
            <a:off x="685800" y="1143000"/>
            <a:ext cx="5486400" cy="3086100"/>
          </a:xfrm>
          <a:prstGeom prst="rect">
            <a:avLst/>
          </a:prstGeom>
        </p:spPr>
      </p:sp>
      <p:sp>
        <p:nvSpPr>
          <p:cNvPr id="2053" name="PlaceHolder 2"/>
          <p:cNvSpPr>
            <a:spLocks noGrp="1"/>
          </p:cNvSpPr>
          <p:nvPr>
            <p:ph type="body"/>
          </p:nvPr>
        </p:nvSpPr>
        <p:spPr>
          <a:xfrm>
            <a:off x="685800" y="4400640"/>
            <a:ext cx="5486040" cy="3600000"/>
          </a:xfrm>
          <a:prstGeom prst="rect">
            <a:avLst/>
          </a:prstGeom>
        </p:spPr>
        <p:txBody>
          <a:bodyPr>
            <a:noAutofit/>
          </a:bodyPr>
          <a:lstStyle/>
          <a:p>
            <a:pPr marL="216000" indent="-216000">
              <a:lnSpc>
                <a:spcPct val="100000"/>
              </a:lnSpc>
            </a:pPr>
            <a:r>
              <a:rPr lang="en-GB" sz="1200" b="0" strike="noStrike" spc="-1">
                <a:solidFill>
                  <a:srgbClr val="000000"/>
                </a:solidFill>
                <a:latin typeface="+mn-lt"/>
                <a:ea typeface="+mn-ea"/>
              </a:rPr>
              <a:t>Large percentage of drugs used in the clinic today</a:t>
            </a:r>
            <a:endParaRPr lang="pt-PT" sz="1200" b="0" strike="noStrike" spc="-1">
              <a:latin typeface="Arial"/>
            </a:endParaRPr>
          </a:p>
        </p:txBody>
      </p:sp>
      <p:sp>
        <p:nvSpPr>
          <p:cNvPr id="2054"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63AF64FF-D7CC-4392-8F44-7CBE568E4918}" type="slidenum">
              <a:rPr lang="en-GB" sz="1200" b="0" strike="noStrike" spc="-1">
                <a:latin typeface="Times New Roman"/>
              </a:rPr>
              <a:t>4</a:t>
            </a:fld>
            <a:endParaRPr lang="pt-PT" sz="1200" b="0" strike="noStrike" spc="-1">
              <a:latin typeface="Times New Roman"/>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1" name="PlaceHolder 1"/>
          <p:cNvSpPr>
            <a:spLocks noGrp="1" noRot="1" noChangeAspect="1"/>
          </p:cNvSpPr>
          <p:nvPr>
            <p:ph type="sldImg"/>
          </p:nvPr>
        </p:nvSpPr>
        <p:spPr>
          <a:xfrm>
            <a:off x="685800" y="1143000"/>
            <a:ext cx="5486400" cy="3086100"/>
          </a:xfrm>
          <a:prstGeom prst="rect">
            <a:avLst/>
          </a:prstGeom>
        </p:spPr>
      </p:sp>
      <p:sp>
        <p:nvSpPr>
          <p:cNvPr id="2242" name="PlaceHolder 2"/>
          <p:cNvSpPr>
            <a:spLocks noGrp="1"/>
          </p:cNvSpPr>
          <p:nvPr>
            <p:ph type="body"/>
          </p:nvPr>
        </p:nvSpPr>
        <p:spPr>
          <a:xfrm>
            <a:off x="685800" y="4400640"/>
            <a:ext cx="5486040" cy="3600000"/>
          </a:xfrm>
          <a:prstGeom prst="rect">
            <a:avLst/>
          </a:prstGeom>
        </p:spPr>
        <p:txBody>
          <a:bodyPr>
            <a:noAutofit/>
          </a:bodyPr>
          <a:lstStyle/>
          <a:p>
            <a:pPr marL="216000" indent="-216000">
              <a:lnSpc>
                <a:spcPct val="100000"/>
              </a:lnSpc>
            </a:pPr>
            <a:r>
              <a:rPr lang="pt-PT" sz="2000" b="0" strike="noStrike" spc="-1">
                <a:latin typeface="Arial"/>
              </a:rPr>
              <a:t>High number of NRPSs</a:t>
            </a:r>
          </a:p>
          <a:p>
            <a:pPr marL="216000" indent="-216000">
              <a:lnSpc>
                <a:spcPct val="100000"/>
              </a:lnSpc>
            </a:pPr>
            <a:r>
              <a:rPr lang="pt-PT" sz="2000" b="0" strike="noStrike" spc="-1">
                <a:latin typeface="Arial"/>
              </a:rPr>
              <a:t>And polyketide synthases</a:t>
            </a:r>
          </a:p>
        </p:txBody>
      </p:sp>
      <p:sp>
        <p:nvSpPr>
          <p:cNvPr id="2243"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C13AA533-7C28-4A45-ABD2-B33E6C356748}" type="slidenum">
              <a:rPr lang="en-GB" sz="1200" b="0" strike="noStrike" spc="-1">
                <a:latin typeface="Times New Roman"/>
              </a:rPr>
              <a:t>42</a:t>
            </a:fld>
            <a:endParaRPr lang="pt-PT" sz="1200" b="0" strike="noStrike" spc="-1">
              <a:latin typeface="Times New Roman"/>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9" name="PlaceHolder 1"/>
          <p:cNvSpPr>
            <a:spLocks noGrp="1" noRot="1" noChangeAspect="1"/>
          </p:cNvSpPr>
          <p:nvPr>
            <p:ph type="sldImg"/>
          </p:nvPr>
        </p:nvSpPr>
        <p:spPr>
          <a:xfrm>
            <a:off x="685800" y="1143000"/>
            <a:ext cx="5486400" cy="3086100"/>
          </a:xfrm>
          <a:prstGeom prst="rect">
            <a:avLst/>
          </a:prstGeom>
        </p:spPr>
      </p:sp>
      <p:sp>
        <p:nvSpPr>
          <p:cNvPr id="2140" name="PlaceHolder 2"/>
          <p:cNvSpPr>
            <a:spLocks noGrp="1"/>
          </p:cNvSpPr>
          <p:nvPr>
            <p:ph type="body"/>
          </p:nvPr>
        </p:nvSpPr>
        <p:spPr>
          <a:xfrm>
            <a:off x="685800" y="4400640"/>
            <a:ext cx="5486040" cy="3600000"/>
          </a:xfrm>
          <a:prstGeom prst="rect">
            <a:avLst/>
          </a:prstGeom>
        </p:spPr>
        <p:txBody>
          <a:bodyPr>
            <a:noAutofit/>
          </a:bodyPr>
          <a:lstStyle/>
          <a:p>
            <a:pPr>
              <a:lnSpc>
                <a:spcPct val="100000"/>
              </a:lnSpc>
            </a:pPr>
            <a:r>
              <a:rPr lang="en-GB" sz="1200" b="1" strike="noStrike" spc="-1">
                <a:latin typeface="Trebuchet MS"/>
              </a:rPr>
              <a:t>The </a:t>
            </a:r>
            <a:r>
              <a:rPr lang="en-GB" sz="1200" b="1" i="1" strike="noStrike" spc="-1">
                <a:latin typeface="Trebuchet MS"/>
              </a:rPr>
              <a:t>Aquimarina</a:t>
            </a:r>
            <a:r>
              <a:rPr lang="en-GB" sz="1200" b="1" strike="noStrike" spc="-1">
                <a:latin typeface="Trebuchet MS"/>
              </a:rPr>
              <a:t> genus possesses a vast potential to synthesize a large variety of secondary metabolites</a:t>
            </a:r>
            <a:endParaRPr lang="pt-PT" sz="1200" b="0" strike="noStrike" spc="-1">
              <a:latin typeface="Arial"/>
            </a:endParaRPr>
          </a:p>
          <a:p>
            <a:pPr>
              <a:lnSpc>
                <a:spcPct val="100000"/>
              </a:lnSpc>
            </a:pPr>
            <a:endParaRPr lang="pt-PT" sz="1200" b="0" strike="noStrike" spc="-1">
              <a:latin typeface="Arial"/>
            </a:endParaRPr>
          </a:p>
        </p:txBody>
      </p:sp>
      <p:sp>
        <p:nvSpPr>
          <p:cNvPr id="2141"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51082255-88D3-4A30-9A7C-FAE86208D7F2}" type="slidenum">
              <a:rPr lang="en-US" sz="1200" b="0" strike="noStrike" spc="-1">
                <a:latin typeface="Times New Roman"/>
              </a:rPr>
              <a:t>43</a:t>
            </a:fld>
            <a:endParaRPr lang="pt-PT" sz="1200" b="0" strike="noStrike" spc="-1">
              <a:latin typeface="Times New Roman"/>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7" name="PlaceHolder 1"/>
          <p:cNvSpPr>
            <a:spLocks noGrp="1" noRot="1" noChangeAspect="1"/>
          </p:cNvSpPr>
          <p:nvPr>
            <p:ph type="sldImg"/>
          </p:nvPr>
        </p:nvSpPr>
        <p:spPr>
          <a:xfrm>
            <a:off x="685800" y="1143000"/>
            <a:ext cx="5486400" cy="3086100"/>
          </a:xfrm>
          <a:prstGeom prst="rect">
            <a:avLst/>
          </a:prstGeom>
        </p:spPr>
      </p:sp>
      <p:sp>
        <p:nvSpPr>
          <p:cNvPr id="2248" name="PlaceHolder 2"/>
          <p:cNvSpPr>
            <a:spLocks noGrp="1"/>
          </p:cNvSpPr>
          <p:nvPr>
            <p:ph type="body"/>
          </p:nvPr>
        </p:nvSpPr>
        <p:spPr>
          <a:xfrm>
            <a:off x="685800" y="4400640"/>
            <a:ext cx="5486040" cy="3600000"/>
          </a:xfrm>
          <a:prstGeom prst="rect">
            <a:avLst/>
          </a:prstGeom>
        </p:spPr>
        <p:txBody>
          <a:bodyPr>
            <a:noAutofit/>
          </a:bodyPr>
          <a:lstStyle/>
          <a:p>
            <a:endParaRPr lang="pt-PT" sz="2000" b="0" strike="noStrike" spc="-1">
              <a:latin typeface="Arial"/>
            </a:endParaRPr>
          </a:p>
        </p:txBody>
      </p:sp>
      <p:sp>
        <p:nvSpPr>
          <p:cNvPr id="2249"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76BE7FE8-53CE-4A94-BF09-562F171022E7}" type="slidenum">
              <a:rPr lang="en-GB" sz="1200" b="0" strike="noStrike" spc="-1">
                <a:latin typeface="Times New Roman"/>
              </a:rPr>
              <a:t>44</a:t>
            </a:fld>
            <a:endParaRPr lang="pt-PT" sz="1200" b="0" strike="noStrike" spc="-1">
              <a:latin typeface="Times New Roman"/>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2" name="PlaceHolder 1"/>
          <p:cNvSpPr>
            <a:spLocks noGrp="1" noRot="1" noChangeAspect="1"/>
          </p:cNvSpPr>
          <p:nvPr>
            <p:ph type="sldImg"/>
          </p:nvPr>
        </p:nvSpPr>
        <p:spPr>
          <a:xfrm>
            <a:off x="685800" y="1143000"/>
            <a:ext cx="5486400" cy="3086100"/>
          </a:xfrm>
          <a:prstGeom prst="rect">
            <a:avLst/>
          </a:prstGeom>
        </p:spPr>
      </p:sp>
      <p:sp>
        <p:nvSpPr>
          <p:cNvPr id="2143" name="PlaceHolder 2"/>
          <p:cNvSpPr>
            <a:spLocks noGrp="1"/>
          </p:cNvSpPr>
          <p:nvPr>
            <p:ph type="body"/>
          </p:nvPr>
        </p:nvSpPr>
        <p:spPr>
          <a:xfrm>
            <a:off x="685800" y="4400640"/>
            <a:ext cx="5486040" cy="3600000"/>
          </a:xfrm>
          <a:prstGeom prst="rect">
            <a:avLst/>
          </a:prstGeom>
        </p:spPr>
        <p:txBody>
          <a:bodyPr>
            <a:noAutofit/>
          </a:bodyPr>
          <a:lstStyle/>
          <a:p>
            <a:pPr>
              <a:lnSpc>
                <a:spcPct val="100000"/>
              </a:lnSpc>
            </a:pPr>
            <a:r>
              <a:rPr lang="pt-PT" sz="2000" b="0" strike="noStrike" spc="-1" err="1">
                <a:latin typeface="Arial"/>
              </a:rPr>
              <a:t>So</a:t>
            </a:r>
            <a:r>
              <a:rPr lang="pt-PT" sz="2000" b="0" strike="noStrike" spc="-1">
                <a:latin typeface="Arial"/>
              </a:rPr>
              <a:t>, </a:t>
            </a:r>
            <a:r>
              <a:rPr lang="pt-PT" sz="2000" b="0" strike="noStrike" spc="-1" err="1">
                <a:latin typeface="Arial"/>
              </a:rPr>
              <a:t>the</a:t>
            </a:r>
            <a:r>
              <a:rPr lang="pt-PT" sz="2000" b="0" strike="noStrike" spc="-1">
                <a:latin typeface="Arial"/>
              </a:rPr>
              <a:t> </a:t>
            </a:r>
            <a:r>
              <a:rPr lang="pt-PT" sz="2000" b="0" strike="noStrike" spc="-1" err="1">
                <a:latin typeface="Arial"/>
              </a:rPr>
              <a:t>work</a:t>
            </a:r>
            <a:r>
              <a:rPr lang="pt-PT" sz="2000" b="0" strike="noStrike" spc="-1">
                <a:latin typeface="Arial"/>
              </a:rPr>
              <a:t> </a:t>
            </a:r>
            <a:r>
              <a:rPr lang="pt-PT" sz="2000" b="0" strike="noStrike" spc="-1" err="1">
                <a:latin typeface="Arial"/>
              </a:rPr>
              <a:t>is</a:t>
            </a:r>
            <a:r>
              <a:rPr lang="pt-PT" sz="2000" b="0" strike="noStrike" spc="-1">
                <a:latin typeface="Arial"/>
              </a:rPr>
              <a:t> </a:t>
            </a:r>
            <a:r>
              <a:rPr lang="pt-PT" sz="2000" b="0" strike="noStrike" spc="-1" err="1">
                <a:latin typeface="Arial"/>
              </a:rPr>
              <a:t>divided</a:t>
            </a:r>
            <a:r>
              <a:rPr lang="pt-PT" sz="2000" b="0" strike="noStrike" spc="-1">
                <a:latin typeface="Arial"/>
              </a:rPr>
              <a:t> </a:t>
            </a:r>
            <a:r>
              <a:rPr lang="pt-PT" sz="2000" b="0" strike="noStrike" spc="-1" err="1">
                <a:latin typeface="Arial"/>
              </a:rPr>
              <a:t>into</a:t>
            </a:r>
            <a:r>
              <a:rPr lang="pt-PT" sz="2000" b="0" strike="noStrike" spc="-1">
                <a:latin typeface="Arial"/>
              </a:rPr>
              <a:t> 4 </a:t>
            </a:r>
            <a:r>
              <a:rPr lang="pt-PT" sz="2000" b="0" strike="noStrike" spc="-1" err="1">
                <a:latin typeface="Arial"/>
              </a:rPr>
              <a:t>main</a:t>
            </a:r>
            <a:r>
              <a:rPr lang="pt-PT" sz="2000" b="0" strike="noStrike" spc="-1">
                <a:latin typeface="Arial"/>
              </a:rPr>
              <a:t> </a:t>
            </a:r>
            <a:r>
              <a:rPr lang="pt-PT" sz="2000" b="0" strike="noStrike" spc="-1" err="1">
                <a:latin typeface="Arial"/>
              </a:rPr>
              <a:t>tasks</a:t>
            </a:r>
            <a:r>
              <a:rPr lang="pt-PT" sz="2000" b="0" strike="noStrike" spc="-1">
                <a:latin typeface="Arial"/>
              </a:rPr>
              <a:t>.</a:t>
            </a:r>
          </a:p>
          <a:p>
            <a:pPr>
              <a:lnSpc>
                <a:spcPct val="100000"/>
              </a:lnSpc>
            </a:pPr>
            <a:endParaRPr lang="pt-PT" sz="2000" b="0" strike="noStrike" spc="-1">
              <a:latin typeface="Arial"/>
            </a:endParaRPr>
          </a:p>
          <a:p>
            <a:pPr>
              <a:lnSpc>
                <a:spcPct val="100000"/>
              </a:lnSpc>
            </a:pPr>
            <a:r>
              <a:rPr lang="pt-PT" sz="2000" b="0" strike="noStrike" spc="-1" err="1">
                <a:latin typeface="Arial"/>
              </a:rPr>
              <a:t>Starting</a:t>
            </a:r>
            <a:r>
              <a:rPr lang="pt-PT" sz="2000" b="0" strike="noStrike" spc="-1">
                <a:latin typeface="Arial"/>
              </a:rPr>
              <a:t> </a:t>
            </a:r>
            <a:r>
              <a:rPr lang="pt-PT" sz="2000" b="0" strike="noStrike" spc="-1" err="1">
                <a:latin typeface="Arial"/>
              </a:rPr>
              <a:t>from</a:t>
            </a:r>
            <a:r>
              <a:rPr lang="pt-PT" sz="2000" b="0" strike="noStrike" spc="-1">
                <a:latin typeface="Arial"/>
              </a:rPr>
              <a:t> a </a:t>
            </a:r>
            <a:r>
              <a:rPr lang="pt-PT" sz="2000" b="0" strike="noStrike" spc="-1" err="1">
                <a:latin typeface="Arial"/>
              </a:rPr>
              <a:t>comparative</a:t>
            </a:r>
            <a:r>
              <a:rPr lang="pt-PT" sz="2000" b="0" strike="noStrike" spc="-1">
                <a:latin typeface="Arial"/>
              </a:rPr>
              <a:t> </a:t>
            </a:r>
            <a:r>
              <a:rPr lang="pt-PT" sz="2000" b="0" strike="noStrike" spc="-1" err="1">
                <a:latin typeface="Arial"/>
              </a:rPr>
              <a:t>genómics</a:t>
            </a:r>
            <a:r>
              <a:rPr lang="pt-PT" sz="2000" b="0" strike="noStrike" spc="-1">
                <a:latin typeface="Arial"/>
              </a:rPr>
              <a:t> </a:t>
            </a:r>
            <a:r>
              <a:rPr lang="pt-PT" sz="2000" b="0" strike="noStrike" spc="-1" err="1">
                <a:latin typeface="Arial"/>
              </a:rPr>
              <a:t>approach</a:t>
            </a:r>
            <a:r>
              <a:rPr lang="pt-PT" sz="2000" b="0" strike="noStrike" spc="-1">
                <a:latin typeface="Arial"/>
              </a:rPr>
              <a:t> </a:t>
            </a:r>
            <a:r>
              <a:rPr lang="pt-PT" sz="2000" b="0" strike="noStrike" spc="-1" err="1">
                <a:latin typeface="Arial"/>
              </a:rPr>
              <a:t>where</a:t>
            </a:r>
            <a:r>
              <a:rPr lang="pt-PT" sz="2000" b="0" strike="noStrike" spc="-1">
                <a:latin typeface="Arial"/>
              </a:rPr>
              <a:t> </a:t>
            </a:r>
            <a:r>
              <a:rPr lang="pt-PT" sz="2000" b="0" strike="noStrike" spc="-1" err="1">
                <a:latin typeface="Arial"/>
              </a:rPr>
              <a:t>we</a:t>
            </a:r>
            <a:r>
              <a:rPr lang="pt-PT" sz="2000" b="0" strike="noStrike" spc="-1">
                <a:latin typeface="Arial"/>
              </a:rPr>
              <a:t> </a:t>
            </a:r>
            <a:r>
              <a:rPr lang="pt-PT" sz="2000" b="0" strike="noStrike" spc="-1" err="1">
                <a:latin typeface="Arial"/>
              </a:rPr>
              <a:t>dissect</a:t>
            </a:r>
            <a:r>
              <a:rPr lang="pt-PT" sz="2000" b="0" strike="noStrike" spc="-1">
                <a:latin typeface="Arial"/>
              </a:rPr>
              <a:t> </a:t>
            </a:r>
            <a:r>
              <a:rPr lang="pt-PT" sz="2000" b="0" strike="noStrike" spc="-1" err="1">
                <a:latin typeface="Arial"/>
              </a:rPr>
              <a:t>Aquimarina</a:t>
            </a:r>
            <a:r>
              <a:rPr lang="pt-PT" sz="2000" b="0" strike="noStrike" spc="-1">
                <a:latin typeface="Arial"/>
              </a:rPr>
              <a:t> </a:t>
            </a:r>
            <a:r>
              <a:rPr lang="pt-PT" sz="2000" b="0" strike="noStrike" spc="-1" err="1">
                <a:latin typeface="Arial"/>
              </a:rPr>
              <a:t>genomes</a:t>
            </a:r>
            <a:r>
              <a:rPr lang="pt-PT" sz="2000" b="0" strike="noStrike" spc="-1">
                <a:latin typeface="Arial"/>
              </a:rPr>
              <a:t>, </a:t>
            </a:r>
            <a:r>
              <a:rPr lang="pt-PT" sz="2000" b="0" strike="noStrike" spc="-1" err="1">
                <a:latin typeface="Arial"/>
              </a:rPr>
              <a:t>we</a:t>
            </a:r>
            <a:r>
              <a:rPr lang="pt-PT" sz="2000" b="0" strike="noStrike" spc="-1">
                <a:latin typeface="Arial"/>
              </a:rPr>
              <a:t> </a:t>
            </a:r>
            <a:r>
              <a:rPr lang="pt-PT" sz="2000" b="0" strike="noStrike" spc="-1" err="1">
                <a:latin typeface="Arial"/>
              </a:rPr>
              <a:t>will</a:t>
            </a:r>
            <a:r>
              <a:rPr lang="pt-PT" sz="2000" b="0" strike="noStrike" spc="-1">
                <a:latin typeface="Arial"/>
              </a:rPr>
              <a:t> </a:t>
            </a:r>
            <a:r>
              <a:rPr lang="pt-PT" sz="2000" b="0" strike="noStrike" spc="-1" err="1">
                <a:latin typeface="Arial"/>
              </a:rPr>
              <a:t>go</a:t>
            </a:r>
            <a:r>
              <a:rPr lang="pt-PT" sz="2000" b="0" strike="noStrike" spc="-1">
                <a:latin typeface="Arial"/>
              </a:rPr>
              <a:t> </a:t>
            </a:r>
            <a:r>
              <a:rPr lang="pt-PT" sz="2000" b="0" strike="noStrike" spc="-1" err="1">
                <a:latin typeface="Arial"/>
              </a:rPr>
              <a:t>into</a:t>
            </a:r>
            <a:r>
              <a:rPr lang="pt-PT" sz="2000" b="0" strike="noStrike" spc="-1">
                <a:latin typeface="Arial"/>
              </a:rPr>
              <a:t> </a:t>
            </a:r>
            <a:r>
              <a:rPr lang="pt-PT" sz="2000" b="0" strike="noStrike" spc="-1" err="1">
                <a:latin typeface="Arial"/>
              </a:rPr>
              <a:t>testing</a:t>
            </a:r>
            <a:r>
              <a:rPr lang="pt-PT" sz="2000" b="0" strike="noStrike" spc="-1">
                <a:latin typeface="Arial"/>
              </a:rPr>
              <a:t> </a:t>
            </a:r>
            <a:r>
              <a:rPr lang="pt-PT" sz="2000" b="0" strike="noStrike" spc="-1" err="1">
                <a:latin typeface="Arial"/>
              </a:rPr>
              <a:t>bioactivities</a:t>
            </a:r>
            <a:r>
              <a:rPr lang="pt-PT" sz="2000" b="0" strike="noStrike" spc="-1">
                <a:latin typeface="Arial"/>
              </a:rPr>
              <a:t>. </a:t>
            </a:r>
          </a:p>
          <a:p>
            <a:pPr>
              <a:lnSpc>
                <a:spcPct val="100000"/>
              </a:lnSpc>
            </a:pPr>
            <a:endParaRPr lang="pt-PT" sz="2000" b="0" strike="noStrike" spc="-1">
              <a:latin typeface="Arial"/>
            </a:endParaRPr>
          </a:p>
          <a:p>
            <a:pPr>
              <a:lnSpc>
                <a:spcPct val="100000"/>
              </a:lnSpc>
            </a:pPr>
            <a:r>
              <a:rPr lang="pt-PT" sz="2000" b="0" strike="noStrike" spc="-1">
                <a:latin typeface="Arial"/>
              </a:rPr>
              <a:t>Beneficial </a:t>
            </a:r>
            <a:r>
              <a:rPr lang="pt-PT" sz="2000" b="0" strike="noStrike" spc="-1" err="1">
                <a:latin typeface="Arial"/>
              </a:rPr>
              <a:t>or</a:t>
            </a:r>
            <a:r>
              <a:rPr lang="pt-PT" sz="2000" b="0" strike="noStrike" spc="-1">
                <a:latin typeface="Arial"/>
              </a:rPr>
              <a:t> </a:t>
            </a:r>
            <a:r>
              <a:rPr lang="pt-PT" sz="2000" b="0" strike="noStrike" spc="-1" err="1">
                <a:latin typeface="Arial"/>
              </a:rPr>
              <a:t>pathogenic</a:t>
            </a:r>
            <a:r>
              <a:rPr lang="pt-PT" sz="2000" b="0" strike="noStrike" spc="-1">
                <a:latin typeface="Arial"/>
              </a:rPr>
              <a:t> </a:t>
            </a:r>
            <a:r>
              <a:rPr lang="pt-PT" sz="2000" b="0" strike="noStrike" spc="-1" err="1">
                <a:latin typeface="Arial"/>
              </a:rPr>
              <a:t>relation</a:t>
            </a:r>
            <a:r>
              <a:rPr lang="pt-PT" sz="2000" b="0" strike="noStrike" spc="-1">
                <a:latin typeface="Arial"/>
              </a:rPr>
              <a:t> </a:t>
            </a:r>
            <a:r>
              <a:rPr lang="pt-PT" sz="2000" b="0" strike="noStrike" spc="-1" err="1">
                <a:latin typeface="Arial"/>
              </a:rPr>
              <a:t>with</a:t>
            </a:r>
            <a:r>
              <a:rPr lang="pt-PT" sz="2000" b="0" strike="noStrike" spc="-1">
                <a:latin typeface="Arial"/>
              </a:rPr>
              <a:t> </a:t>
            </a:r>
            <a:r>
              <a:rPr lang="pt-PT" sz="2000" b="0" strike="noStrike" spc="-1" err="1">
                <a:latin typeface="Arial"/>
              </a:rPr>
              <a:t>the</a:t>
            </a:r>
            <a:r>
              <a:rPr lang="pt-PT" sz="2000" b="0" strike="noStrike" spc="-1">
                <a:latin typeface="Arial"/>
              </a:rPr>
              <a:t> </a:t>
            </a:r>
            <a:r>
              <a:rPr lang="pt-PT" sz="2000" b="0" strike="noStrike" spc="-1" err="1">
                <a:latin typeface="Arial"/>
              </a:rPr>
              <a:t>hosts</a:t>
            </a:r>
            <a:r>
              <a:rPr lang="pt-PT" sz="2000" b="0" strike="noStrike" spc="-1">
                <a:latin typeface="Arial"/>
              </a:rPr>
              <a:t>?</a:t>
            </a:r>
          </a:p>
          <a:p>
            <a:pPr>
              <a:lnSpc>
                <a:spcPct val="100000"/>
              </a:lnSpc>
            </a:pPr>
            <a:r>
              <a:rPr lang="pt-PT" sz="2000" b="1" strike="noStrike" spc="-1" err="1">
                <a:latin typeface="Tw Cen MT"/>
              </a:rPr>
              <a:t>What</a:t>
            </a:r>
            <a:r>
              <a:rPr lang="pt-PT" sz="2000" b="1" strike="noStrike" spc="-1">
                <a:latin typeface="Tw Cen MT"/>
              </a:rPr>
              <a:t> </a:t>
            </a:r>
            <a:r>
              <a:rPr lang="pt-PT" sz="2000" b="1" strike="noStrike" spc="-1" err="1">
                <a:latin typeface="Tw Cen MT"/>
              </a:rPr>
              <a:t>is</a:t>
            </a:r>
            <a:r>
              <a:rPr lang="pt-PT" sz="2000" b="1" strike="noStrike" spc="-1">
                <a:latin typeface="Tw Cen MT"/>
              </a:rPr>
              <a:t> </a:t>
            </a:r>
            <a:r>
              <a:rPr lang="pt-PT" sz="2000" b="1" strike="noStrike" spc="-1" err="1">
                <a:latin typeface="Tw Cen MT"/>
              </a:rPr>
              <a:t>the</a:t>
            </a:r>
            <a:r>
              <a:rPr lang="pt-PT" sz="2000" b="1" strike="noStrike" spc="-1">
                <a:latin typeface="Tw Cen MT"/>
              </a:rPr>
              <a:t> </a:t>
            </a:r>
            <a:r>
              <a:rPr lang="pt-PT" sz="2000" b="1" strike="noStrike" spc="-1" err="1">
                <a:latin typeface="Tw Cen MT"/>
              </a:rPr>
              <a:t>ecological</a:t>
            </a:r>
            <a:r>
              <a:rPr lang="pt-PT" sz="2000" b="1" strike="noStrike" spc="-1">
                <a:latin typeface="Tw Cen MT"/>
              </a:rPr>
              <a:t> role </a:t>
            </a:r>
            <a:r>
              <a:rPr lang="pt-PT" sz="2000" b="1" strike="noStrike" spc="-1" err="1">
                <a:latin typeface="Tw Cen MT"/>
              </a:rPr>
              <a:t>of</a:t>
            </a:r>
            <a:r>
              <a:rPr lang="pt-PT" sz="2000" b="1" strike="noStrike" spc="-1">
                <a:latin typeface="Tw Cen MT"/>
              </a:rPr>
              <a:t> </a:t>
            </a:r>
            <a:r>
              <a:rPr lang="pt-PT" sz="2000" b="1" strike="noStrike" spc="-1" err="1">
                <a:latin typeface="Tw Cen MT"/>
              </a:rPr>
              <a:t>this</a:t>
            </a:r>
            <a:r>
              <a:rPr lang="pt-PT" sz="2000" b="1" strike="noStrike" spc="-1">
                <a:latin typeface="Tw Cen MT"/>
              </a:rPr>
              <a:t> </a:t>
            </a:r>
            <a:r>
              <a:rPr lang="pt-PT" sz="2000" b="1" strike="noStrike" spc="-1" err="1">
                <a:latin typeface="Tw Cen MT"/>
              </a:rPr>
              <a:t>species</a:t>
            </a:r>
            <a:r>
              <a:rPr lang="pt-PT" sz="2000" b="1" strike="noStrike" spc="-1">
                <a:latin typeface="Tw Cen MT"/>
              </a:rPr>
              <a:t> in </a:t>
            </a:r>
            <a:r>
              <a:rPr lang="pt-PT" sz="2000" b="1" strike="noStrike" spc="-1" err="1">
                <a:latin typeface="Tw Cen MT"/>
              </a:rPr>
              <a:t>the</a:t>
            </a:r>
            <a:r>
              <a:rPr lang="pt-PT" sz="2000" b="1" strike="noStrike" spc="-1">
                <a:latin typeface="Tw Cen MT"/>
              </a:rPr>
              <a:t> </a:t>
            </a:r>
            <a:r>
              <a:rPr lang="pt-PT" sz="2000" b="1" strike="noStrike" spc="-1" err="1">
                <a:latin typeface="Tw Cen MT"/>
              </a:rPr>
              <a:t>environments</a:t>
            </a:r>
            <a:r>
              <a:rPr lang="pt-PT" sz="2000" b="1" strike="noStrike" spc="-1">
                <a:latin typeface="Tw Cen MT"/>
              </a:rPr>
              <a:t> </a:t>
            </a:r>
            <a:r>
              <a:rPr lang="pt-PT" sz="2000" b="1" strike="noStrike" spc="-1" err="1">
                <a:latin typeface="Tw Cen MT"/>
              </a:rPr>
              <a:t>where</a:t>
            </a:r>
            <a:r>
              <a:rPr lang="pt-PT" sz="2000" b="1" strike="noStrike" spc="-1">
                <a:latin typeface="Tw Cen MT"/>
              </a:rPr>
              <a:t> </a:t>
            </a:r>
            <a:r>
              <a:rPr lang="pt-PT" sz="2000" b="1" strike="noStrike" spc="-1" err="1">
                <a:latin typeface="Tw Cen MT"/>
              </a:rPr>
              <a:t>they</a:t>
            </a:r>
            <a:r>
              <a:rPr lang="pt-PT" sz="2000" b="1" strike="noStrike" spc="-1">
                <a:latin typeface="Tw Cen MT"/>
              </a:rPr>
              <a:t> </a:t>
            </a:r>
            <a:r>
              <a:rPr lang="pt-PT" sz="2000" b="1" strike="noStrike" spc="-1" err="1">
                <a:latin typeface="Tw Cen MT"/>
              </a:rPr>
              <a:t>belong</a:t>
            </a:r>
            <a:r>
              <a:rPr lang="pt-PT" sz="2000" b="1" strike="noStrike" spc="-1">
                <a:latin typeface="Tw Cen MT"/>
              </a:rPr>
              <a:t>? </a:t>
            </a:r>
            <a:endParaRPr lang="pt-PT" sz="2000" b="0" strike="noStrike" spc="-1">
              <a:latin typeface="Arial"/>
            </a:endParaRPr>
          </a:p>
          <a:p>
            <a:pPr>
              <a:lnSpc>
                <a:spcPct val="100000"/>
              </a:lnSpc>
            </a:pPr>
            <a:endParaRPr lang="pt-PT" sz="2000" b="0" strike="noStrike" spc="-1">
              <a:latin typeface="Arial"/>
            </a:endParaRPr>
          </a:p>
          <a:p>
            <a:pPr>
              <a:lnSpc>
                <a:spcPct val="100000"/>
              </a:lnSpc>
            </a:pPr>
            <a:endParaRPr lang="pt-PT" sz="2000" b="0" strike="noStrike" spc="-1">
              <a:latin typeface="Arial"/>
            </a:endParaRPr>
          </a:p>
        </p:txBody>
      </p:sp>
      <p:sp>
        <p:nvSpPr>
          <p:cNvPr id="2144"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DAE5A9A6-60A8-4310-BC8B-7EA8771266A4}" type="slidenum">
              <a:rPr lang="en-US" sz="1200" b="0" strike="noStrike" spc="-1">
                <a:latin typeface="Times New Roman"/>
              </a:rPr>
              <a:t>45</a:t>
            </a:fld>
            <a:endParaRPr lang="pt-PT" sz="1200" b="0" strike="noStrike" spc="-1">
              <a:latin typeface="Times New Roman"/>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9" name="PlaceHolder 1"/>
          <p:cNvSpPr>
            <a:spLocks noGrp="1" noRot="1" noChangeAspect="1"/>
          </p:cNvSpPr>
          <p:nvPr>
            <p:ph type="sldImg"/>
          </p:nvPr>
        </p:nvSpPr>
        <p:spPr>
          <a:xfrm>
            <a:off x="685800" y="1143000"/>
            <a:ext cx="5486400" cy="3086100"/>
          </a:xfrm>
          <a:prstGeom prst="rect">
            <a:avLst/>
          </a:prstGeom>
        </p:spPr>
      </p:sp>
      <p:sp>
        <p:nvSpPr>
          <p:cNvPr id="2170" name="PlaceHolder 2"/>
          <p:cNvSpPr>
            <a:spLocks noGrp="1"/>
          </p:cNvSpPr>
          <p:nvPr>
            <p:ph type="body"/>
          </p:nvPr>
        </p:nvSpPr>
        <p:spPr>
          <a:xfrm>
            <a:off x="685800" y="4400640"/>
            <a:ext cx="5486040" cy="3600000"/>
          </a:xfrm>
          <a:prstGeom prst="rect">
            <a:avLst/>
          </a:prstGeom>
        </p:spPr>
        <p:txBody>
          <a:bodyPr>
            <a:noAutofit/>
          </a:bodyPr>
          <a:lstStyle/>
          <a:p>
            <a:endParaRPr lang="pt-PT" sz="2000" b="0" strike="noStrike" spc="-1">
              <a:latin typeface="Arial"/>
            </a:endParaRPr>
          </a:p>
        </p:txBody>
      </p:sp>
      <p:sp>
        <p:nvSpPr>
          <p:cNvPr id="2171"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3E354370-30BA-4557-AFFD-DB197C98FB28}" type="slidenum">
              <a:rPr lang="en-US" sz="1200" b="0" strike="noStrike" spc="-1">
                <a:latin typeface="Times New Roman"/>
              </a:rPr>
              <a:t>46</a:t>
            </a:fld>
            <a:endParaRPr lang="pt-PT" sz="1200" b="0" strike="noStrike" spc="-1">
              <a:latin typeface="Times New Roman"/>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7488" y="812800"/>
            <a:ext cx="7124700" cy="4008438"/>
          </a:xfrm>
        </p:spPr>
      </p:sp>
      <p:sp>
        <p:nvSpPr>
          <p:cNvPr id="3" name="Notes Placeholder 2"/>
          <p:cNvSpPr>
            <a:spLocks noGrp="1"/>
          </p:cNvSpPr>
          <p:nvPr>
            <p:ph type="body" idx="1"/>
          </p:nvPr>
        </p:nvSpPr>
        <p:spPr/>
        <p:txBody>
          <a:bodyPr/>
          <a:lstStyle/>
          <a:p>
            <a:r>
              <a:rPr lang="en-US" sz="1200" b="0" i="0" kern="1200">
                <a:solidFill>
                  <a:schemeClr val="tx1"/>
                </a:solidFill>
                <a:effectLst/>
                <a:latin typeface="+mn-lt"/>
                <a:ea typeface="+mn-ea"/>
                <a:cs typeface="+mn-cs"/>
              </a:rPr>
              <a:t>Based on profile hidden Markov models of genes that are specific for certain types of gene clusters, </a:t>
            </a:r>
            <a:r>
              <a:rPr lang="en-US" sz="1200" b="0" i="0" kern="1200" err="1">
                <a:solidFill>
                  <a:schemeClr val="tx1"/>
                </a:solidFill>
                <a:effectLst/>
                <a:latin typeface="+mn-lt"/>
                <a:ea typeface="+mn-ea"/>
                <a:cs typeface="+mn-cs"/>
              </a:rPr>
              <a:t>antiSMASH</a:t>
            </a:r>
            <a:r>
              <a:rPr lang="en-US" sz="1200" b="0" i="0" kern="1200">
                <a:solidFill>
                  <a:schemeClr val="tx1"/>
                </a:solidFill>
                <a:effectLst/>
                <a:latin typeface="+mn-lt"/>
                <a:ea typeface="+mn-ea"/>
                <a:cs typeface="+mn-cs"/>
              </a:rPr>
              <a:t> is able to accurately identify the gene clusters encoding secondary metabolites of all known broad chemical classes. </a:t>
            </a:r>
          </a:p>
          <a:p>
            <a:endParaRPr lang="en-US" sz="1200" b="0" i="0" kern="1200">
              <a:solidFill>
                <a:schemeClr val="tx1"/>
              </a:solidFill>
              <a:effectLst/>
              <a:latin typeface="+mn-lt"/>
              <a:ea typeface="+mn-ea"/>
              <a:cs typeface="+mn-cs"/>
            </a:endParaRPr>
          </a:p>
          <a:p>
            <a:r>
              <a:rPr lang="en-US" sz="1200" b="0" i="0" kern="1200" err="1">
                <a:solidFill>
                  <a:schemeClr val="tx1"/>
                </a:solidFill>
                <a:effectLst/>
                <a:latin typeface="+mn-lt"/>
                <a:ea typeface="+mn-ea"/>
                <a:cs typeface="+mn-cs"/>
              </a:rPr>
              <a:t>antiSMASH</a:t>
            </a:r>
            <a:r>
              <a:rPr lang="en-US" sz="1200" b="0" i="0" kern="1200">
                <a:solidFill>
                  <a:schemeClr val="tx1"/>
                </a:solidFill>
                <a:effectLst/>
                <a:latin typeface="+mn-lt"/>
                <a:ea typeface="+mn-ea"/>
                <a:cs typeface="+mn-cs"/>
              </a:rPr>
              <a:t> not only detects the gene clusters, but also offers detailed sequence analysis.</a:t>
            </a:r>
            <a:r>
              <a:rPr lang="en-US"/>
              <a:t> </a:t>
            </a:r>
          </a:p>
        </p:txBody>
      </p:sp>
      <p:sp>
        <p:nvSpPr>
          <p:cNvPr id="4" name="Slide Number Placeholder 3"/>
          <p:cNvSpPr>
            <a:spLocks noGrp="1"/>
          </p:cNvSpPr>
          <p:nvPr>
            <p:ph type="sldNum"/>
          </p:nvPr>
        </p:nvSpPr>
        <p:spPr/>
        <p:txBody>
          <a:bodyPr/>
          <a:lstStyle/>
          <a:p>
            <a:pPr algn="r"/>
            <a:fld id="{48215E0F-D4E3-498E-9C4B-58FAA04927E1}" type="slidenum">
              <a:rPr lang="pt-PT" sz="1400" b="0" strike="noStrike" spc="-1" smtClean="0">
                <a:latin typeface="Times New Roman"/>
              </a:rPr>
              <a:t>48</a:t>
            </a:fld>
            <a:endParaRPr lang="pt-PT" sz="1400" b="0" strike="noStrike" spc="-1">
              <a:latin typeface="Times New Roman"/>
            </a:endParaRPr>
          </a:p>
        </p:txBody>
      </p:sp>
    </p:spTree>
    <p:extLst>
      <p:ext uri="{BB962C8B-B14F-4D97-AF65-F5344CB8AC3E}">
        <p14:creationId xmlns:p14="http://schemas.microsoft.com/office/powerpoint/2010/main" val="234015462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7488" y="812800"/>
            <a:ext cx="7124700" cy="4008438"/>
          </a:xfrm>
        </p:spPr>
      </p:sp>
      <p:sp>
        <p:nvSpPr>
          <p:cNvPr id="3" name="Notes Placeholder 2"/>
          <p:cNvSpPr>
            <a:spLocks noGrp="1"/>
          </p:cNvSpPr>
          <p:nvPr>
            <p:ph type="body" idx="1"/>
          </p:nvPr>
        </p:nvSpPr>
        <p:spPr/>
        <p:txBody>
          <a:bodyPr/>
          <a:lstStyle/>
          <a:p>
            <a:r>
              <a:rPr lang="en-US"/>
              <a:t>To start an analysis, </a:t>
            </a:r>
          </a:p>
          <a:p>
            <a:r>
              <a:rPr lang="en-US"/>
              <a:t>Enter your email address (optional, but highly recommended: you get an email when your results have been processed).</a:t>
            </a:r>
          </a:p>
          <a:p>
            <a:r>
              <a:rPr lang="en-US"/>
              <a:t>and either</a:t>
            </a:r>
          </a:p>
          <a:p>
            <a:r>
              <a:rPr lang="en-US"/>
              <a:t>• Enter </a:t>
            </a:r>
            <a:r>
              <a:rPr lang="en-US" err="1"/>
              <a:t>Genbank</a:t>
            </a:r>
            <a:r>
              <a:rPr lang="en-US"/>
              <a:t> or </a:t>
            </a:r>
            <a:r>
              <a:rPr lang="en-US" err="1"/>
              <a:t>RefSeq</a:t>
            </a:r>
            <a:r>
              <a:rPr lang="en-US"/>
              <a:t> accession number to directly download sequence from NCBI</a:t>
            </a:r>
          </a:p>
          <a:p>
            <a:r>
              <a:rPr lang="en-US"/>
              <a:t>or</a:t>
            </a:r>
          </a:p>
          <a:p>
            <a:r>
              <a:rPr lang="en-US"/>
              <a:t>• Upload your sequence by using the “Upload file” button and selecting the sequence file (</a:t>
            </a:r>
            <a:r>
              <a:rPr lang="en-US" err="1"/>
              <a:t>Fasta</a:t>
            </a:r>
            <a:r>
              <a:rPr lang="en-US"/>
              <a:t>) to upload.</a:t>
            </a:r>
          </a:p>
          <a:p>
            <a:endParaRPr lang="en-US"/>
          </a:p>
          <a:p>
            <a:endParaRPr lang="en-US"/>
          </a:p>
          <a:p>
            <a:r>
              <a:rPr lang="en-US"/>
              <a:t>Select all extra features.</a:t>
            </a:r>
          </a:p>
        </p:txBody>
      </p:sp>
      <p:sp>
        <p:nvSpPr>
          <p:cNvPr id="4" name="Slide Number Placeholder 3"/>
          <p:cNvSpPr>
            <a:spLocks noGrp="1"/>
          </p:cNvSpPr>
          <p:nvPr>
            <p:ph type="sldNum"/>
          </p:nvPr>
        </p:nvSpPr>
        <p:spPr/>
        <p:txBody>
          <a:bodyPr/>
          <a:lstStyle/>
          <a:p>
            <a:pPr algn="r"/>
            <a:fld id="{48215E0F-D4E3-498E-9C4B-58FAA04927E1}" type="slidenum">
              <a:rPr lang="pt-PT" sz="1400" b="0" strike="noStrike" spc="-1" smtClean="0">
                <a:latin typeface="Times New Roman"/>
              </a:rPr>
              <a:t>49</a:t>
            </a:fld>
            <a:endParaRPr lang="pt-PT" sz="1400" b="0" strike="noStrike" spc="-1">
              <a:latin typeface="Times New Roman"/>
            </a:endParaRPr>
          </a:p>
        </p:txBody>
      </p:sp>
    </p:spTree>
    <p:extLst>
      <p:ext uri="{BB962C8B-B14F-4D97-AF65-F5344CB8AC3E}">
        <p14:creationId xmlns:p14="http://schemas.microsoft.com/office/powerpoint/2010/main" val="290886152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7488" y="812800"/>
            <a:ext cx="7124700" cy="4008438"/>
          </a:xfrm>
        </p:spPr>
      </p:sp>
      <p:sp>
        <p:nvSpPr>
          <p:cNvPr id="3" name="Notes Placeholder 2"/>
          <p:cNvSpPr>
            <a:spLocks noGrp="1"/>
          </p:cNvSpPr>
          <p:nvPr>
            <p:ph type="body" idx="1"/>
          </p:nvPr>
        </p:nvSpPr>
        <p:spPr/>
        <p:txBody>
          <a:bodyPr/>
          <a:lstStyle/>
          <a:p>
            <a:r>
              <a:rPr lang="en-US" err="1"/>
              <a:t>antiSMASH</a:t>
            </a:r>
            <a:r>
              <a:rPr lang="en-US"/>
              <a:t> can work with different formats of data. Data can be uploaded in </a:t>
            </a:r>
            <a:r>
              <a:rPr lang="en-US" err="1"/>
              <a:t>Genbank</a:t>
            </a:r>
            <a:r>
              <a:rPr lang="en-US"/>
              <a:t> (recommended), EMBL, or plain FASTA format.</a:t>
            </a:r>
          </a:p>
          <a:p>
            <a:endParaRPr lang="en-US"/>
          </a:p>
          <a:p>
            <a:r>
              <a:rPr lang="en-US"/>
              <a:t>The quality of the prediction by </a:t>
            </a:r>
            <a:r>
              <a:rPr lang="en-US" err="1"/>
              <a:t>antiSMASH</a:t>
            </a:r>
            <a:r>
              <a:rPr lang="en-US"/>
              <a:t> is highly dependent on the quality of the input data. If you analyze poor quality draft genomes with many (thousands)  of small contigs and low N 50 , </a:t>
            </a:r>
            <a:r>
              <a:rPr lang="en-US" err="1"/>
              <a:t>antiSMASH</a:t>
            </a:r>
            <a:r>
              <a:rPr lang="en-US"/>
              <a:t> may not be able to detect gene clusters if they are scattered over multiple contigs.</a:t>
            </a:r>
          </a:p>
          <a:p>
            <a:endParaRPr lang="en-US"/>
          </a:p>
          <a:p>
            <a:r>
              <a:rPr lang="en-US"/>
              <a:t>Please be also aware, that many of the specificity determination algorithms in </a:t>
            </a:r>
            <a:r>
              <a:rPr lang="en-US" err="1"/>
              <a:t>antiSMASH</a:t>
            </a:r>
            <a:r>
              <a:rPr lang="en-US"/>
              <a:t> depend on the presence/absence of conserved amino acids at specific positions in the enzyme sequence. If the sequence quality is low and thus also the amino acid of the translated proteins cannot be fully trusted all predictions have to be taken with precautions.</a:t>
            </a:r>
          </a:p>
        </p:txBody>
      </p:sp>
      <p:sp>
        <p:nvSpPr>
          <p:cNvPr id="4" name="Slide Number Placeholder 3"/>
          <p:cNvSpPr>
            <a:spLocks noGrp="1"/>
          </p:cNvSpPr>
          <p:nvPr>
            <p:ph type="sldNum"/>
          </p:nvPr>
        </p:nvSpPr>
        <p:spPr/>
        <p:txBody>
          <a:bodyPr/>
          <a:lstStyle/>
          <a:p>
            <a:pPr algn="r"/>
            <a:fld id="{48215E0F-D4E3-498E-9C4B-58FAA04927E1}" type="slidenum">
              <a:rPr lang="pt-PT" sz="1400" b="0" strike="noStrike" spc="-1" smtClean="0">
                <a:latin typeface="Times New Roman"/>
              </a:rPr>
              <a:t>50</a:t>
            </a:fld>
            <a:endParaRPr lang="pt-PT" sz="1400" b="0" strike="noStrike" spc="-1">
              <a:latin typeface="Times New Roman"/>
            </a:endParaRPr>
          </a:p>
        </p:txBody>
      </p:sp>
    </p:spTree>
    <p:extLst>
      <p:ext uri="{BB962C8B-B14F-4D97-AF65-F5344CB8AC3E}">
        <p14:creationId xmlns:p14="http://schemas.microsoft.com/office/powerpoint/2010/main" val="6506645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7488" y="812800"/>
            <a:ext cx="7124700" cy="4008438"/>
          </a:xfrm>
        </p:spPr>
      </p:sp>
      <p:sp>
        <p:nvSpPr>
          <p:cNvPr id="3" name="Notes Placeholder 2"/>
          <p:cNvSpPr>
            <a:spLocks noGrp="1"/>
          </p:cNvSpPr>
          <p:nvPr>
            <p:ph type="body" idx="1"/>
          </p:nvPr>
        </p:nvSpPr>
        <p:spPr/>
        <p:txBody>
          <a:bodyPr/>
          <a:lstStyle/>
          <a:p>
            <a:r>
              <a:rPr lang="en-US"/>
              <a:t>To start an analysis, enter your email address (optional, but highly recommended </a:t>
            </a:r>
            <a:r>
              <a:rPr lang="en-US">
                <a:sym typeface="Wingdings" pitchFamily="2" charset="2"/>
              </a:rPr>
              <a:t> </a:t>
            </a:r>
            <a:r>
              <a:rPr lang="en-US"/>
              <a:t>you get an email when your results have been processed) and either</a:t>
            </a:r>
          </a:p>
          <a:p>
            <a:r>
              <a:rPr lang="en-US"/>
              <a:t>• Enter </a:t>
            </a:r>
            <a:r>
              <a:rPr lang="en-US" err="1"/>
              <a:t>Genbank</a:t>
            </a:r>
            <a:r>
              <a:rPr lang="en-US"/>
              <a:t> or </a:t>
            </a:r>
            <a:r>
              <a:rPr lang="en-US" err="1"/>
              <a:t>RefSeq</a:t>
            </a:r>
            <a:r>
              <a:rPr lang="en-US"/>
              <a:t> accession number to directly download sequence from NCBI</a:t>
            </a:r>
          </a:p>
          <a:p>
            <a:r>
              <a:rPr lang="en-US"/>
              <a:t>or</a:t>
            </a:r>
          </a:p>
          <a:p>
            <a:r>
              <a:rPr lang="en-US"/>
              <a:t>• Upload your sequence by using the “Upload file” button and selecting the sequence file (</a:t>
            </a:r>
            <a:r>
              <a:rPr lang="en-US" err="1"/>
              <a:t>Fasta</a:t>
            </a:r>
            <a:r>
              <a:rPr lang="en-US"/>
              <a:t>) to upload</a:t>
            </a:r>
          </a:p>
        </p:txBody>
      </p:sp>
      <p:sp>
        <p:nvSpPr>
          <p:cNvPr id="4" name="Slide Number Placeholder 3"/>
          <p:cNvSpPr>
            <a:spLocks noGrp="1"/>
          </p:cNvSpPr>
          <p:nvPr>
            <p:ph type="sldNum"/>
          </p:nvPr>
        </p:nvSpPr>
        <p:spPr/>
        <p:txBody>
          <a:bodyPr/>
          <a:lstStyle/>
          <a:p>
            <a:pPr algn="r"/>
            <a:fld id="{48215E0F-D4E3-498E-9C4B-58FAA04927E1}" type="slidenum">
              <a:rPr lang="pt-PT" sz="1400" b="0" strike="noStrike" spc="-1" smtClean="0">
                <a:latin typeface="Times New Roman"/>
              </a:rPr>
              <a:t>53</a:t>
            </a:fld>
            <a:endParaRPr lang="pt-PT" sz="1400" b="0" strike="noStrike" spc="-1">
              <a:latin typeface="Times New Roman"/>
            </a:endParaRPr>
          </a:p>
        </p:txBody>
      </p:sp>
    </p:spTree>
    <p:extLst>
      <p:ext uri="{BB962C8B-B14F-4D97-AF65-F5344CB8AC3E}">
        <p14:creationId xmlns:p14="http://schemas.microsoft.com/office/powerpoint/2010/main" val="399966770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7488" y="812800"/>
            <a:ext cx="7124700" cy="4008438"/>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Open: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err="1"/>
              <a:t>antiSMASH</a:t>
            </a:r>
            <a:r>
              <a:rPr lang="en-US"/>
              <a:t> homepage https://antismash.secondarymetabolites.org for bacterial sequences,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https://fungismash.secondarymetabolites.org for fungal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http://plantismash.secondarymetabolites.org/ for plant sequences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Select the correct type of </a:t>
            </a:r>
            <a:r>
              <a:rPr lang="en-US" err="1"/>
              <a:t>antiSMASH</a:t>
            </a:r>
            <a:r>
              <a:rPr lang="en-US"/>
              <a:t> analysis you want to carry out, as some of the functions are restricted (useful) for bacterial resp. fungal resp. plant sequences </a:t>
            </a:r>
          </a:p>
          <a:p>
            <a:endParaRPr lang="en-US"/>
          </a:p>
        </p:txBody>
      </p:sp>
      <p:sp>
        <p:nvSpPr>
          <p:cNvPr id="4" name="Slide Number Placeholder 3"/>
          <p:cNvSpPr>
            <a:spLocks noGrp="1"/>
          </p:cNvSpPr>
          <p:nvPr>
            <p:ph type="sldNum"/>
          </p:nvPr>
        </p:nvSpPr>
        <p:spPr/>
        <p:txBody>
          <a:bodyPr/>
          <a:lstStyle/>
          <a:p>
            <a:pPr algn="r"/>
            <a:fld id="{48215E0F-D4E3-498E-9C4B-58FAA04927E1}" type="slidenum">
              <a:rPr lang="pt-PT" sz="1400" b="0" strike="noStrike" spc="-1" smtClean="0">
                <a:latin typeface="Times New Roman"/>
              </a:rPr>
              <a:t>54</a:t>
            </a:fld>
            <a:endParaRPr lang="pt-PT" sz="1400" b="0" strike="noStrike" spc="-1">
              <a:latin typeface="Times New Roman"/>
            </a:endParaRPr>
          </a:p>
        </p:txBody>
      </p:sp>
    </p:spTree>
    <p:extLst>
      <p:ext uri="{BB962C8B-B14F-4D97-AF65-F5344CB8AC3E}">
        <p14:creationId xmlns:p14="http://schemas.microsoft.com/office/powerpoint/2010/main" val="35050014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7488" y="812800"/>
            <a:ext cx="7124700" cy="4008438"/>
          </a:xfrm>
        </p:spPr>
      </p:sp>
      <p:sp>
        <p:nvSpPr>
          <p:cNvPr id="3" name="Notes Placeholder 2"/>
          <p:cNvSpPr>
            <a:spLocks noGrp="1"/>
          </p:cNvSpPr>
          <p:nvPr>
            <p:ph type="body" idx="1"/>
          </p:nvPr>
        </p:nvSpPr>
        <p:spPr/>
        <p:txBody>
          <a:bodyPr/>
          <a:lstStyle/>
          <a:p>
            <a:r>
              <a:rPr lang="en-US">
                <a:hlinkClick r:id="rId3"/>
              </a:rPr>
              <a:t>https://www.researchgate.net/publication/258065578_Strategies_for_mining_fungal_natural_products</a:t>
            </a:r>
            <a:r>
              <a:rPr lang="en-US"/>
              <a:t> </a:t>
            </a:r>
          </a:p>
          <a:p>
            <a:endParaRPr lang="en-US"/>
          </a:p>
        </p:txBody>
      </p:sp>
      <p:sp>
        <p:nvSpPr>
          <p:cNvPr id="4" name="Slide Number Placeholder 3"/>
          <p:cNvSpPr>
            <a:spLocks noGrp="1"/>
          </p:cNvSpPr>
          <p:nvPr>
            <p:ph type="sldNum"/>
          </p:nvPr>
        </p:nvSpPr>
        <p:spPr/>
        <p:txBody>
          <a:bodyPr/>
          <a:lstStyle/>
          <a:p>
            <a:pPr algn="r"/>
            <a:fld id="{48215E0F-D4E3-498E-9C4B-58FAA04927E1}" type="slidenum">
              <a:rPr lang="pt-PT" sz="1400" b="0" strike="noStrike" spc="-1" smtClean="0">
                <a:latin typeface="Times New Roman"/>
              </a:rPr>
              <a:t>5</a:t>
            </a:fld>
            <a:endParaRPr lang="pt-PT" sz="1400" b="0" strike="noStrike" spc="-1">
              <a:latin typeface="Times New Roman"/>
            </a:endParaRPr>
          </a:p>
        </p:txBody>
      </p:sp>
    </p:spTree>
    <p:extLst>
      <p:ext uri="{BB962C8B-B14F-4D97-AF65-F5344CB8AC3E}">
        <p14:creationId xmlns:p14="http://schemas.microsoft.com/office/powerpoint/2010/main" val="28450574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7488" y="812800"/>
            <a:ext cx="7124700" cy="4008438"/>
          </a:xfrm>
        </p:spPr>
      </p:sp>
      <p:sp>
        <p:nvSpPr>
          <p:cNvPr id="3" name="Notes Placeholder 2"/>
          <p:cNvSpPr>
            <a:spLocks noGrp="1"/>
          </p:cNvSpPr>
          <p:nvPr>
            <p:ph type="body" idx="1"/>
          </p:nvPr>
        </p:nvSpPr>
        <p:spPr/>
        <p:txBody>
          <a:bodyPr/>
          <a:lstStyle/>
          <a:p>
            <a:r>
              <a:rPr lang="en-US" err="1"/>
              <a:t>KnownClusterBlast</a:t>
            </a:r>
            <a:r>
              <a:rPr lang="en-US"/>
              <a:t> analysis (default: on): If this option is enabled, the identified clusters are searched against the </a:t>
            </a:r>
            <a:r>
              <a:rPr lang="en-US" err="1"/>
              <a:t>MIBiG</a:t>
            </a:r>
            <a:r>
              <a:rPr lang="en-US"/>
              <a:t> repository (13). </a:t>
            </a:r>
            <a:r>
              <a:rPr lang="en-US" err="1"/>
              <a:t>MIBiG</a:t>
            </a:r>
            <a:r>
              <a:rPr lang="en-US"/>
              <a:t> is a hand curated data collection on gene clusters, which have been experimentally characterized.</a:t>
            </a:r>
          </a:p>
          <a:p>
            <a:endParaRPr lang="en-US"/>
          </a:p>
          <a:p>
            <a:r>
              <a:rPr lang="en-US" err="1"/>
              <a:t>ClusterBlast</a:t>
            </a:r>
            <a:r>
              <a:rPr lang="en-US"/>
              <a:t> analysis (default: off): If this option is enabled, the identified clusters are searched against a comprehensive gene cluster database and similar clusters are identified. (Selecting this option increases runtime significantly). The algorithm used is similar to </a:t>
            </a:r>
            <a:r>
              <a:rPr lang="en-US" err="1"/>
              <a:t>MultiGeneBlast</a:t>
            </a:r>
            <a:r>
              <a:rPr lang="en-US"/>
              <a:t> (14)</a:t>
            </a:r>
          </a:p>
          <a:p>
            <a:endParaRPr lang="en-US"/>
          </a:p>
          <a:p>
            <a:r>
              <a:rPr lang="en-US" err="1"/>
              <a:t>Subcluster</a:t>
            </a:r>
            <a:r>
              <a:rPr lang="en-US"/>
              <a:t> Blast analysis (default: on): If this option is enabled, the identified clusters are searched against a database containing operons involved in the biosynthesis of common secondary metabolite building blocks (e.g. the biosynthesis of non-proteinogenic amino acids)</a:t>
            </a:r>
          </a:p>
          <a:p>
            <a:endParaRPr lang="en-US"/>
          </a:p>
          <a:p>
            <a:r>
              <a:rPr lang="en-US" err="1"/>
              <a:t>smCOG</a:t>
            </a:r>
            <a:r>
              <a:rPr lang="en-US"/>
              <a:t> analysis for functional prediction and phylogenetic analysis of genes (always on): If this option is enabled, each gene of the cluster is compared to a database of clusters of orthologous groups of proteins involved in secondary metabolism. This information then is used to provide an annotation of the putative function of the gene products.</a:t>
            </a:r>
          </a:p>
          <a:p>
            <a:endParaRPr lang="en-US"/>
          </a:p>
          <a:p>
            <a:r>
              <a:rPr lang="en-US"/>
              <a:t>Active site finder (default: on): If this option is enabled, active sites of several highly conserved biosynthetic enzymes are detected and variations of the active sites are reported. </a:t>
            </a:r>
          </a:p>
          <a:p>
            <a:endParaRPr lang="en-US"/>
          </a:p>
          <a:p>
            <a:r>
              <a:rPr lang="en-US"/>
              <a:t>Detect TTA codons (always on for high GC genomes): Some high-GC bacteria, for example </a:t>
            </a:r>
            <a:r>
              <a:rPr lang="en-US" err="1"/>
              <a:t>streptomycetes</a:t>
            </a:r>
            <a:r>
              <a:rPr lang="en-US"/>
              <a:t>, use the rare Leu-codon “TTA” as a mean for post-transcriptional regulation by limiting/controlling the amount of TTA-</a:t>
            </a:r>
            <a:r>
              <a:rPr lang="en-US" err="1"/>
              <a:t>tNRA</a:t>
            </a:r>
            <a:r>
              <a:rPr lang="en-US"/>
              <a:t> in the cell. This type of regulation is commonly found in secondary metabolite BGCs. Selecting this option will annotate such TTA codons in the identified BGCs</a:t>
            </a:r>
          </a:p>
          <a:p>
            <a:endParaRPr lang="en-US"/>
          </a:p>
          <a:p>
            <a:r>
              <a:rPr lang="en-US"/>
              <a:t>Cluster PFAM analysis (default: off): If this option is enabled, each gene product encoded in the detected BGCs is analyzed against the PFAM database (15). Hits are annotated in the final </a:t>
            </a:r>
            <a:r>
              <a:rPr lang="en-US" err="1"/>
              <a:t>Genbank</a:t>
            </a:r>
            <a:r>
              <a:rPr lang="en-US"/>
              <a:t>/EMBL files that can be downloaded after the analysis is finished. Note: These 10An introduction to Genome Mining using </a:t>
            </a:r>
            <a:r>
              <a:rPr lang="en-US" err="1"/>
              <a:t>antiSMASH</a:t>
            </a:r>
            <a:r>
              <a:rPr lang="en-US"/>
              <a:t> results are not displayed on the </a:t>
            </a:r>
            <a:r>
              <a:rPr lang="en-US" err="1"/>
              <a:t>antiSMASH</a:t>
            </a:r>
            <a:r>
              <a:rPr lang="en-US"/>
              <a:t> HTML results page. Selecting this option normally increases the runtime.</a:t>
            </a:r>
          </a:p>
        </p:txBody>
      </p:sp>
      <p:sp>
        <p:nvSpPr>
          <p:cNvPr id="4" name="Slide Number Placeholder 3"/>
          <p:cNvSpPr>
            <a:spLocks noGrp="1"/>
          </p:cNvSpPr>
          <p:nvPr>
            <p:ph type="sldNum"/>
          </p:nvPr>
        </p:nvSpPr>
        <p:spPr/>
        <p:txBody>
          <a:bodyPr/>
          <a:lstStyle/>
          <a:p>
            <a:pPr algn="r"/>
            <a:fld id="{48215E0F-D4E3-498E-9C4B-58FAA04927E1}" type="slidenum">
              <a:rPr lang="pt-PT" sz="1400" b="0" strike="noStrike" spc="-1" smtClean="0">
                <a:latin typeface="Times New Roman"/>
              </a:rPr>
              <a:t>55</a:t>
            </a:fld>
            <a:endParaRPr lang="pt-PT" sz="1400" b="0" strike="noStrike" spc="-1">
              <a:latin typeface="Times New Roman"/>
            </a:endParaRPr>
          </a:p>
        </p:txBody>
      </p:sp>
    </p:spTree>
    <p:extLst>
      <p:ext uri="{BB962C8B-B14F-4D97-AF65-F5344CB8AC3E}">
        <p14:creationId xmlns:p14="http://schemas.microsoft.com/office/powerpoint/2010/main" val="174339035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7488" y="812800"/>
            <a:ext cx="7124700" cy="4008438"/>
          </a:xfrm>
        </p:spPr>
      </p:sp>
      <p:sp>
        <p:nvSpPr>
          <p:cNvPr id="3" name="Notes Placeholder 2"/>
          <p:cNvSpPr>
            <a:spLocks noGrp="1"/>
          </p:cNvSpPr>
          <p:nvPr>
            <p:ph type="body" idx="1"/>
          </p:nvPr>
        </p:nvSpPr>
        <p:spPr/>
        <p:txBody>
          <a:bodyPr/>
          <a:lstStyle/>
          <a:p>
            <a:r>
              <a:rPr lang="en-US" err="1"/>
              <a:t>KnownClusterBlast</a:t>
            </a:r>
            <a:r>
              <a:rPr lang="en-US"/>
              <a:t> analysis (default: on): If this option is enabled, the identified clusters are searched against the </a:t>
            </a:r>
            <a:r>
              <a:rPr lang="en-US" err="1"/>
              <a:t>MIBiG</a:t>
            </a:r>
            <a:r>
              <a:rPr lang="en-US"/>
              <a:t> repository (13). </a:t>
            </a:r>
            <a:r>
              <a:rPr lang="en-US" err="1"/>
              <a:t>MIBiG</a:t>
            </a:r>
            <a:r>
              <a:rPr lang="en-US"/>
              <a:t> is a hand curated data collection on gene clusters, which have been experimentally characterized.</a:t>
            </a:r>
          </a:p>
          <a:p>
            <a:endParaRPr lang="en-US"/>
          </a:p>
          <a:p>
            <a:r>
              <a:rPr lang="en-US" err="1"/>
              <a:t>ClusterBlast</a:t>
            </a:r>
            <a:r>
              <a:rPr lang="en-US"/>
              <a:t> analysis (default: off): If this option is enabled, the identified clusters are searched against a comprehensive gene cluster database and similar clusters are identified. (Selecting this option increases runtime significantly). The algorithm used is similar to </a:t>
            </a:r>
            <a:r>
              <a:rPr lang="en-US" err="1"/>
              <a:t>MultiGeneBlast</a:t>
            </a:r>
            <a:r>
              <a:rPr lang="en-US"/>
              <a:t> (14)</a:t>
            </a:r>
          </a:p>
          <a:p>
            <a:endParaRPr lang="en-US"/>
          </a:p>
          <a:p>
            <a:r>
              <a:rPr lang="en-US" err="1"/>
              <a:t>Subcluster</a:t>
            </a:r>
            <a:r>
              <a:rPr lang="en-US"/>
              <a:t> Blast analysis (default: on): If this option is enabled, the identified clusters are searched against a database containing operons involved in the biosynthesis of common secondary metabolite building blocks (e.g. the biosynthesis of non-proteinogenic amino acids)</a:t>
            </a:r>
          </a:p>
          <a:p>
            <a:endParaRPr lang="en-US"/>
          </a:p>
          <a:p>
            <a:r>
              <a:rPr lang="en-US" err="1"/>
              <a:t>smCOG</a:t>
            </a:r>
            <a:r>
              <a:rPr lang="en-US"/>
              <a:t> analysis for functional prediction and phylogenetic analysis of genes (always on): If this option is enabled, each gene of the cluster is compared to a database of clusters of orthologous groups of proteins involved in secondary metabolism. This information then is used to provide an annotation of the putative function of the gene products.</a:t>
            </a:r>
          </a:p>
          <a:p>
            <a:endParaRPr lang="en-US"/>
          </a:p>
          <a:p>
            <a:r>
              <a:rPr lang="en-US"/>
              <a:t>Active site finder (default: on): If this option is enabled, active sites of several highly conserved biosynthetic enzymes are detected and variations of the active sites are reported. </a:t>
            </a:r>
          </a:p>
          <a:p>
            <a:endParaRPr lang="en-US"/>
          </a:p>
          <a:p>
            <a:r>
              <a:rPr lang="en-US"/>
              <a:t>Detect TTA codons (always on for high GC genomes): Some high-GC bacteria, for example </a:t>
            </a:r>
            <a:r>
              <a:rPr lang="en-US" err="1"/>
              <a:t>streptomycetes</a:t>
            </a:r>
            <a:r>
              <a:rPr lang="en-US"/>
              <a:t>, use the rare Leu-codon “TTA” as a mean for post-transcriptional regulation by limiting/controlling the amount of TTA-</a:t>
            </a:r>
            <a:r>
              <a:rPr lang="en-US" err="1"/>
              <a:t>tNRA</a:t>
            </a:r>
            <a:r>
              <a:rPr lang="en-US"/>
              <a:t> in the cell. This type of regulation is commonly found in secondary metabolite BGCs. Selecting this option will annotate such TTA codons in the identified BGCs</a:t>
            </a:r>
          </a:p>
          <a:p>
            <a:endParaRPr lang="en-US"/>
          </a:p>
          <a:p>
            <a:r>
              <a:rPr lang="en-US"/>
              <a:t>Cluster PFAM analysis (default: off): If this option is enabled, each gene product encoded in the detected BGCs is analyzed against the PFAM database (15). Hits are annotated in the final </a:t>
            </a:r>
            <a:r>
              <a:rPr lang="en-US" err="1"/>
              <a:t>Genbank</a:t>
            </a:r>
            <a:r>
              <a:rPr lang="en-US"/>
              <a:t>/EMBL files that can be downloaded after the analysis is finished. Note: These 10An introduction to Genome Mining using </a:t>
            </a:r>
            <a:r>
              <a:rPr lang="en-US" err="1"/>
              <a:t>antiSMASH</a:t>
            </a:r>
            <a:r>
              <a:rPr lang="en-US"/>
              <a:t> results are not displayed on the </a:t>
            </a:r>
            <a:r>
              <a:rPr lang="en-US" err="1"/>
              <a:t>antiSMASH</a:t>
            </a:r>
            <a:r>
              <a:rPr lang="en-US"/>
              <a:t> HTML results page. Selecting this option normally increases the runtime.</a:t>
            </a:r>
          </a:p>
        </p:txBody>
      </p:sp>
      <p:sp>
        <p:nvSpPr>
          <p:cNvPr id="4" name="Slide Number Placeholder 3"/>
          <p:cNvSpPr>
            <a:spLocks noGrp="1"/>
          </p:cNvSpPr>
          <p:nvPr>
            <p:ph type="sldNum"/>
          </p:nvPr>
        </p:nvSpPr>
        <p:spPr/>
        <p:txBody>
          <a:bodyPr/>
          <a:lstStyle/>
          <a:p>
            <a:pPr algn="r"/>
            <a:fld id="{48215E0F-D4E3-498E-9C4B-58FAA04927E1}" type="slidenum">
              <a:rPr lang="pt-PT" sz="1400" b="0" strike="noStrike" spc="-1" smtClean="0">
                <a:latin typeface="Times New Roman"/>
              </a:rPr>
              <a:t>56</a:t>
            </a:fld>
            <a:endParaRPr lang="pt-PT" sz="1400" b="0" strike="noStrike" spc="-1">
              <a:latin typeface="Times New Roman"/>
            </a:endParaRPr>
          </a:p>
        </p:txBody>
      </p:sp>
    </p:spTree>
    <p:extLst>
      <p:ext uri="{BB962C8B-B14F-4D97-AF65-F5344CB8AC3E}">
        <p14:creationId xmlns:p14="http://schemas.microsoft.com/office/powerpoint/2010/main" val="64672658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1" name="PlaceHolder 1"/>
          <p:cNvSpPr>
            <a:spLocks noGrp="1" noRot="1" noChangeAspect="1"/>
          </p:cNvSpPr>
          <p:nvPr>
            <p:ph type="sldImg"/>
          </p:nvPr>
        </p:nvSpPr>
        <p:spPr>
          <a:xfrm>
            <a:off x="685800" y="1143000"/>
            <a:ext cx="5486400" cy="3086100"/>
          </a:xfrm>
          <a:prstGeom prst="rect">
            <a:avLst/>
          </a:prstGeom>
        </p:spPr>
      </p:sp>
      <p:sp>
        <p:nvSpPr>
          <p:cNvPr id="2242" name="PlaceHolder 2"/>
          <p:cNvSpPr>
            <a:spLocks noGrp="1"/>
          </p:cNvSpPr>
          <p:nvPr>
            <p:ph type="body"/>
          </p:nvPr>
        </p:nvSpPr>
        <p:spPr>
          <a:xfrm>
            <a:off x="685800" y="4400640"/>
            <a:ext cx="5486040" cy="3600000"/>
          </a:xfrm>
          <a:prstGeom prst="rect">
            <a:avLst/>
          </a:prstGeom>
        </p:spPr>
        <p:txBody>
          <a:bodyPr>
            <a:noAutofit/>
          </a:bodyPr>
          <a:lstStyle/>
          <a:p>
            <a:pPr marL="216000" indent="-216000">
              <a:lnSpc>
                <a:spcPct val="100000"/>
              </a:lnSpc>
            </a:pPr>
            <a:r>
              <a:rPr lang="pt-PT" sz="2000" b="0" strike="noStrike" spc="-1">
                <a:latin typeface="Arial"/>
              </a:rPr>
              <a:t>High number of NRPSs</a:t>
            </a:r>
          </a:p>
          <a:p>
            <a:pPr marL="216000" indent="-216000">
              <a:lnSpc>
                <a:spcPct val="100000"/>
              </a:lnSpc>
            </a:pPr>
            <a:r>
              <a:rPr lang="pt-PT" sz="2000" b="0" strike="noStrike" spc="-1">
                <a:latin typeface="Arial"/>
              </a:rPr>
              <a:t>And polyketide synthases</a:t>
            </a:r>
          </a:p>
        </p:txBody>
      </p:sp>
      <p:sp>
        <p:nvSpPr>
          <p:cNvPr id="2243"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C13AA533-7C28-4A45-ABD2-B33E6C356748}" type="slidenum">
              <a:rPr lang="en-GB" sz="1200" b="0" strike="noStrike" spc="-1">
                <a:latin typeface="Times New Roman"/>
              </a:rPr>
              <a:t>57</a:t>
            </a:fld>
            <a:endParaRPr lang="pt-PT" sz="1200" b="0" strike="noStrike" spc="-1">
              <a:latin typeface="Times New Roman"/>
            </a:endParaRPr>
          </a:p>
        </p:txBody>
      </p:sp>
    </p:spTree>
    <p:extLst>
      <p:ext uri="{BB962C8B-B14F-4D97-AF65-F5344CB8AC3E}">
        <p14:creationId xmlns:p14="http://schemas.microsoft.com/office/powerpoint/2010/main" val="150460577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2" name="PlaceHolder 1"/>
          <p:cNvSpPr>
            <a:spLocks noGrp="1" noRot="1" noChangeAspect="1"/>
          </p:cNvSpPr>
          <p:nvPr>
            <p:ph type="sldImg"/>
          </p:nvPr>
        </p:nvSpPr>
        <p:spPr>
          <a:xfrm>
            <a:off x="685800" y="1143000"/>
            <a:ext cx="5486400" cy="3086100"/>
          </a:xfrm>
          <a:prstGeom prst="rect">
            <a:avLst/>
          </a:prstGeom>
        </p:spPr>
      </p:sp>
      <p:sp>
        <p:nvSpPr>
          <p:cNvPr id="2113" name="PlaceHolder 2"/>
          <p:cNvSpPr>
            <a:spLocks noGrp="1"/>
          </p:cNvSpPr>
          <p:nvPr>
            <p:ph type="body"/>
          </p:nvPr>
        </p:nvSpPr>
        <p:spPr>
          <a:xfrm>
            <a:off x="685800" y="4400640"/>
            <a:ext cx="5486040" cy="3600000"/>
          </a:xfrm>
          <a:prstGeom prst="rect">
            <a:avLst/>
          </a:prstGeom>
        </p:spPr>
        <p:txBody>
          <a:bodyPr>
            <a:noAutofit/>
          </a:bodyPr>
          <a:lstStyle/>
          <a:p>
            <a:pPr>
              <a:lnSpc>
                <a:spcPct val="100000"/>
              </a:lnSpc>
            </a:pPr>
            <a:r>
              <a:rPr lang="en-GB" sz="1200" b="0" strike="noStrike" spc="-1">
                <a:latin typeface="Arial"/>
              </a:rPr>
              <a:t>To have an idea of this potential, we recently performed </a:t>
            </a:r>
            <a:endParaRPr lang="pt-PT" sz="1200" b="0" strike="noStrike" spc="-1">
              <a:latin typeface="Arial"/>
            </a:endParaRPr>
          </a:p>
          <a:p>
            <a:pPr>
              <a:lnSpc>
                <a:spcPct val="100000"/>
              </a:lnSpc>
            </a:pPr>
            <a:r>
              <a:rPr lang="en-GB" sz="1200" b="0" strike="noStrike" spc="-1">
                <a:latin typeface="Arial"/>
              </a:rPr>
              <a:t>a comparative genomcs approach of the genomes of 15 bacterial isolates from the gorgonian coral Eunicella labiata</a:t>
            </a:r>
            <a:endParaRPr lang="pt-PT" sz="1200" b="0" strike="noStrike" spc="-1">
              <a:latin typeface="Arial"/>
            </a:endParaRPr>
          </a:p>
          <a:p>
            <a:pPr>
              <a:lnSpc>
                <a:spcPct val="100000"/>
              </a:lnSpc>
            </a:pPr>
            <a:endParaRPr lang="pt-PT" sz="1200" b="0" strike="noStrike" spc="-1">
              <a:latin typeface="Arial"/>
            </a:endParaRPr>
          </a:p>
          <a:p>
            <a:pPr>
              <a:lnSpc>
                <a:spcPct val="100000"/>
              </a:lnSpc>
            </a:pPr>
            <a:r>
              <a:rPr lang="en-GB" sz="1200" b="0" strike="noStrike" spc="-1">
                <a:latin typeface="Arial"/>
              </a:rPr>
              <a:t>Where you can see a huge biosynthetic potential.</a:t>
            </a:r>
            <a:endParaRPr lang="pt-PT" sz="1200" b="0" strike="noStrike" spc="-1">
              <a:latin typeface="Arial"/>
            </a:endParaRPr>
          </a:p>
          <a:p>
            <a:pPr>
              <a:lnSpc>
                <a:spcPct val="100000"/>
              </a:lnSpc>
            </a:pPr>
            <a:endParaRPr lang="pt-PT" sz="1200" b="0" strike="noStrike" spc="-1">
              <a:latin typeface="Arial"/>
            </a:endParaRPr>
          </a:p>
          <a:p>
            <a:pPr>
              <a:lnSpc>
                <a:spcPct val="100000"/>
              </a:lnSpc>
            </a:pPr>
            <a:r>
              <a:rPr lang="en-GB" sz="1200" b="0" strike="noStrike" spc="-1">
                <a:latin typeface="Arial"/>
              </a:rPr>
              <a:t>We were specially intrigued by a particular genus, the Aquimarina genus</a:t>
            </a:r>
            <a:endParaRPr lang="pt-PT" sz="1200" b="0" strike="noStrike" spc="-1">
              <a:latin typeface="Arial"/>
            </a:endParaRPr>
          </a:p>
          <a:p>
            <a:pPr>
              <a:lnSpc>
                <a:spcPct val="100000"/>
              </a:lnSpc>
            </a:pPr>
            <a:endParaRPr lang="pt-PT" sz="1200" b="0" strike="noStrike" spc="-1">
              <a:latin typeface="Arial"/>
            </a:endParaRPr>
          </a:p>
          <a:p>
            <a:pPr>
              <a:lnSpc>
                <a:spcPct val="100000"/>
              </a:lnSpc>
            </a:pPr>
            <a:r>
              <a:rPr lang="en-GB" sz="1200" b="0" strike="noStrike" spc="-1">
                <a:latin typeface="Arial"/>
              </a:rPr>
              <a:t>Polyketides: structurally complex &amp; diverse secondary metabolites (examples: Erythromycin, Tetracyclines, Avermectin) </a:t>
            </a:r>
            <a:endParaRPr lang="pt-PT" sz="1200" b="0" strike="noStrike" spc="-1">
              <a:latin typeface="Arial"/>
            </a:endParaRPr>
          </a:p>
        </p:txBody>
      </p:sp>
      <p:sp>
        <p:nvSpPr>
          <p:cNvPr id="2114"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D8244952-162A-40CD-B6CB-63FA120B211B}" type="slidenum">
              <a:rPr lang="en-US" sz="1200" b="0" strike="noStrike" spc="-1">
                <a:latin typeface="Times New Roman"/>
              </a:rPr>
              <a:t>58</a:t>
            </a:fld>
            <a:endParaRPr lang="pt-PT" sz="1200" b="0" strike="noStrike" spc="-1">
              <a:latin typeface="Times New Roman"/>
            </a:endParaRPr>
          </a:p>
        </p:txBody>
      </p:sp>
    </p:spTree>
    <p:extLst>
      <p:ext uri="{BB962C8B-B14F-4D97-AF65-F5344CB8AC3E}">
        <p14:creationId xmlns:p14="http://schemas.microsoft.com/office/powerpoint/2010/main" val="171122241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a:xfrm>
            <a:off x="217488" y="812800"/>
            <a:ext cx="7124700" cy="4008438"/>
          </a:xfrm>
        </p:spPr>
      </p:sp>
      <p:sp>
        <p:nvSpPr>
          <p:cNvPr id="3" name="Marcador de Posição de Notas 2"/>
          <p:cNvSpPr>
            <a:spLocks noGrp="1"/>
          </p:cNvSpPr>
          <p:nvPr>
            <p:ph type="body" idx="1"/>
          </p:nvPr>
        </p:nvSpPr>
        <p:spPr/>
        <p:txBody>
          <a:bodyPr/>
          <a:lstStyle/>
          <a:p>
            <a:endParaRPr lang="pt-PT"/>
          </a:p>
        </p:txBody>
      </p:sp>
      <p:sp>
        <p:nvSpPr>
          <p:cNvPr id="4" name="Marcador de Posição do Número do Diapositivo 3"/>
          <p:cNvSpPr>
            <a:spLocks noGrp="1"/>
          </p:cNvSpPr>
          <p:nvPr>
            <p:ph type="sldNum"/>
          </p:nvPr>
        </p:nvSpPr>
        <p:spPr/>
        <p:txBody>
          <a:bodyPr/>
          <a:lstStyle/>
          <a:p>
            <a:pPr algn="r"/>
            <a:fld id="{48215E0F-D4E3-498E-9C4B-58FAA04927E1}" type="slidenum">
              <a:rPr lang="pt-PT" sz="1400" b="0" strike="noStrike" spc="-1" smtClean="0">
                <a:latin typeface="Times New Roman"/>
              </a:rPr>
              <a:t>59</a:t>
            </a:fld>
            <a:endParaRPr lang="pt-PT" sz="1400" b="0" strike="noStrike" spc="-1">
              <a:latin typeface="Times New Roman"/>
            </a:endParaRPr>
          </a:p>
        </p:txBody>
      </p:sp>
    </p:spTree>
    <p:extLst>
      <p:ext uri="{BB962C8B-B14F-4D97-AF65-F5344CB8AC3E}">
        <p14:creationId xmlns:p14="http://schemas.microsoft.com/office/powerpoint/2010/main" val="75440402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7488" y="812800"/>
            <a:ext cx="7124700" cy="4008438"/>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p:nvPr>
        </p:nvSpPr>
        <p:spPr/>
        <p:txBody>
          <a:bodyPr/>
          <a:lstStyle/>
          <a:p>
            <a:pPr algn="r"/>
            <a:fld id="{48215E0F-D4E3-498E-9C4B-58FAA04927E1}" type="slidenum">
              <a:rPr lang="pt-PT" sz="1400" b="0" strike="noStrike" spc="-1" smtClean="0">
                <a:latin typeface="Times New Roman"/>
              </a:rPr>
              <a:t>60</a:t>
            </a:fld>
            <a:endParaRPr lang="pt-PT" sz="1400" b="0" strike="noStrike" spc="-1">
              <a:latin typeface="Times New Roman"/>
            </a:endParaRPr>
          </a:p>
        </p:txBody>
      </p:sp>
    </p:spTree>
    <p:extLst>
      <p:ext uri="{BB962C8B-B14F-4D97-AF65-F5344CB8AC3E}">
        <p14:creationId xmlns:p14="http://schemas.microsoft.com/office/powerpoint/2010/main" val="378158291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7488" y="812800"/>
            <a:ext cx="7124700" cy="4008438"/>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p:nvPr>
        </p:nvSpPr>
        <p:spPr/>
        <p:txBody>
          <a:bodyPr/>
          <a:lstStyle/>
          <a:p>
            <a:pPr algn="r"/>
            <a:fld id="{48215E0F-D4E3-498E-9C4B-58FAA04927E1}" type="slidenum">
              <a:rPr lang="pt-PT" sz="1400" b="0" strike="noStrike" spc="-1" smtClean="0">
                <a:latin typeface="Times New Roman"/>
              </a:rPr>
              <a:t>61</a:t>
            </a:fld>
            <a:endParaRPr lang="pt-PT" sz="1400" b="0" strike="noStrike" spc="-1">
              <a:latin typeface="Times New Roman"/>
            </a:endParaRPr>
          </a:p>
        </p:txBody>
      </p:sp>
    </p:spTree>
    <p:extLst>
      <p:ext uri="{BB962C8B-B14F-4D97-AF65-F5344CB8AC3E}">
        <p14:creationId xmlns:p14="http://schemas.microsoft.com/office/powerpoint/2010/main" val="54826589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7488" y="812800"/>
            <a:ext cx="7124700" cy="4008438"/>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p:nvPr>
        </p:nvSpPr>
        <p:spPr/>
        <p:txBody>
          <a:bodyPr/>
          <a:lstStyle/>
          <a:p>
            <a:pPr algn="r"/>
            <a:fld id="{48215E0F-D4E3-498E-9C4B-58FAA04927E1}" type="slidenum">
              <a:rPr lang="pt-PT" sz="1400" b="0" strike="noStrike" spc="-1" smtClean="0">
                <a:latin typeface="Times New Roman"/>
              </a:rPr>
              <a:t>62</a:t>
            </a:fld>
            <a:endParaRPr lang="pt-PT" sz="1400" b="0" strike="noStrike" spc="-1">
              <a:latin typeface="Times New Roman"/>
            </a:endParaRPr>
          </a:p>
        </p:txBody>
      </p:sp>
    </p:spTree>
    <p:extLst>
      <p:ext uri="{BB962C8B-B14F-4D97-AF65-F5344CB8AC3E}">
        <p14:creationId xmlns:p14="http://schemas.microsoft.com/office/powerpoint/2010/main" val="11328352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9" name="PlaceHolder 1"/>
          <p:cNvSpPr>
            <a:spLocks noGrp="1" noRot="1" noChangeAspect="1"/>
          </p:cNvSpPr>
          <p:nvPr>
            <p:ph type="sldImg"/>
          </p:nvPr>
        </p:nvSpPr>
        <p:spPr>
          <a:xfrm>
            <a:off x="685800" y="1143000"/>
            <a:ext cx="5486400" cy="3086100"/>
          </a:xfrm>
          <a:prstGeom prst="rect">
            <a:avLst/>
          </a:prstGeom>
        </p:spPr>
      </p:sp>
      <p:sp>
        <p:nvSpPr>
          <p:cNvPr id="2140" name="PlaceHolder 2"/>
          <p:cNvSpPr>
            <a:spLocks noGrp="1"/>
          </p:cNvSpPr>
          <p:nvPr>
            <p:ph type="body"/>
          </p:nvPr>
        </p:nvSpPr>
        <p:spPr>
          <a:xfrm>
            <a:off x="685800" y="4400640"/>
            <a:ext cx="5486040" cy="3600000"/>
          </a:xfrm>
          <a:prstGeom prst="rect">
            <a:avLst/>
          </a:prstGeom>
        </p:spPr>
        <p:txBody>
          <a:bodyPr>
            <a:noAutofit/>
          </a:bodyPr>
          <a:lstStyle/>
          <a:p>
            <a:pPr>
              <a:lnSpc>
                <a:spcPct val="100000"/>
              </a:lnSpc>
            </a:pPr>
            <a:r>
              <a:rPr lang="en-GB" sz="1200" b="1" strike="noStrike" spc="-1">
                <a:latin typeface="Trebuchet MS"/>
              </a:rPr>
              <a:t>The </a:t>
            </a:r>
            <a:r>
              <a:rPr lang="en-GB" sz="1200" b="1" i="1" strike="noStrike" spc="-1">
                <a:latin typeface="Trebuchet MS"/>
              </a:rPr>
              <a:t>Aquimarina</a:t>
            </a:r>
            <a:r>
              <a:rPr lang="en-GB" sz="1200" b="1" strike="noStrike" spc="-1">
                <a:latin typeface="Trebuchet MS"/>
              </a:rPr>
              <a:t> genus possesses a vast potential to synthesize a large variety of secondary metabolites</a:t>
            </a:r>
            <a:endParaRPr lang="pt-PT" sz="1200" b="0" strike="noStrike" spc="-1">
              <a:latin typeface="Arial"/>
            </a:endParaRPr>
          </a:p>
          <a:p>
            <a:pPr>
              <a:lnSpc>
                <a:spcPct val="100000"/>
              </a:lnSpc>
            </a:pPr>
            <a:endParaRPr lang="pt-PT" sz="1200" b="0" strike="noStrike" spc="-1">
              <a:latin typeface="Arial"/>
            </a:endParaRPr>
          </a:p>
        </p:txBody>
      </p:sp>
      <p:sp>
        <p:nvSpPr>
          <p:cNvPr id="2141"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51082255-88D3-4A30-9A7C-FAE86208D7F2}" type="slidenum">
              <a:rPr lang="en-US" sz="1200" b="0" strike="noStrike" spc="-1">
                <a:latin typeface="Times New Roman"/>
              </a:rPr>
              <a:t>64</a:t>
            </a:fld>
            <a:endParaRPr lang="pt-PT" sz="1200" b="0" strike="noStrike" spc="-1">
              <a:latin typeface="Times New Roman"/>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3" name="PlaceHolder 1"/>
          <p:cNvSpPr>
            <a:spLocks noGrp="1" noRot="1" noChangeAspect="1"/>
          </p:cNvSpPr>
          <p:nvPr>
            <p:ph type="sldImg"/>
          </p:nvPr>
        </p:nvSpPr>
        <p:spPr>
          <a:xfrm>
            <a:off x="685800" y="1143000"/>
            <a:ext cx="5486400" cy="3086100"/>
          </a:xfrm>
          <a:prstGeom prst="rect">
            <a:avLst/>
          </a:prstGeom>
        </p:spPr>
      </p:sp>
      <p:sp>
        <p:nvSpPr>
          <p:cNvPr id="2074" name="PlaceHolder 2"/>
          <p:cNvSpPr>
            <a:spLocks noGrp="1"/>
          </p:cNvSpPr>
          <p:nvPr>
            <p:ph type="body"/>
          </p:nvPr>
        </p:nvSpPr>
        <p:spPr>
          <a:xfrm>
            <a:off x="685800" y="4400640"/>
            <a:ext cx="5486040" cy="3600000"/>
          </a:xfrm>
          <a:prstGeom prst="rect">
            <a:avLst/>
          </a:prstGeom>
        </p:spPr>
        <p:txBody>
          <a:bodyPr>
            <a:noAutofit/>
          </a:bodyPr>
          <a:lstStyle/>
          <a:p>
            <a:pPr marL="215900" indent="-215900"/>
            <a:r>
              <a:rPr lang="en-GB" spc="-1">
                <a:solidFill>
                  <a:srgbClr val="000000"/>
                </a:solidFill>
                <a:cs typeface="Arial"/>
              </a:rPr>
              <a:t>A BGC can be defined as a physically clustered group of two or more genes in a particular genome that together encode a biosynthetic pathway for the production of a specialized metabolite (including its chemical variants)</a:t>
            </a:r>
            <a:endParaRPr lang="pt-PT" spc="-1">
              <a:solidFill>
                <a:srgbClr val="000000"/>
              </a:solidFill>
              <a:cs typeface="Arial"/>
            </a:endParaRPr>
          </a:p>
          <a:p>
            <a:pPr marL="215900" indent="-215900"/>
            <a:endParaRPr lang="en-GB" spc="-1">
              <a:solidFill>
                <a:srgbClr val="000000"/>
              </a:solidFill>
              <a:cs typeface="Arial"/>
            </a:endParaRPr>
          </a:p>
          <a:p>
            <a:pPr marL="215900" indent="-215900"/>
            <a:r>
              <a:rPr lang="en-GB" sz="1200" b="0" strike="noStrike" spc="-1">
                <a:solidFill>
                  <a:srgbClr val="000000"/>
                </a:solidFill>
                <a:latin typeface="+mn-lt"/>
                <a:ea typeface="+mn-ea"/>
                <a:cs typeface="Arial"/>
              </a:rPr>
              <a:t>bacterial natural products are generally clustered into </a:t>
            </a:r>
            <a:r>
              <a:rPr lang="en-GB" sz="1200" b="1" strike="noStrike" spc="-1">
                <a:solidFill>
                  <a:srgbClr val="000000"/>
                </a:solidFill>
                <a:latin typeface="+mn-lt"/>
                <a:ea typeface="+mn-ea"/>
                <a:cs typeface="Arial"/>
              </a:rPr>
              <a:t>contiguous stretches of DNA</a:t>
            </a:r>
            <a:r>
              <a:rPr lang="en-GB" spc="-1">
                <a:solidFill>
                  <a:srgbClr val="000000"/>
                </a:solidFill>
                <a:cs typeface="Arial"/>
              </a:rPr>
              <a:t> </a:t>
            </a:r>
            <a:endParaRPr lang="pt-PT" sz="1200" b="0" strike="noStrike" spc="-1">
              <a:latin typeface="Arial"/>
              <a:cs typeface="Arial"/>
            </a:endParaRPr>
          </a:p>
          <a:p>
            <a:pPr marL="170815" indent="-170815">
              <a:buClr>
                <a:srgbClr val="000000"/>
              </a:buClr>
              <a:buFont typeface="Arial"/>
              <a:buChar char="•"/>
            </a:pPr>
            <a:r>
              <a:rPr lang="en-GB" sz="1200" b="0" strike="noStrike" spc="-1">
                <a:solidFill>
                  <a:srgbClr val="000000"/>
                </a:solidFill>
                <a:latin typeface="+mn-lt"/>
                <a:ea typeface="+mn-ea"/>
                <a:cs typeface="Arial"/>
              </a:rPr>
              <a:t>PKS biosynthetic enzymes</a:t>
            </a:r>
            <a:r>
              <a:rPr lang="en-GB" spc="-1">
                <a:solidFill>
                  <a:srgbClr val="000000"/>
                </a:solidFill>
                <a:cs typeface="Arial"/>
              </a:rPr>
              <a:t> </a:t>
            </a:r>
            <a:endParaRPr lang="pt-PT" spc="-1">
              <a:solidFill>
                <a:srgbClr val="000000"/>
              </a:solidFill>
            </a:endParaRPr>
          </a:p>
          <a:p>
            <a:pPr marL="171360" indent="-171000">
              <a:lnSpc>
                <a:spcPct val="100000"/>
              </a:lnSpc>
              <a:buClr>
                <a:srgbClr val="000000"/>
              </a:buClr>
              <a:buFont typeface="Arial"/>
              <a:buChar char="•"/>
            </a:pPr>
            <a:r>
              <a:rPr lang="en-GB" sz="1200" b="0" strike="noStrike" spc="-1">
                <a:solidFill>
                  <a:srgbClr val="000000"/>
                </a:solidFill>
                <a:latin typeface="+mn-lt"/>
                <a:ea typeface="+mn-ea"/>
                <a:cs typeface="Arial"/>
              </a:rPr>
              <a:t>resistance enzymes specific to the produced metabolite</a:t>
            </a:r>
            <a:r>
              <a:rPr lang="en-GB" spc="-1">
                <a:solidFill>
                  <a:srgbClr val="000000"/>
                </a:solidFill>
                <a:cs typeface="Arial"/>
              </a:rPr>
              <a:t> </a:t>
            </a:r>
            <a:endParaRPr lang="pt-PT" sz="1200" b="0" strike="noStrike" spc="-1">
              <a:latin typeface="Arial"/>
            </a:endParaRPr>
          </a:p>
          <a:p>
            <a:pPr marL="170815" indent="-170815">
              <a:lnSpc>
                <a:spcPct val="100000"/>
              </a:lnSpc>
              <a:buClr>
                <a:srgbClr val="000000"/>
              </a:buClr>
              <a:buFont typeface="Arial"/>
              <a:buChar char="•"/>
            </a:pPr>
            <a:r>
              <a:rPr lang="en-GB" sz="1200" b="0" strike="noStrike" spc="-1">
                <a:solidFill>
                  <a:srgbClr val="000000"/>
                </a:solidFill>
                <a:latin typeface="+mn-lt"/>
                <a:ea typeface="+mn-ea"/>
                <a:cs typeface="Arial"/>
              </a:rPr>
              <a:t>enzymes required to produce unusual building blocks</a:t>
            </a:r>
            <a:endParaRPr lang="pt-PT" sz="1200" b="0" strike="noStrike" spc="-1">
              <a:latin typeface="Arial"/>
              <a:cs typeface="Arial"/>
            </a:endParaRPr>
          </a:p>
          <a:p>
            <a:pPr marL="170815" indent="-170815">
              <a:lnSpc>
                <a:spcPct val="100000"/>
              </a:lnSpc>
              <a:buClr>
                <a:srgbClr val="000000"/>
              </a:buClr>
              <a:buFont typeface="Arial"/>
              <a:buChar char="•"/>
            </a:pPr>
            <a:r>
              <a:rPr lang="en-GB" sz="1200" b="0" strike="noStrike" spc="-1">
                <a:solidFill>
                  <a:srgbClr val="000000"/>
                </a:solidFill>
                <a:latin typeface="+mn-lt"/>
                <a:ea typeface="+mn-ea"/>
                <a:cs typeface="Arial"/>
              </a:rPr>
              <a:t>regulatory machinery to control transcription in the native host.</a:t>
            </a:r>
            <a:endParaRPr lang="pt-PT" sz="1200" b="0" strike="noStrike" spc="-1">
              <a:latin typeface="Arial"/>
              <a:cs typeface="Arial"/>
            </a:endParaRPr>
          </a:p>
        </p:txBody>
      </p:sp>
      <p:sp>
        <p:nvSpPr>
          <p:cNvPr id="2075"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E677DCE8-B634-41B2-82A6-4B5EA3646772}" type="slidenum">
              <a:rPr lang="en-GB" sz="1200" b="0" strike="noStrike" spc="-1">
                <a:latin typeface="Times New Roman"/>
              </a:rPr>
              <a:t>6</a:t>
            </a:fld>
            <a:endParaRPr lang="pt-PT" sz="1200" b="0" strike="noStrike" spc="-1">
              <a:latin typeface="Times New Roman"/>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6" name="PlaceHolder 1"/>
          <p:cNvSpPr>
            <a:spLocks noGrp="1" noRot="1" noChangeAspect="1"/>
          </p:cNvSpPr>
          <p:nvPr>
            <p:ph type="sldImg"/>
          </p:nvPr>
        </p:nvSpPr>
        <p:spPr>
          <a:xfrm>
            <a:off x="685800" y="1143000"/>
            <a:ext cx="5486400" cy="3086100"/>
          </a:xfrm>
          <a:prstGeom prst="rect">
            <a:avLst/>
          </a:prstGeom>
        </p:spPr>
      </p:sp>
      <p:sp>
        <p:nvSpPr>
          <p:cNvPr id="2077" name="PlaceHolder 2"/>
          <p:cNvSpPr>
            <a:spLocks noGrp="1"/>
          </p:cNvSpPr>
          <p:nvPr>
            <p:ph type="body"/>
          </p:nvPr>
        </p:nvSpPr>
        <p:spPr>
          <a:xfrm>
            <a:off x="685800" y="4400640"/>
            <a:ext cx="5486040" cy="3600000"/>
          </a:xfrm>
          <a:prstGeom prst="rect">
            <a:avLst/>
          </a:prstGeom>
        </p:spPr>
        <p:txBody>
          <a:bodyPr>
            <a:noAutofit/>
          </a:bodyPr>
          <a:lstStyle/>
          <a:p>
            <a:pPr marL="216000" indent="-216000">
              <a:lnSpc>
                <a:spcPct val="100000"/>
              </a:lnSpc>
            </a:pPr>
            <a:r>
              <a:rPr lang="en-GB" sz="2000" b="0" strike="noStrike" spc="-1">
                <a:solidFill>
                  <a:srgbClr val="000000"/>
                </a:solidFill>
                <a:latin typeface="Open Sans"/>
                <a:ea typeface="Open Sans"/>
              </a:rPr>
              <a:t>BGCs proposed </a:t>
            </a:r>
            <a:r>
              <a:rPr lang="en-GB" sz="2000" b="0" strike="noStrike" spc="-1">
                <a:solidFill>
                  <a:srgbClr val="000000"/>
                </a:solidFill>
                <a:latin typeface="Wingdings"/>
                <a:ea typeface="Open Sans"/>
              </a:rPr>
              <a:t></a:t>
            </a:r>
            <a:r>
              <a:rPr lang="en-GB" sz="2000" b="0" strike="noStrike" spc="-1">
                <a:solidFill>
                  <a:srgbClr val="000000"/>
                </a:solidFill>
                <a:latin typeface="Open Sans"/>
                <a:ea typeface="Open Sans"/>
              </a:rPr>
              <a:t> among life's </a:t>
            </a:r>
            <a:r>
              <a:rPr lang="en-GB" sz="2000" b="1" strike="noStrike" spc="-1">
                <a:solidFill>
                  <a:srgbClr val="000000"/>
                </a:solidFill>
                <a:latin typeface="Open Sans"/>
                <a:ea typeface="Open Sans"/>
              </a:rPr>
              <a:t>most diverse </a:t>
            </a:r>
            <a:r>
              <a:rPr lang="en-GB" sz="2000" b="0" strike="noStrike" spc="-1">
                <a:solidFill>
                  <a:srgbClr val="000000"/>
                </a:solidFill>
                <a:latin typeface="Open Sans"/>
                <a:ea typeface="Open Sans"/>
              </a:rPr>
              <a:t>and </a:t>
            </a:r>
            <a:r>
              <a:rPr lang="en-GB" sz="2000" b="1" strike="noStrike" spc="-1">
                <a:solidFill>
                  <a:srgbClr val="000000"/>
                </a:solidFill>
                <a:latin typeface="Open Sans"/>
                <a:ea typeface="Open Sans"/>
              </a:rPr>
              <a:t>rapidly evolving </a:t>
            </a:r>
            <a:r>
              <a:rPr lang="en-GB" sz="2000" b="0" strike="noStrike" spc="-1">
                <a:solidFill>
                  <a:srgbClr val="000000"/>
                </a:solidFill>
                <a:latin typeface="Open Sans"/>
                <a:ea typeface="Open Sans"/>
              </a:rPr>
              <a:t>genetic elements</a:t>
            </a:r>
            <a:endParaRPr lang="pt-PT" sz="2000" b="0" strike="noStrike" spc="-1">
              <a:latin typeface="Arial"/>
            </a:endParaRPr>
          </a:p>
        </p:txBody>
      </p:sp>
      <p:sp>
        <p:nvSpPr>
          <p:cNvPr id="2078"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65FE46FB-739E-4294-BF25-079F17DB578E}" type="slidenum">
              <a:rPr lang="en-GB" sz="1200" b="0" strike="noStrike" spc="-1">
                <a:latin typeface="Times New Roman"/>
              </a:rPr>
              <a:t>7</a:t>
            </a:fld>
            <a:endParaRPr lang="pt-PT" sz="1200" b="0" strike="noStrike" spc="-1">
              <a:latin typeface="Times New Roman"/>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5" name="PlaceHolder 1"/>
          <p:cNvSpPr>
            <a:spLocks noGrp="1" noRot="1" noChangeAspect="1"/>
          </p:cNvSpPr>
          <p:nvPr>
            <p:ph type="sldImg"/>
          </p:nvPr>
        </p:nvSpPr>
        <p:spPr>
          <a:xfrm>
            <a:off x="685800" y="1143000"/>
            <a:ext cx="5486400" cy="3086100"/>
          </a:xfrm>
          <a:prstGeom prst="rect">
            <a:avLst/>
          </a:prstGeom>
        </p:spPr>
      </p:sp>
      <p:sp>
        <p:nvSpPr>
          <p:cNvPr id="2056" name="PlaceHolder 2"/>
          <p:cNvSpPr>
            <a:spLocks noGrp="1"/>
          </p:cNvSpPr>
          <p:nvPr>
            <p:ph type="body"/>
          </p:nvPr>
        </p:nvSpPr>
        <p:spPr>
          <a:xfrm>
            <a:off x="685800" y="4400640"/>
            <a:ext cx="5486040" cy="3600000"/>
          </a:xfrm>
          <a:prstGeom prst="rect">
            <a:avLst/>
          </a:prstGeom>
        </p:spPr>
        <p:txBody>
          <a:bodyPr>
            <a:noAutofit/>
          </a:bodyPr>
          <a:lstStyle/>
          <a:p>
            <a:pPr marL="215900" indent="-215900">
              <a:lnSpc>
                <a:spcPct val="100000"/>
              </a:lnSpc>
            </a:pPr>
            <a:r>
              <a:rPr lang="en-GB" sz="1200" b="0" strike="noStrike" spc="-1">
                <a:solidFill>
                  <a:srgbClr val="000000"/>
                </a:solidFill>
                <a:latin typeface="+mn-lt"/>
                <a:ea typeface="+mn-ea"/>
                <a:cs typeface="Arial"/>
              </a:rPr>
              <a:t>These compounds improve bacterial fitness through selective and specific interactions with biological targets</a:t>
            </a:r>
            <a:endParaRPr lang="pt-PT" sz="1200" b="0" strike="noStrike" spc="-1">
              <a:solidFill>
                <a:srgbClr val="000000"/>
              </a:solidFill>
              <a:latin typeface="+mn-lt"/>
              <a:ea typeface="+mn-ea"/>
              <a:cs typeface="Arial"/>
            </a:endParaRPr>
          </a:p>
          <a:p>
            <a:pPr marL="215900" indent="-215900"/>
            <a:endParaRPr lang="en-GB" spc="-1">
              <a:latin typeface="Arial"/>
              <a:cs typeface="Arial"/>
            </a:endParaRPr>
          </a:p>
          <a:p>
            <a:pPr marL="215900" indent="-215900"/>
            <a:r>
              <a:rPr lang="en-GB" spc="-1">
                <a:cs typeface="Arial"/>
              </a:rPr>
              <a:t>Polyketides are synthesized in bacteria, fungi, plants, and certain marine animals by the stepwise condensation of </a:t>
            </a:r>
            <a:r>
              <a:rPr lang="en-GB" spc="-1">
                <a:cs typeface="Arial"/>
                <a:hlinkClick r:id="rId3"/>
              </a:rPr>
              <a:t>acetyl-CoA</a:t>
            </a:r>
            <a:r>
              <a:rPr lang="en-GB" spc="-1">
                <a:cs typeface="Arial"/>
              </a:rPr>
              <a:t> or </a:t>
            </a:r>
            <a:r>
              <a:rPr lang="en-GB" spc="-1">
                <a:cs typeface="Arial"/>
                <a:hlinkClick r:id="rId4"/>
              </a:rPr>
              <a:t>propionyl-CoA</a:t>
            </a:r>
            <a:r>
              <a:rPr lang="en-GB" spc="-1">
                <a:cs typeface="Arial"/>
              </a:rPr>
              <a:t> with </a:t>
            </a:r>
            <a:r>
              <a:rPr lang="en-GB" spc="-1">
                <a:cs typeface="Arial"/>
                <a:hlinkClick r:id="rId5"/>
              </a:rPr>
              <a:t>malonyl-CoA</a:t>
            </a:r>
            <a:r>
              <a:rPr lang="en-GB" spc="-1">
                <a:cs typeface="Arial"/>
              </a:rPr>
              <a:t> or </a:t>
            </a:r>
            <a:r>
              <a:rPr lang="en-GB" spc="-1" err="1">
                <a:cs typeface="Arial"/>
              </a:rPr>
              <a:t>methylmalonyl</a:t>
            </a:r>
            <a:r>
              <a:rPr lang="en-GB" spc="-1">
                <a:cs typeface="Arial"/>
              </a:rPr>
              <a:t>-CoA extender units. Each condensation reaction is driven by the decarboxylation of the extender unit and yields a beta-keto functional group (e.g., an </a:t>
            </a:r>
            <a:r>
              <a:rPr lang="en-GB" spc="-1" err="1">
                <a:cs typeface="Arial"/>
              </a:rPr>
              <a:t>acetoacetyl</a:t>
            </a:r>
            <a:r>
              <a:rPr lang="en-GB" spc="-1">
                <a:cs typeface="Arial"/>
              </a:rPr>
              <a:t> group; this is why the ultimate product is called a polyketide).</a:t>
            </a:r>
            <a:endParaRPr lang="en-GB">
              <a:cs typeface="Arial"/>
            </a:endParaRPr>
          </a:p>
        </p:txBody>
      </p:sp>
      <p:sp>
        <p:nvSpPr>
          <p:cNvPr id="2057"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2FCEF8FF-1C51-474D-A02D-508816E39960}" type="slidenum">
              <a:rPr lang="en-GB" sz="1200" b="0" strike="noStrike" spc="-1">
                <a:latin typeface="Times New Roman"/>
              </a:rPr>
              <a:t>8</a:t>
            </a:fld>
            <a:endParaRPr lang="pt-PT" sz="1200" b="0" strike="noStrike" spc="-1">
              <a:latin typeface="Times New Roman"/>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 name="PlaceHolder 1"/>
          <p:cNvSpPr>
            <a:spLocks noGrp="1" noRot="1" noChangeAspect="1"/>
          </p:cNvSpPr>
          <p:nvPr>
            <p:ph type="sldImg"/>
          </p:nvPr>
        </p:nvSpPr>
        <p:spPr>
          <a:xfrm>
            <a:off x="685800" y="1143000"/>
            <a:ext cx="5486400" cy="3086100"/>
          </a:xfrm>
          <a:prstGeom prst="rect">
            <a:avLst/>
          </a:prstGeom>
        </p:spPr>
      </p:sp>
      <p:sp>
        <p:nvSpPr>
          <p:cNvPr id="2059" name="PlaceHolder 2"/>
          <p:cNvSpPr>
            <a:spLocks noGrp="1"/>
          </p:cNvSpPr>
          <p:nvPr>
            <p:ph type="body"/>
          </p:nvPr>
        </p:nvSpPr>
        <p:spPr>
          <a:xfrm>
            <a:off x="685800" y="4400640"/>
            <a:ext cx="5486040" cy="3600000"/>
          </a:xfrm>
          <a:prstGeom prst="rect">
            <a:avLst/>
          </a:prstGeom>
        </p:spPr>
        <p:txBody>
          <a:bodyPr>
            <a:noAutofit/>
          </a:bodyPr>
          <a:lstStyle/>
          <a:p>
            <a:pPr marL="215900" indent="-215900">
              <a:lnSpc>
                <a:spcPct val="100000"/>
              </a:lnSpc>
            </a:pPr>
            <a:r>
              <a:rPr lang="en-GB" sz="1200" b="0" strike="noStrike" spc="-1" dirty="0">
                <a:solidFill>
                  <a:srgbClr val="000000"/>
                </a:solidFill>
                <a:latin typeface="+mn-lt"/>
                <a:ea typeface="+mn-ea"/>
                <a:cs typeface="Arial"/>
              </a:rPr>
              <a:t>These compounds improve bacterial fitness through selective and specific interactions with biological targets</a:t>
            </a:r>
            <a:endParaRPr lang="pt-PT" sz="1200" b="0" strike="noStrike" spc="-1" dirty="0">
              <a:solidFill>
                <a:srgbClr val="000000"/>
              </a:solidFill>
              <a:latin typeface="+mn-lt"/>
              <a:ea typeface="+mn-ea"/>
              <a:cs typeface="Arial"/>
            </a:endParaRPr>
          </a:p>
          <a:p>
            <a:pPr marL="215900" indent="-215900"/>
            <a:endParaRPr lang="en-GB" spc="-1" dirty="0">
              <a:latin typeface="Arial"/>
              <a:cs typeface="Arial"/>
            </a:endParaRPr>
          </a:p>
          <a:p>
            <a:pPr marL="215900" indent="-215900"/>
            <a:r>
              <a:rPr lang="en-GB" spc="-1" dirty="0">
                <a:cs typeface="Arial"/>
              </a:rPr>
              <a:t>Polyketide antibiotics include many of the most commonly used antibiotics in medicine today such as erythromycin, rapamycin and </a:t>
            </a:r>
            <a:r>
              <a:rPr lang="en-GB" spc="-1" dirty="0" err="1">
                <a:cs typeface="Arial"/>
              </a:rPr>
              <a:t>avermectin</a:t>
            </a:r>
            <a:r>
              <a:rPr lang="en-GB" spc="-1" dirty="0">
                <a:cs typeface="Arial"/>
              </a:rPr>
              <a:t>.</a:t>
            </a:r>
          </a:p>
          <a:p>
            <a:pPr marL="215900" indent="-215900"/>
            <a:endParaRPr lang="en-GB" spc="-1" dirty="0">
              <a:cs typeface="Arial"/>
            </a:endParaRPr>
          </a:p>
          <a:p>
            <a:pPr marL="215900" indent="-215900"/>
            <a:endParaRPr lang="en-GB" spc="-1" dirty="0">
              <a:cs typeface="Arial"/>
            </a:endParaRPr>
          </a:p>
          <a:p>
            <a:pPr algn="l"/>
            <a:r>
              <a:rPr lang="en-US" b="1" i="0" dirty="0" err="1">
                <a:solidFill>
                  <a:srgbClr val="202122"/>
                </a:solidFill>
                <a:effectLst/>
                <a:latin typeface="Arial" panose="020B0604020202020204" pitchFamily="34" charset="0"/>
              </a:rPr>
              <a:t>Pederin</a:t>
            </a:r>
            <a:r>
              <a:rPr lang="en-US" b="0" i="0" dirty="0">
                <a:solidFill>
                  <a:srgbClr val="202122"/>
                </a:solidFill>
                <a:effectLst/>
                <a:latin typeface="Arial" panose="020B0604020202020204" pitchFamily="34" charset="0"/>
              </a:rPr>
              <a:t> is a </a:t>
            </a:r>
            <a:r>
              <a:rPr lang="en-US" b="0" i="0" u="none" strike="noStrike" dirty="0">
                <a:solidFill>
                  <a:srgbClr val="0645AD"/>
                </a:solidFill>
                <a:effectLst/>
                <a:latin typeface="Arial" panose="020B0604020202020204" pitchFamily="34" charset="0"/>
                <a:hlinkClick r:id="rId3" tooltip="Vesicant"/>
              </a:rPr>
              <a:t>vesicant</a:t>
            </a:r>
            <a:r>
              <a:rPr lang="en-US" b="0" i="0" dirty="0">
                <a:solidFill>
                  <a:srgbClr val="202122"/>
                </a:solidFill>
                <a:effectLst/>
                <a:latin typeface="Arial" panose="020B0604020202020204" pitchFamily="34" charset="0"/>
              </a:rPr>
              <a:t> </a:t>
            </a:r>
            <a:r>
              <a:rPr lang="en-US" b="0" i="0" u="none" strike="noStrike" dirty="0">
                <a:solidFill>
                  <a:srgbClr val="0645AD"/>
                </a:solidFill>
                <a:effectLst/>
                <a:latin typeface="Arial" panose="020B0604020202020204" pitchFamily="34" charset="0"/>
                <a:hlinkClick r:id="rId4" tooltip="Toxic"/>
              </a:rPr>
              <a:t>toxic</a:t>
            </a:r>
            <a:r>
              <a:rPr lang="en-US" b="0" i="0" dirty="0">
                <a:solidFill>
                  <a:srgbClr val="202122"/>
                </a:solidFill>
                <a:effectLst/>
                <a:latin typeface="Arial" panose="020B0604020202020204" pitchFamily="34" charset="0"/>
              </a:rPr>
              <a:t> </a:t>
            </a:r>
            <a:r>
              <a:rPr lang="en-US" b="0" i="0" u="none" strike="noStrike" dirty="0">
                <a:solidFill>
                  <a:srgbClr val="0645AD"/>
                </a:solidFill>
                <a:effectLst/>
                <a:latin typeface="Arial" panose="020B0604020202020204" pitchFamily="34" charset="0"/>
                <a:hlinkClick r:id="rId5" tooltip="Amide"/>
              </a:rPr>
              <a:t>amide</a:t>
            </a:r>
            <a:r>
              <a:rPr lang="en-US" b="0" i="0" dirty="0">
                <a:solidFill>
                  <a:srgbClr val="202122"/>
                </a:solidFill>
                <a:effectLst/>
                <a:latin typeface="Arial" panose="020B0604020202020204" pitchFamily="34" charset="0"/>
              </a:rPr>
              <a:t> with two </a:t>
            </a:r>
            <a:r>
              <a:rPr lang="en-US" b="0" i="0" u="none" strike="noStrike" dirty="0">
                <a:solidFill>
                  <a:srgbClr val="0645AD"/>
                </a:solidFill>
                <a:effectLst/>
                <a:latin typeface="Arial" panose="020B0604020202020204" pitchFamily="34" charset="0"/>
                <a:hlinkClick r:id="rId6" tooltip="Tetrahydropyran"/>
              </a:rPr>
              <a:t>tetrahydropyran</a:t>
            </a:r>
            <a:r>
              <a:rPr lang="en-US" b="0" i="0" dirty="0">
                <a:solidFill>
                  <a:srgbClr val="202122"/>
                </a:solidFill>
                <a:effectLst/>
                <a:latin typeface="Arial" panose="020B0604020202020204" pitchFamily="34" charset="0"/>
              </a:rPr>
              <a:t> rings, found in the </a:t>
            </a:r>
            <a:r>
              <a:rPr lang="en-US" b="0" i="0" u="none" strike="noStrike" dirty="0" err="1">
                <a:solidFill>
                  <a:srgbClr val="0645AD"/>
                </a:solidFill>
                <a:effectLst/>
                <a:latin typeface="Arial" panose="020B0604020202020204" pitchFamily="34" charset="0"/>
                <a:hlinkClick r:id="rId7" tooltip="Haemolymph"/>
              </a:rPr>
              <a:t>haemolymph</a:t>
            </a:r>
            <a:r>
              <a:rPr lang="en-US" b="0" i="0" dirty="0">
                <a:solidFill>
                  <a:srgbClr val="202122"/>
                </a:solidFill>
                <a:effectLst/>
                <a:latin typeface="Arial" panose="020B0604020202020204" pitchFamily="34" charset="0"/>
              </a:rPr>
              <a:t> of the beetle genus </a:t>
            </a:r>
            <a:r>
              <a:rPr lang="en-US" b="0" i="1" u="none" strike="noStrike" dirty="0" err="1">
                <a:solidFill>
                  <a:srgbClr val="0645AD"/>
                </a:solidFill>
                <a:effectLst/>
                <a:latin typeface="Arial" panose="020B0604020202020204" pitchFamily="34" charset="0"/>
                <a:hlinkClick r:id="rId8" tooltip="Paederus"/>
              </a:rPr>
              <a:t>Paederus</a:t>
            </a:r>
            <a:r>
              <a:rPr lang="en-US" b="0" i="0" dirty="0">
                <a:solidFill>
                  <a:srgbClr val="202122"/>
                </a:solidFill>
                <a:effectLst/>
                <a:latin typeface="Arial" panose="020B0604020202020204" pitchFamily="34" charset="0"/>
              </a:rPr>
              <a:t>, including the </a:t>
            </a:r>
            <a:r>
              <a:rPr lang="en-US" b="0" i="0" u="none" strike="noStrike" dirty="0">
                <a:solidFill>
                  <a:srgbClr val="0645AD"/>
                </a:solidFill>
                <a:effectLst/>
                <a:latin typeface="Arial" panose="020B0604020202020204" pitchFamily="34" charset="0"/>
                <a:hlinkClick r:id="rId9" tooltip="Nairobi fly"/>
              </a:rPr>
              <a:t>Nairobi fly</a:t>
            </a:r>
            <a:r>
              <a:rPr lang="en-US" b="0" i="0" dirty="0">
                <a:solidFill>
                  <a:srgbClr val="202122"/>
                </a:solidFill>
                <a:effectLst/>
                <a:latin typeface="Arial" panose="020B0604020202020204" pitchFamily="34" charset="0"/>
              </a:rPr>
              <a:t>, belonging to the family </a:t>
            </a:r>
            <a:r>
              <a:rPr lang="en-US" b="0" i="0" u="none" strike="noStrike" dirty="0" err="1">
                <a:solidFill>
                  <a:srgbClr val="0645AD"/>
                </a:solidFill>
                <a:effectLst/>
                <a:latin typeface="Arial" panose="020B0604020202020204" pitchFamily="34" charset="0"/>
                <a:hlinkClick r:id="rId10" tooltip="Staphylinidae"/>
              </a:rPr>
              <a:t>Staphylinidae</a:t>
            </a:r>
            <a:r>
              <a:rPr lang="en-US" b="0" i="0" dirty="0">
                <a:solidFill>
                  <a:srgbClr val="202122"/>
                </a:solidFill>
                <a:effectLst/>
                <a:latin typeface="Arial" panose="020B0604020202020204" pitchFamily="34" charset="0"/>
              </a:rPr>
              <a:t>. It was first characterized by processing 25 million field-collected </a:t>
            </a:r>
            <a:r>
              <a:rPr lang="en-US" b="0" i="1" dirty="0">
                <a:solidFill>
                  <a:srgbClr val="202122"/>
                </a:solidFill>
                <a:effectLst/>
                <a:latin typeface="Arial" panose="020B0604020202020204" pitchFamily="34" charset="0"/>
              </a:rPr>
              <a:t>P. </a:t>
            </a:r>
            <a:r>
              <a:rPr lang="en-US" b="0" i="1" dirty="0" err="1">
                <a:solidFill>
                  <a:srgbClr val="202122"/>
                </a:solidFill>
                <a:effectLst/>
                <a:latin typeface="Arial" panose="020B0604020202020204" pitchFamily="34" charset="0"/>
              </a:rPr>
              <a:t>fuscipes</a:t>
            </a:r>
            <a:r>
              <a:rPr lang="en-US" b="0" i="0" dirty="0">
                <a:solidFill>
                  <a:srgbClr val="202122"/>
                </a:solidFill>
                <a:effectLst/>
                <a:latin typeface="Arial" panose="020B0604020202020204" pitchFamily="34" charset="0"/>
              </a:rPr>
              <a:t>.</a:t>
            </a:r>
            <a:r>
              <a:rPr lang="en-US" b="0" i="0" u="none" strike="noStrike" baseline="30000" dirty="0">
                <a:solidFill>
                  <a:srgbClr val="0645AD"/>
                </a:solidFill>
                <a:effectLst/>
                <a:latin typeface="Arial" panose="020B0604020202020204" pitchFamily="34" charset="0"/>
                <a:hlinkClick r:id="rId11"/>
              </a:rPr>
              <a:t>[1]</a:t>
            </a:r>
            <a:r>
              <a:rPr lang="en-US" b="0" i="0" dirty="0">
                <a:solidFill>
                  <a:srgbClr val="202122"/>
                </a:solidFill>
                <a:effectLst/>
                <a:latin typeface="Arial" panose="020B0604020202020204" pitchFamily="34" charset="0"/>
              </a:rPr>
              <a:t> It makes up approximately 0.025% of an insects weight (for </a:t>
            </a:r>
            <a:r>
              <a:rPr lang="en-US" b="0" i="1" dirty="0">
                <a:solidFill>
                  <a:srgbClr val="202122"/>
                </a:solidFill>
                <a:effectLst/>
                <a:latin typeface="Arial" panose="020B0604020202020204" pitchFamily="34" charset="0"/>
              </a:rPr>
              <a:t>P. </a:t>
            </a:r>
            <a:r>
              <a:rPr lang="en-US" b="0" i="1" dirty="0" err="1">
                <a:solidFill>
                  <a:srgbClr val="202122"/>
                </a:solidFill>
                <a:effectLst/>
                <a:latin typeface="Arial" panose="020B0604020202020204" pitchFamily="34" charset="0"/>
              </a:rPr>
              <a:t>fuscipes</a:t>
            </a:r>
            <a:r>
              <a:rPr lang="en-US" b="0" i="0" dirty="0">
                <a:solidFill>
                  <a:srgbClr val="202122"/>
                </a:solidFill>
                <a:effectLst/>
                <a:latin typeface="Arial" panose="020B0604020202020204" pitchFamily="34" charset="0"/>
              </a:rPr>
              <a:t>).</a:t>
            </a:r>
            <a:r>
              <a:rPr lang="en-US" b="0" i="0" u="none" strike="noStrike" baseline="30000" dirty="0">
                <a:solidFill>
                  <a:srgbClr val="0645AD"/>
                </a:solidFill>
                <a:effectLst/>
                <a:latin typeface="Arial" panose="020B0604020202020204" pitchFamily="34" charset="0"/>
                <a:hlinkClick r:id="rId11"/>
              </a:rPr>
              <a:t>[1]</a:t>
            </a:r>
            <a:endParaRPr lang="en-US" b="0" i="0" dirty="0">
              <a:solidFill>
                <a:srgbClr val="202122"/>
              </a:solidFill>
              <a:effectLst/>
              <a:latin typeface="Arial" panose="020B0604020202020204" pitchFamily="34" charset="0"/>
            </a:endParaRPr>
          </a:p>
          <a:p>
            <a:pPr algn="l"/>
            <a:r>
              <a:rPr lang="en-US" b="0" i="0" dirty="0">
                <a:solidFill>
                  <a:srgbClr val="202122"/>
                </a:solidFill>
                <a:effectLst/>
                <a:latin typeface="Arial" panose="020B0604020202020204" pitchFamily="34" charset="0"/>
              </a:rPr>
              <a:t>It has been demonstrated that the production of </a:t>
            </a:r>
            <a:r>
              <a:rPr lang="en-US" b="0" i="0" dirty="0" err="1">
                <a:solidFill>
                  <a:srgbClr val="202122"/>
                </a:solidFill>
                <a:effectLst/>
                <a:latin typeface="Arial" panose="020B0604020202020204" pitchFamily="34" charset="0"/>
              </a:rPr>
              <a:t>pederin</a:t>
            </a:r>
            <a:r>
              <a:rPr lang="en-US" b="0" i="0" dirty="0">
                <a:solidFill>
                  <a:srgbClr val="202122"/>
                </a:solidFill>
                <a:effectLst/>
                <a:latin typeface="Arial" panose="020B0604020202020204" pitchFamily="34" charset="0"/>
              </a:rPr>
              <a:t> relies on the activities of an </a:t>
            </a:r>
            <a:r>
              <a:rPr lang="en-US" b="0" i="0" u="none" strike="noStrike" dirty="0">
                <a:solidFill>
                  <a:srgbClr val="0645AD"/>
                </a:solidFill>
                <a:effectLst/>
                <a:latin typeface="Arial" panose="020B0604020202020204" pitchFamily="34" charset="0"/>
                <a:hlinkClick r:id="rId12" tooltip="Endosymbiont"/>
              </a:rPr>
              <a:t>endosymbiont</a:t>
            </a:r>
            <a:r>
              <a:rPr lang="en-US" b="0" i="0" dirty="0">
                <a:solidFill>
                  <a:srgbClr val="202122"/>
                </a:solidFill>
                <a:effectLst/>
                <a:latin typeface="Arial" panose="020B0604020202020204" pitchFamily="34" charset="0"/>
              </a:rPr>
              <a:t> (</a:t>
            </a:r>
            <a:r>
              <a:rPr lang="en-US" b="0" i="1" u="none" strike="noStrike" dirty="0">
                <a:solidFill>
                  <a:srgbClr val="0645AD"/>
                </a:solidFill>
                <a:effectLst/>
                <a:latin typeface="Arial" panose="020B0604020202020204" pitchFamily="34" charset="0"/>
                <a:hlinkClick r:id="rId13" tooltip="Pseudomonas"/>
              </a:rPr>
              <a:t>Pseudomonas</a:t>
            </a:r>
            <a:r>
              <a:rPr lang="en-US" b="0" i="1" dirty="0">
                <a:solidFill>
                  <a:srgbClr val="202122"/>
                </a:solidFill>
                <a:effectLst/>
                <a:latin typeface="Arial" panose="020B0604020202020204" pitchFamily="34" charset="0"/>
              </a:rPr>
              <a:t> ssp.</a:t>
            </a:r>
            <a:r>
              <a:rPr lang="en-US" b="0" i="0" dirty="0">
                <a:solidFill>
                  <a:srgbClr val="202122"/>
                </a:solidFill>
                <a:effectLst/>
                <a:latin typeface="Arial" panose="020B0604020202020204" pitchFamily="34" charset="0"/>
              </a:rPr>
              <a:t>) within </a:t>
            </a:r>
            <a:r>
              <a:rPr lang="en-US" b="0" i="1" dirty="0" err="1">
                <a:solidFill>
                  <a:srgbClr val="202122"/>
                </a:solidFill>
                <a:effectLst/>
                <a:latin typeface="Arial" panose="020B0604020202020204" pitchFamily="34" charset="0"/>
              </a:rPr>
              <a:t>Paederus</a:t>
            </a:r>
            <a:endParaRPr lang="en-US" b="0" i="0" dirty="0">
              <a:solidFill>
                <a:srgbClr val="202122"/>
              </a:solidFill>
              <a:effectLst/>
              <a:latin typeface="Arial" panose="020B0604020202020204" pitchFamily="34" charset="0"/>
            </a:endParaRPr>
          </a:p>
          <a:p>
            <a:pPr marL="215900" indent="-215900"/>
            <a:endParaRPr lang="en-GB" dirty="0">
              <a:cs typeface="Arial"/>
            </a:endParaRPr>
          </a:p>
        </p:txBody>
      </p:sp>
      <p:sp>
        <p:nvSpPr>
          <p:cNvPr id="2060"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2F8383EE-02ED-4F53-823D-EC346D5D919C}" type="slidenum">
              <a:rPr lang="en-GB" sz="1200" b="0" strike="noStrike" spc="-1">
                <a:latin typeface="Times New Roman"/>
              </a:rPr>
              <a:t>9</a:t>
            </a:fld>
            <a:endParaRPr lang="pt-PT" sz="1200" b="0" strike="noStrike" spc="-1">
              <a:latin typeface="Times New Roman"/>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pt-PT" sz="1800" b="0" strike="noStrike" spc="-1">
              <a:solidFill>
                <a:srgbClr val="000000"/>
              </a:solidFill>
              <a:latin typeface="Calibri"/>
            </a:endParaRPr>
          </a:p>
        </p:txBody>
      </p:sp>
      <p:sp>
        <p:nvSpPr>
          <p:cNvPr id="27"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28"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pt-PT" sz="2800" b="0" strike="noStrike" spc="-1">
              <a:solidFill>
                <a:srgbClr val="000000"/>
              </a:solidFill>
              <a:latin typeface="Calibri"/>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pt-PT" sz="1800" b="0" strike="noStrike" spc="-1">
              <a:solidFill>
                <a:srgbClr val="000000"/>
              </a:solidFill>
              <a:latin typeface="Calibri"/>
            </a:endParaRPr>
          </a:p>
        </p:txBody>
      </p:sp>
      <p:sp>
        <p:nvSpPr>
          <p:cNvPr id="30"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31"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32"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33"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pt-PT" sz="2800" b="0" strike="noStrike" spc="-1">
              <a:solidFill>
                <a:srgbClr val="000000"/>
              </a:solidFill>
              <a:latin typeface="Calibri"/>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pt-PT" sz="1800" b="0" strike="noStrike" spc="-1">
              <a:solidFill>
                <a:srgbClr val="000000"/>
              </a:solidFill>
              <a:latin typeface="Calibri"/>
            </a:endParaRPr>
          </a:p>
        </p:txBody>
      </p:sp>
      <p:sp>
        <p:nvSpPr>
          <p:cNvPr id="35"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36"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37"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38"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39"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40"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pt-PT" sz="2800" b="0" strike="noStrike" spc="-1">
              <a:solidFill>
                <a:srgbClr val="000000"/>
              </a:solidFill>
              <a:latin typeface="Calibri"/>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3"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pt-PT" sz="1800" b="0" strike="noStrike" spc="-1">
              <a:solidFill>
                <a:srgbClr val="000000"/>
              </a:solidFill>
              <a:latin typeface="Calibri"/>
            </a:endParaRPr>
          </a:p>
        </p:txBody>
      </p:sp>
      <p:sp>
        <p:nvSpPr>
          <p:cNvPr id="44"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pt-PT" sz="3200" b="0" strike="noStrike" spc="-1">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5"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pt-PT" sz="1800" b="0" strike="noStrike" spc="-1">
              <a:solidFill>
                <a:srgbClr val="000000"/>
              </a:solidFill>
              <a:latin typeface="Calibri"/>
            </a:endParaRPr>
          </a:p>
        </p:txBody>
      </p:sp>
      <p:sp>
        <p:nvSpPr>
          <p:cNvPr id="46"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pt-PT" sz="2800" b="0" strike="noStrike" spc="-1">
              <a:solidFill>
                <a:srgbClr val="000000"/>
              </a:solidFill>
              <a:latin typeface="Calibri"/>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7"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pt-PT" sz="1800" b="0" strike="noStrike" spc="-1">
              <a:solidFill>
                <a:srgbClr val="000000"/>
              </a:solidFill>
              <a:latin typeface="Calibri"/>
            </a:endParaRPr>
          </a:p>
        </p:txBody>
      </p:sp>
      <p:sp>
        <p:nvSpPr>
          <p:cNvPr id="48"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49"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pt-PT" sz="2800" b="0" strike="noStrike" spc="-1">
              <a:solidFill>
                <a:srgbClr val="000000"/>
              </a:solidFill>
              <a:latin typeface="Calibri"/>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50"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pt-PT" sz="1800" b="0" strike="noStrike" spc="-1">
              <a:solidFill>
                <a:srgbClr val="000000"/>
              </a:solidFill>
              <a:latin typeface="Calibri"/>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1" name="PlaceHolder 1"/>
          <p:cNvSpPr>
            <a:spLocks noGrp="1"/>
          </p:cNvSpPr>
          <p:nvPr>
            <p:ph type="subTitle"/>
          </p:nvPr>
        </p:nvSpPr>
        <p:spPr>
          <a:xfrm>
            <a:off x="609480" y="273600"/>
            <a:ext cx="10972440" cy="5307840"/>
          </a:xfrm>
          <a:prstGeom prst="rect">
            <a:avLst/>
          </a:prstGeom>
        </p:spPr>
        <p:txBody>
          <a:bodyPr lIns="0" tIns="0" rIns="0" bIns="0" anchor="ctr">
            <a:noAutofit/>
          </a:bodyPr>
          <a:lstStyle/>
          <a:p>
            <a:pPr algn="ctr"/>
            <a:endParaRPr lang="pt-PT" sz="3200" b="0" strike="noStrike" spc="-1">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2"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pt-PT" sz="1800" b="0" strike="noStrike" spc="-1">
              <a:solidFill>
                <a:srgbClr val="000000"/>
              </a:solidFill>
              <a:latin typeface="Calibri"/>
            </a:endParaRPr>
          </a:p>
        </p:txBody>
      </p:sp>
      <p:sp>
        <p:nvSpPr>
          <p:cNvPr id="53"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54"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55"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pt-PT" sz="2800" b="0" strike="noStrike" spc="-1">
              <a:solidFill>
                <a:srgbClr val="000000"/>
              </a:solidFill>
              <a:latin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pt-PT" sz="1800" b="0" strike="noStrike" spc="-1">
              <a:solidFill>
                <a:srgbClr val="000000"/>
              </a:solidFill>
              <a:latin typeface="Calibri"/>
            </a:endParaRPr>
          </a:p>
        </p:txBody>
      </p:sp>
      <p:sp>
        <p:nvSpPr>
          <p:cNvPr id="6"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pt-PT" sz="3200" b="0" strike="noStrike" spc="-1">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6"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pt-PT" sz="1800" b="0" strike="noStrike" spc="-1">
              <a:solidFill>
                <a:srgbClr val="000000"/>
              </a:solidFill>
              <a:latin typeface="Calibri"/>
            </a:endParaRPr>
          </a:p>
        </p:txBody>
      </p:sp>
      <p:sp>
        <p:nvSpPr>
          <p:cNvPr id="57"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58"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59"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pt-PT" sz="2800" b="0" strike="noStrike" spc="-1">
              <a:solidFill>
                <a:srgbClr val="000000"/>
              </a:solidFill>
              <a:latin typeface="Calibri"/>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60"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pt-PT" sz="1800" b="0" strike="noStrike" spc="-1">
              <a:solidFill>
                <a:srgbClr val="000000"/>
              </a:solidFill>
              <a:latin typeface="Calibri"/>
            </a:endParaRPr>
          </a:p>
        </p:txBody>
      </p:sp>
      <p:sp>
        <p:nvSpPr>
          <p:cNvPr id="61"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62"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63"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pt-PT" sz="2800" b="0" strike="noStrike" spc="-1">
              <a:solidFill>
                <a:srgbClr val="000000"/>
              </a:solidFill>
              <a:latin typeface="Calibri"/>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pt-PT" sz="1800" b="0" strike="noStrike" spc="-1">
              <a:solidFill>
                <a:srgbClr val="000000"/>
              </a:solidFill>
              <a:latin typeface="Calibri"/>
            </a:endParaRPr>
          </a:p>
        </p:txBody>
      </p:sp>
      <p:sp>
        <p:nvSpPr>
          <p:cNvPr id="65"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66"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pt-PT" sz="2800" b="0" strike="noStrike" spc="-1">
              <a:solidFill>
                <a:srgbClr val="000000"/>
              </a:solidFill>
              <a:latin typeface="Calibri"/>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pt-PT" sz="1800" b="0" strike="noStrike" spc="-1">
              <a:solidFill>
                <a:srgbClr val="000000"/>
              </a:solidFill>
              <a:latin typeface="Calibri"/>
            </a:endParaRPr>
          </a:p>
        </p:txBody>
      </p:sp>
      <p:sp>
        <p:nvSpPr>
          <p:cNvPr id="68"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69"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70"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71"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pt-PT" sz="2800" b="0" strike="noStrike" spc="-1">
              <a:solidFill>
                <a:srgbClr val="000000"/>
              </a:solidFill>
              <a:latin typeface="Calibri"/>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72"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pt-PT" sz="1800" b="0" strike="noStrike" spc="-1">
              <a:solidFill>
                <a:srgbClr val="000000"/>
              </a:solidFill>
              <a:latin typeface="Calibri"/>
            </a:endParaRPr>
          </a:p>
        </p:txBody>
      </p:sp>
      <p:sp>
        <p:nvSpPr>
          <p:cNvPr id="73"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74"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75"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76"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77"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78"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pt-PT" sz="2800" b="0" strike="noStrike" spc="-1">
              <a:solidFill>
                <a:srgbClr val="000000"/>
              </a:solidFill>
              <a:latin typeface="Calibri"/>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18"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pt-PT" sz="1800" b="0" strike="noStrike" spc="-1">
              <a:solidFill>
                <a:srgbClr val="000000"/>
              </a:solidFill>
              <a:latin typeface="Calibri"/>
            </a:endParaRPr>
          </a:p>
        </p:txBody>
      </p:sp>
      <p:sp>
        <p:nvSpPr>
          <p:cNvPr id="119"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pt-PT" sz="3200" b="0" strike="noStrike" spc="-1">
              <a:latin typeface="Aria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20"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pt-PT" sz="1800" b="0" strike="noStrike" spc="-1">
              <a:solidFill>
                <a:srgbClr val="000000"/>
              </a:solidFill>
              <a:latin typeface="Calibri"/>
            </a:endParaRPr>
          </a:p>
        </p:txBody>
      </p:sp>
      <p:sp>
        <p:nvSpPr>
          <p:cNvPr id="121"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pt-PT" sz="2800" b="0" strike="noStrike" spc="-1">
              <a:solidFill>
                <a:srgbClr val="000000"/>
              </a:solidFill>
              <a:latin typeface="Calibri"/>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22"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pt-PT" sz="1800" b="0" strike="noStrike" spc="-1">
              <a:solidFill>
                <a:srgbClr val="000000"/>
              </a:solidFill>
              <a:latin typeface="Calibri"/>
            </a:endParaRPr>
          </a:p>
        </p:txBody>
      </p:sp>
      <p:sp>
        <p:nvSpPr>
          <p:cNvPr id="123"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124"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pt-PT" sz="2800" b="0" strike="noStrike" spc="-1">
              <a:solidFill>
                <a:srgbClr val="000000"/>
              </a:solidFill>
              <a:latin typeface="Calibri"/>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25"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pt-PT" sz="1800" b="0" strike="noStrike" spc="-1">
              <a:solidFill>
                <a:srgbClr val="000000"/>
              </a:solidFill>
              <a:latin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pt-PT" sz="1800" b="0" strike="noStrike" spc="-1">
              <a:solidFill>
                <a:srgbClr val="000000"/>
              </a:solidFill>
              <a:latin typeface="Calibri"/>
            </a:endParaRPr>
          </a:p>
        </p:txBody>
      </p:sp>
      <p:sp>
        <p:nvSpPr>
          <p:cNvPr id="8"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pt-PT" sz="2800" b="0" strike="noStrike" spc="-1">
              <a:solidFill>
                <a:srgbClr val="000000"/>
              </a:solidFill>
              <a:latin typeface="Calibri"/>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26" name="PlaceHolder 1"/>
          <p:cNvSpPr>
            <a:spLocks noGrp="1"/>
          </p:cNvSpPr>
          <p:nvPr>
            <p:ph type="subTitle"/>
          </p:nvPr>
        </p:nvSpPr>
        <p:spPr>
          <a:xfrm>
            <a:off x="609480" y="273600"/>
            <a:ext cx="10972440" cy="5307840"/>
          </a:xfrm>
          <a:prstGeom prst="rect">
            <a:avLst/>
          </a:prstGeom>
        </p:spPr>
        <p:txBody>
          <a:bodyPr lIns="0" tIns="0" rIns="0" bIns="0" anchor="ctr">
            <a:noAutofit/>
          </a:bodyPr>
          <a:lstStyle/>
          <a:p>
            <a:pPr algn="ctr"/>
            <a:endParaRPr lang="pt-PT" sz="3200" b="0" strike="noStrike" spc="-1">
              <a:latin typeface="Aria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27"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pt-PT" sz="1800" b="0" strike="noStrike" spc="-1">
              <a:solidFill>
                <a:srgbClr val="000000"/>
              </a:solidFill>
              <a:latin typeface="Calibri"/>
            </a:endParaRPr>
          </a:p>
        </p:txBody>
      </p:sp>
      <p:sp>
        <p:nvSpPr>
          <p:cNvPr id="128"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129"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130"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pt-PT" sz="2800" b="0" strike="noStrike" spc="-1">
              <a:solidFill>
                <a:srgbClr val="000000"/>
              </a:solidFill>
              <a:latin typeface="Calibri"/>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31"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pt-PT" sz="1800" b="0" strike="noStrike" spc="-1">
              <a:solidFill>
                <a:srgbClr val="000000"/>
              </a:solidFill>
              <a:latin typeface="Calibri"/>
            </a:endParaRPr>
          </a:p>
        </p:txBody>
      </p:sp>
      <p:sp>
        <p:nvSpPr>
          <p:cNvPr id="132"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133"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134"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pt-PT" sz="2800" b="0" strike="noStrike" spc="-1">
              <a:solidFill>
                <a:srgbClr val="000000"/>
              </a:solidFill>
              <a:latin typeface="Calibri"/>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35"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pt-PT" sz="1800" b="0" strike="noStrike" spc="-1">
              <a:solidFill>
                <a:srgbClr val="000000"/>
              </a:solidFill>
              <a:latin typeface="Calibri"/>
            </a:endParaRPr>
          </a:p>
        </p:txBody>
      </p:sp>
      <p:sp>
        <p:nvSpPr>
          <p:cNvPr id="136"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137"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138"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pt-PT" sz="2800" b="0" strike="noStrike" spc="-1">
              <a:solidFill>
                <a:srgbClr val="000000"/>
              </a:solidFill>
              <a:latin typeface="Calibri"/>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39"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pt-PT" sz="1800" b="0" strike="noStrike" spc="-1">
              <a:solidFill>
                <a:srgbClr val="000000"/>
              </a:solidFill>
              <a:latin typeface="Calibri"/>
            </a:endParaRPr>
          </a:p>
        </p:txBody>
      </p:sp>
      <p:sp>
        <p:nvSpPr>
          <p:cNvPr id="140"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141"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pt-PT" sz="2800" b="0" strike="noStrike" spc="-1">
              <a:solidFill>
                <a:srgbClr val="000000"/>
              </a:solidFill>
              <a:latin typeface="Calibri"/>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42"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pt-PT" sz="1800" b="0" strike="noStrike" spc="-1">
              <a:solidFill>
                <a:srgbClr val="000000"/>
              </a:solidFill>
              <a:latin typeface="Calibri"/>
            </a:endParaRPr>
          </a:p>
        </p:txBody>
      </p:sp>
      <p:sp>
        <p:nvSpPr>
          <p:cNvPr id="143"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144"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145"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146"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pt-PT" sz="2800" b="0" strike="noStrike" spc="-1">
              <a:solidFill>
                <a:srgbClr val="000000"/>
              </a:solidFill>
              <a:latin typeface="Calibri"/>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47"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pt-PT" sz="1800" b="0" strike="noStrike" spc="-1">
              <a:solidFill>
                <a:srgbClr val="000000"/>
              </a:solidFill>
              <a:latin typeface="Calibri"/>
            </a:endParaRPr>
          </a:p>
        </p:txBody>
      </p:sp>
      <p:sp>
        <p:nvSpPr>
          <p:cNvPr id="148"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149"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150"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151"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152"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153"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pt-PT" sz="2800" b="0" strike="noStrike" spc="-1">
              <a:solidFill>
                <a:srgbClr val="000000"/>
              </a:solidFill>
              <a:latin typeface="Calibri"/>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59"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pt-PT" sz="1800" b="0" strike="noStrike" spc="-1">
              <a:solidFill>
                <a:srgbClr val="000000"/>
              </a:solidFill>
              <a:latin typeface="Calibri"/>
            </a:endParaRPr>
          </a:p>
        </p:txBody>
      </p:sp>
      <p:sp>
        <p:nvSpPr>
          <p:cNvPr id="160"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pt-PT" sz="3200" b="0" strike="noStrike" spc="-1">
              <a:latin typeface="Arial"/>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61"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pt-PT" sz="1800" b="0" strike="noStrike" spc="-1">
              <a:solidFill>
                <a:srgbClr val="000000"/>
              </a:solidFill>
              <a:latin typeface="Calibri"/>
            </a:endParaRPr>
          </a:p>
        </p:txBody>
      </p:sp>
      <p:sp>
        <p:nvSpPr>
          <p:cNvPr id="162"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pt-PT" sz="2800" b="0" strike="noStrike" spc="-1">
              <a:solidFill>
                <a:srgbClr val="000000"/>
              </a:solidFill>
              <a:latin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pt-PT" sz="1800" b="0" strike="noStrike" spc="-1">
              <a:solidFill>
                <a:srgbClr val="000000"/>
              </a:solidFill>
              <a:latin typeface="Calibri"/>
            </a:endParaRPr>
          </a:p>
        </p:txBody>
      </p:sp>
      <p:sp>
        <p:nvSpPr>
          <p:cNvPr id="10"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11"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pt-PT" sz="2800" b="0" strike="noStrike" spc="-1">
              <a:solidFill>
                <a:srgbClr val="000000"/>
              </a:solidFill>
              <a:latin typeface="Calibri"/>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63"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pt-PT" sz="1800" b="0" strike="noStrike" spc="-1">
              <a:solidFill>
                <a:srgbClr val="000000"/>
              </a:solidFill>
              <a:latin typeface="Calibri"/>
            </a:endParaRPr>
          </a:p>
        </p:txBody>
      </p:sp>
      <p:sp>
        <p:nvSpPr>
          <p:cNvPr id="164"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165"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pt-PT" sz="2800" b="0" strike="noStrike" spc="-1">
              <a:solidFill>
                <a:srgbClr val="000000"/>
              </a:solidFill>
              <a:latin typeface="Calibri"/>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66"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pt-PT" sz="1800" b="0" strike="noStrike" spc="-1">
              <a:solidFill>
                <a:srgbClr val="000000"/>
              </a:solidFill>
              <a:latin typeface="Calibri"/>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67" name="PlaceHolder 1"/>
          <p:cNvSpPr>
            <a:spLocks noGrp="1"/>
          </p:cNvSpPr>
          <p:nvPr>
            <p:ph type="subTitle"/>
          </p:nvPr>
        </p:nvSpPr>
        <p:spPr>
          <a:xfrm>
            <a:off x="609480" y="273600"/>
            <a:ext cx="10972440" cy="5307840"/>
          </a:xfrm>
          <a:prstGeom prst="rect">
            <a:avLst/>
          </a:prstGeom>
        </p:spPr>
        <p:txBody>
          <a:bodyPr lIns="0" tIns="0" rIns="0" bIns="0" anchor="ctr">
            <a:noAutofit/>
          </a:bodyPr>
          <a:lstStyle/>
          <a:p>
            <a:pPr algn="ctr"/>
            <a:endParaRPr lang="pt-PT" sz="3200" b="0" strike="noStrike" spc="-1">
              <a:latin typeface="Arial"/>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68"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pt-PT" sz="1800" b="0" strike="noStrike" spc="-1">
              <a:solidFill>
                <a:srgbClr val="000000"/>
              </a:solidFill>
              <a:latin typeface="Calibri"/>
            </a:endParaRPr>
          </a:p>
        </p:txBody>
      </p:sp>
      <p:sp>
        <p:nvSpPr>
          <p:cNvPr id="169"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170"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171"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pt-PT" sz="2800" b="0" strike="noStrike" spc="-1">
              <a:solidFill>
                <a:srgbClr val="000000"/>
              </a:solidFill>
              <a:latin typeface="Calibri"/>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72"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pt-PT" sz="1800" b="0" strike="noStrike" spc="-1">
              <a:solidFill>
                <a:srgbClr val="000000"/>
              </a:solidFill>
              <a:latin typeface="Calibri"/>
            </a:endParaRPr>
          </a:p>
        </p:txBody>
      </p:sp>
      <p:sp>
        <p:nvSpPr>
          <p:cNvPr id="173"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174"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175"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pt-PT" sz="2800" b="0" strike="noStrike" spc="-1">
              <a:solidFill>
                <a:srgbClr val="000000"/>
              </a:solidFill>
              <a:latin typeface="Calibri"/>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76"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pt-PT" sz="1800" b="0" strike="noStrike" spc="-1">
              <a:solidFill>
                <a:srgbClr val="000000"/>
              </a:solidFill>
              <a:latin typeface="Calibri"/>
            </a:endParaRPr>
          </a:p>
        </p:txBody>
      </p:sp>
      <p:sp>
        <p:nvSpPr>
          <p:cNvPr id="177"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178"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179"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pt-PT" sz="2800" b="0" strike="noStrike" spc="-1">
              <a:solidFill>
                <a:srgbClr val="000000"/>
              </a:solidFill>
              <a:latin typeface="Calibri"/>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80"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pt-PT" sz="1800" b="0" strike="noStrike" spc="-1">
              <a:solidFill>
                <a:srgbClr val="000000"/>
              </a:solidFill>
              <a:latin typeface="Calibri"/>
            </a:endParaRPr>
          </a:p>
        </p:txBody>
      </p:sp>
      <p:sp>
        <p:nvSpPr>
          <p:cNvPr id="181"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182"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pt-PT" sz="2800" b="0" strike="noStrike" spc="-1">
              <a:solidFill>
                <a:srgbClr val="000000"/>
              </a:solidFill>
              <a:latin typeface="Calibri"/>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83"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pt-PT" sz="1800" b="0" strike="noStrike" spc="-1">
              <a:solidFill>
                <a:srgbClr val="000000"/>
              </a:solidFill>
              <a:latin typeface="Calibri"/>
            </a:endParaRPr>
          </a:p>
        </p:txBody>
      </p:sp>
      <p:sp>
        <p:nvSpPr>
          <p:cNvPr id="184"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185"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186"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187"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pt-PT" sz="2800" b="0" strike="noStrike" spc="-1">
              <a:solidFill>
                <a:srgbClr val="000000"/>
              </a:solidFill>
              <a:latin typeface="Calibri"/>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88"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pt-PT" sz="1800" b="0" strike="noStrike" spc="-1">
              <a:solidFill>
                <a:srgbClr val="000000"/>
              </a:solidFill>
              <a:latin typeface="Calibri"/>
            </a:endParaRPr>
          </a:p>
        </p:txBody>
      </p:sp>
      <p:sp>
        <p:nvSpPr>
          <p:cNvPr id="189"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190"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191"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192"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193"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194"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pt-PT" sz="2800" b="0" strike="noStrike" spc="-1">
              <a:solidFill>
                <a:srgbClr val="000000"/>
              </a:solidFill>
              <a:latin typeface="Calibri"/>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pt-PT" sz="1800" b="0" strike="noStrike" spc="-1">
              <a:solidFill>
                <a:srgbClr val="000000"/>
              </a:solidFill>
              <a:latin typeface="Calibri"/>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00"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pt-PT" sz="1800" b="0" strike="noStrike" spc="-1">
              <a:solidFill>
                <a:srgbClr val="000000"/>
              </a:solidFill>
              <a:latin typeface="Calibri"/>
            </a:endParaRPr>
          </a:p>
        </p:txBody>
      </p:sp>
      <p:sp>
        <p:nvSpPr>
          <p:cNvPr id="201"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pt-PT" sz="3200" b="0" strike="noStrike" spc="-1">
              <a:latin typeface="Arial"/>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202"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pt-PT" sz="1800" b="0" strike="noStrike" spc="-1">
              <a:solidFill>
                <a:srgbClr val="000000"/>
              </a:solidFill>
              <a:latin typeface="Calibri"/>
            </a:endParaRPr>
          </a:p>
        </p:txBody>
      </p:sp>
      <p:sp>
        <p:nvSpPr>
          <p:cNvPr id="203"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pt-PT" sz="2800" b="0" strike="noStrike" spc="-1">
              <a:solidFill>
                <a:srgbClr val="000000"/>
              </a:solidFill>
              <a:latin typeface="Calibri"/>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204"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pt-PT" sz="1800" b="0" strike="noStrike" spc="-1">
              <a:solidFill>
                <a:srgbClr val="000000"/>
              </a:solidFill>
              <a:latin typeface="Calibri"/>
            </a:endParaRPr>
          </a:p>
        </p:txBody>
      </p:sp>
      <p:sp>
        <p:nvSpPr>
          <p:cNvPr id="205"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206"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pt-PT" sz="2800" b="0" strike="noStrike" spc="-1">
              <a:solidFill>
                <a:srgbClr val="000000"/>
              </a:solidFill>
              <a:latin typeface="Calibri"/>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07"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pt-PT" sz="1800" b="0" strike="noStrike" spc="-1">
              <a:solidFill>
                <a:srgbClr val="000000"/>
              </a:solidFill>
              <a:latin typeface="Calibri"/>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08" name="PlaceHolder 1"/>
          <p:cNvSpPr>
            <a:spLocks noGrp="1"/>
          </p:cNvSpPr>
          <p:nvPr>
            <p:ph type="subTitle"/>
          </p:nvPr>
        </p:nvSpPr>
        <p:spPr>
          <a:xfrm>
            <a:off x="609480" y="273600"/>
            <a:ext cx="10972440" cy="5307840"/>
          </a:xfrm>
          <a:prstGeom prst="rect">
            <a:avLst/>
          </a:prstGeom>
        </p:spPr>
        <p:txBody>
          <a:bodyPr lIns="0" tIns="0" rIns="0" bIns="0" anchor="ctr">
            <a:noAutofit/>
          </a:bodyPr>
          <a:lstStyle/>
          <a:p>
            <a:pPr algn="ctr"/>
            <a:endParaRPr lang="pt-PT" sz="3200" b="0" strike="noStrike" spc="-1">
              <a:latin typeface="Arial"/>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09"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pt-PT" sz="1800" b="0" strike="noStrike" spc="-1">
              <a:solidFill>
                <a:srgbClr val="000000"/>
              </a:solidFill>
              <a:latin typeface="Calibri"/>
            </a:endParaRPr>
          </a:p>
        </p:txBody>
      </p:sp>
      <p:sp>
        <p:nvSpPr>
          <p:cNvPr id="210"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211"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212"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pt-PT" sz="2800" b="0" strike="noStrike" spc="-1">
              <a:solidFill>
                <a:srgbClr val="000000"/>
              </a:solidFill>
              <a:latin typeface="Calibri"/>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13"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pt-PT" sz="1800" b="0" strike="noStrike" spc="-1">
              <a:solidFill>
                <a:srgbClr val="000000"/>
              </a:solidFill>
              <a:latin typeface="Calibri"/>
            </a:endParaRPr>
          </a:p>
        </p:txBody>
      </p:sp>
      <p:sp>
        <p:nvSpPr>
          <p:cNvPr id="214"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215"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216"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pt-PT" sz="2800" b="0" strike="noStrike" spc="-1">
              <a:solidFill>
                <a:srgbClr val="000000"/>
              </a:solidFill>
              <a:latin typeface="Calibri"/>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17"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pt-PT" sz="1800" b="0" strike="noStrike" spc="-1">
              <a:solidFill>
                <a:srgbClr val="000000"/>
              </a:solidFill>
              <a:latin typeface="Calibri"/>
            </a:endParaRPr>
          </a:p>
        </p:txBody>
      </p:sp>
      <p:sp>
        <p:nvSpPr>
          <p:cNvPr id="218"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219"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220"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pt-PT" sz="2800" b="0" strike="noStrike" spc="-1">
              <a:solidFill>
                <a:srgbClr val="000000"/>
              </a:solidFill>
              <a:latin typeface="Calibri"/>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21"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pt-PT" sz="1800" b="0" strike="noStrike" spc="-1">
              <a:solidFill>
                <a:srgbClr val="000000"/>
              </a:solidFill>
              <a:latin typeface="Calibri"/>
            </a:endParaRPr>
          </a:p>
        </p:txBody>
      </p:sp>
      <p:sp>
        <p:nvSpPr>
          <p:cNvPr id="222"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223"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pt-PT" sz="2800" b="0" strike="noStrike" spc="-1">
              <a:solidFill>
                <a:srgbClr val="000000"/>
              </a:solidFill>
              <a:latin typeface="Calibri"/>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24"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pt-PT" sz="1800" b="0" strike="noStrike" spc="-1">
              <a:solidFill>
                <a:srgbClr val="000000"/>
              </a:solidFill>
              <a:latin typeface="Calibri"/>
            </a:endParaRPr>
          </a:p>
        </p:txBody>
      </p:sp>
      <p:sp>
        <p:nvSpPr>
          <p:cNvPr id="225"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226"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227"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228"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pt-PT" sz="2800" b="0" strike="noStrike" spc="-1">
              <a:solidFill>
                <a:srgbClr val="000000"/>
              </a:solidFill>
              <a:latin typeface="Calibri"/>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609480" y="273600"/>
            <a:ext cx="10972440" cy="5307840"/>
          </a:xfrm>
          <a:prstGeom prst="rect">
            <a:avLst/>
          </a:prstGeom>
        </p:spPr>
        <p:txBody>
          <a:bodyPr lIns="0" tIns="0" rIns="0" bIns="0" anchor="ctr">
            <a:noAutofit/>
          </a:bodyPr>
          <a:lstStyle/>
          <a:p>
            <a:pPr algn="ctr"/>
            <a:endParaRPr lang="pt-PT" sz="3200" b="0" strike="noStrike" spc="-1">
              <a:latin typeface="Arial"/>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229"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pt-PT" sz="1800" b="0" strike="noStrike" spc="-1">
              <a:solidFill>
                <a:srgbClr val="000000"/>
              </a:solidFill>
              <a:latin typeface="Calibri"/>
            </a:endParaRPr>
          </a:p>
        </p:txBody>
      </p:sp>
      <p:sp>
        <p:nvSpPr>
          <p:cNvPr id="230"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231"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232"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233"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234"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235"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pt-PT" sz="2800" b="0" strike="noStrike" spc="-1">
              <a:solidFill>
                <a:srgbClr val="000000"/>
              </a:solidFill>
              <a:latin typeface="Calibri"/>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41"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pt-PT" sz="1800" b="0" strike="noStrike" spc="-1">
              <a:solidFill>
                <a:srgbClr val="000000"/>
              </a:solidFill>
              <a:latin typeface="Calibri"/>
            </a:endParaRPr>
          </a:p>
        </p:txBody>
      </p:sp>
      <p:sp>
        <p:nvSpPr>
          <p:cNvPr id="242"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pt-PT" sz="3200" b="0" strike="noStrike" spc="-1">
              <a:latin typeface="Arial"/>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243"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pt-PT" sz="1800" b="0" strike="noStrike" spc="-1">
              <a:solidFill>
                <a:srgbClr val="000000"/>
              </a:solidFill>
              <a:latin typeface="Calibri"/>
            </a:endParaRPr>
          </a:p>
        </p:txBody>
      </p:sp>
      <p:sp>
        <p:nvSpPr>
          <p:cNvPr id="244"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pt-PT" sz="2800" b="0" strike="noStrike" spc="-1">
              <a:solidFill>
                <a:srgbClr val="000000"/>
              </a:solidFill>
              <a:latin typeface="Calibri"/>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245"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pt-PT" sz="1800" b="0" strike="noStrike" spc="-1">
              <a:solidFill>
                <a:srgbClr val="000000"/>
              </a:solidFill>
              <a:latin typeface="Calibri"/>
            </a:endParaRPr>
          </a:p>
        </p:txBody>
      </p:sp>
      <p:sp>
        <p:nvSpPr>
          <p:cNvPr id="246"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247"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pt-PT" sz="2800" b="0" strike="noStrike" spc="-1">
              <a:solidFill>
                <a:srgbClr val="000000"/>
              </a:solidFill>
              <a:latin typeface="Calibri"/>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48"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pt-PT" sz="1800" b="0" strike="noStrike" spc="-1">
              <a:solidFill>
                <a:srgbClr val="000000"/>
              </a:solidFill>
              <a:latin typeface="Calibri"/>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49" name="PlaceHolder 1"/>
          <p:cNvSpPr>
            <a:spLocks noGrp="1"/>
          </p:cNvSpPr>
          <p:nvPr>
            <p:ph type="subTitle"/>
          </p:nvPr>
        </p:nvSpPr>
        <p:spPr>
          <a:xfrm>
            <a:off x="609480" y="273600"/>
            <a:ext cx="10972440" cy="5307840"/>
          </a:xfrm>
          <a:prstGeom prst="rect">
            <a:avLst/>
          </a:prstGeom>
        </p:spPr>
        <p:txBody>
          <a:bodyPr lIns="0" tIns="0" rIns="0" bIns="0" anchor="ctr">
            <a:noAutofit/>
          </a:bodyPr>
          <a:lstStyle/>
          <a:p>
            <a:pPr algn="ctr"/>
            <a:endParaRPr lang="pt-PT" sz="3200" b="0" strike="noStrike" spc="-1">
              <a:latin typeface="Arial"/>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50"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pt-PT" sz="1800" b="0" strike="noStrike" spc="-1">
              <a:solidFill>
                <a:srgbClr val="000000"/>
              </a:solidFill>
              <a:latin typeface="Calibri"/>
            </a:endParaRPr>
          </a:p>
        </p:txBody>
      </p:sp>
      <p:sp>
        <p:nvSpPr>
          <p:cNvPr id="251"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252"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253"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pt-PT" sz="2800" b="0" strike="noStrike" spc="-1">
              <a:solidFill>
                <a:srgbClr val="000000"/>
              </a:solidFill>
              <a:latin typeface="Calibri"/>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54"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pt-PT" sz="1800" b="0" strike="noStrike" spc="-1">
              <a:solidFill>
                <a:srgbClr val="000000"/>
              </a:solidFill>
              <a:latin typeface="Calibri"/>
            </a:endParaRPr>
          </a:p>
        </p:txBody>
      </p:sp>
      <p:sp>
        <p:nvSpPr>
          <p:cNvPr id="255"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256"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257"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pt-PT" sz="2800" b="0" strike="noStrike" spc="-1">
              <a:solidFill>
                <a:srgbClr val="000000"/>
              </a:solidFill>
              <a:latin typeface="Calibri"/>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58"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pt-PT" sz="1800" b="0" strike="noStrike" spc="-1">
              <a:solidFill>
                <a:srgbClr val="000000"/>
              </a:solidFill>
              <a:latin typeface="Calibri"/>
            </a:endParaRPr>
          </a:p>
        </p:txBody>
      </p:sp>
      <p:sp>
        <p:nvSpPr>
          <p:cNvPr id="259"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260"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261"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pt-PT" sz="2800" b="0" strike="noStrike" spc="-1">
              <a:solidFill>
                <a:srgbClr val="000000"/>
              </a:solidFill>
              <a:latin typeface="Calibri"/>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pt-PT" sz="1800" b="0" strike="noStrike" spc="-1">
              <a:solidFill>
                <a:srgbClr val="000000"/>
              </a:solidFill>
              <a:latin typeface="Calibri"/>
            </a:endParaRPr>
          </a:p>
        </p:txBody>
      </p:sp>
      <p:sp>
        <p:nvSpPr>
          <p:cNvPr id="15"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16"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17"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pt-PT" sz="2800" b="0" strike="noStrike" spc="-1">
              <a:solidFill>
                <a:srgbClr val="000000"/>
              </a:solidFill>
              <a:latin typeface="Calibri"/>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62"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pt-PT" sz="1800" b="0" strike="noStrike" spc="-1">
              <a:solidFill>
                <a:srgbClr val="000000"/>
              </a:solidFill>
              <a:latin typeface="Calibri"/>
            </a:endParaRPr>
          </a:p>
        </p:txBody>
      </p:sp>
      <p:sp>
        <p:nvSpPr>
          <p:cNvPr id="263"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264"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pt-PT" sz="2800" b="0" strike="noStrike" spc="-1">
              <a:solidFill>
                <a:srgbClr val="000000"/>
              </a:solidFill>
              <a:latin typeface="Calibri"/>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65"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pt-PT" sz="1800" b="0" strike="noStrike" spc="-1">
              <a:solidFill>
                <a:srgbClr val="000000"/>
              </a:solidFill>
              <a:latin typeface="Calibri"/>
            </a:endParaRPr>
          </a:p>
        </p:txBody>
      </p:sp>
      <p:sp>
        <p:nvSpPr>
          <p:cNvPr id="266"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267"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268"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269"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pt-PT" sz="2800" b="0" strike="noStrike" spc="-1">
              <a:solidFill>
                <a:srgbClr val="000000"/>
              </a:solidFill>
              <a:latin typeface="Calibri"/>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270"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pt-PT" sz="1800" b="0" strike="noStrike" spc="-1">
              <a:solidFill>
                <a:srgbClr val="000000"/>
              </a:solidFill>
              <a:latin typeface="Calibri"/>
            </a:endParaRPr>
          </a:p>
        </p:txBody>
      </p:sp>
      <p:sp>
        <p:nvSpPr>
          <p:cNvPr id="271"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272"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273"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274"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275"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276"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pt-PT" sz="2800" b="0" strike="noStrike" spc="-1">
              <a:solidFill>
                <a:srgbClr val="000000"/>
              </a:solidFill>
              <a:latin typeface="Calibri"/>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pt-PT" sz="1800" b="0" strike="noStrike" spc="-1">
              <a:solidFill>
                <a:srgbClr val="000000"/>
              </a:solidFill>
              <a:latin typeface="Calibri"/>
            </a:endParaRPr>
          </a:p>
        </p:txBody>
      </p:sp>
      <p:sp>
        <p:nvSpPr>
          <p:cNvPr id="19"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20"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21"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pt-PT" sz="2800" b="0" strike="noStrike" spc="-1">
              <a:solidFill>
                <a:srgbClr val="000000"/>
              </a:solidFill>
              <a:latin typeface="Calibri"/>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pt-PT" sz="1800" b="0" strike="noStrike" spc="-1">
              <a:solidFill>
                <a:srgbClr val="000000"/>
              </a:solidFill>
              <a:latin typeface="Calibri"/>
            </a:endParaRPr>
          </a:p>
        </p:txBody>
      </p:sp>
      <p:sp>
        <p:nvSpPr>
          <p:cNvPr id="23"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24"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25"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pt-PT" sz="2800" b="0" strike="noStrike" spc="-1">
              <a:solidFill>
                <a:srgbClr val="000000"/>
              </a:solidFill>
              <a:latin typeface="Calibri"/>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theme" Target="../theme/theme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theme" Target="../theme/theme5.xml"/><Relationship Id="rId3" Type="http://schemas.openxmlformats.org/officeDocument/2006/relationships/slideLayout" Target="../slideLayouts/slideLayout51.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2" Type="http://schemas.openxmlformats.org/officeDocument/2006/relationships/slideLayout" Target="../slideLayouts/slideLayout50.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0" Type="http://schemas.openxmlformats.org/officeDocument/2006/relationships/slideLayout" Target="../slideLayouts/slideLayout58.xml"/><Relationship Id="rId4" Type="http://schemas.openxmlformats.org/officeDocument/2006/relationships/slideLayout" Target="../slideLayouts/slideLayout52.xml"/><Relationship Id="rId9" Type="http://schemas.openxmlformats.org/officeDocument/2006/relationships/slideLayout" Target="../slideLayouts/slideLayout57.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8.xml"/><Relationship Id="rId13" Type="http://schemas.openxmlformats.org/officeDocument/2006/relationships/theme" Target="../theme/theme6.xml"/><Relationship Id="rId3" Type="http://schemas.openxmlformats.org/officeDocument/2006/relationships/slideLayout" Target="../slideLayouts/slideLayout63.xml"/><Relationship Id="rId7" Type="http://schemas.openxmlformats.org/officeDocument/2006/relationships/slideLayout" Target="../slideLayouts/slideLayout67.xml"/><Relationship Id="rId12" Type="http://schemas.openxmlformats.org/officeDocument/2006/relationships/slideLayout" Target="../slideLayouts/slideLayout72.xml"/><Relationship Id="rId2" Type="http://schemas.openxmlformats.org/officeDocument/2006/relationships/slideLayout" Target="../slideLayouts/slideLayout62.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5" Type="http://schemas.openxmlformats.org/officeDocument/2006/relationships/slideLayout" Target="../slideLayouts/slideLayout65.xml"/><Relationship Id="rId10" Type="http://schemas.openxmlformats.org/officeDocument/2006/relationships/slideLayout" Target="../slideLayouts/slideLayout70.xml"/><Relationship Id="rId4" Type="http://schemas.openxmlformats.org/officeDocument/2006/relationships/slideLayout" Target="../slideLayouts/slideLayout64.xml"/><Relationship Id="rId9" Type="http://schemas.openxmlformats.org/officeDocument/2006/relationships/slideLayout" Target="../slideLayouts/slideLayout6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PlaceHolder 1"/>
          <p:cNvSpPr>
            <a:spLocks noGrp="1"/>
          </p:cNvSpPr>
          <p:nvPr>
            <p:ph type="dt"/>
          </p:nvPr>
        </p:nvSpPr>
        <p:spPr>
          <a:xfrm>
            <a:off x="838080" y="6356520"/>
            <a:ext cx="2742840" cy="364680"/>
          </a:xfrm>
          <a:prstGeom prst="rect">
            <a:avLst/>
          </a:prstGeom>
        </p:spPr>
        <p:txBody>
          <a:bodyPr anchor="ctr">
            <a:noAutofit/>
          </a:bodyPr>
          <a:lstStyle/>
          <a:p>
            <a:pPr>
              <a:lnSpc>
                <a:spcPct val="100000"/>
              </a:lnSpc>
            </a:pPr>
            <a:fld id="{37D95DC4-5782-40B7-A8D8-69A4CEB69952}" type="datetime">
              <a:rPr lang="en-US" sz="1200" b="0" strike="noStrike" spc="-1">
                <a:solidFill>
                  <a:srgbClr val="8B8B8B"/>
                </a:solidFill>
                <a:latin typeface="Calibri"/>
              </a:rPr>
              <a:t>4/28/2021</a:t>
            </a:fld>
            <a:endParaRPr lang="pt-PT" sz="1200" b="0" strike="noStrike" spc="-1">
              <a:latin typeface="Times New Roman"/>
            </a:endParaRPr>
          </a:p>
        </p:txBody>
      </p:sp>
      <p:sp>
        <p:nvSpPr>
          <p:cNvPr id="6" name="PlaceHolder 2"/>
          <p:cNvSpPr>
            <a:spLocks noGrp="1"/>
          </p:cNvSpPr>
          <p:nvPr>
            <p:ph type="ftr"/>
          </p:nvPr>
        </p:nvSpPr>
        <p:spPr>
          <a:xfrm>
            <a:off x="4038480" y="6356520"/>
            <a:ext cx="4114440" cy="364680"/>
          </a:xfrm>
          <a:prstGeom prst="rect">
            <a:avLst/>
          </a:prstGeom>
        </p:spPr>
        <p:txBody>
          <a:bodyPr anchor="ctr">
            <a:noAutofit/>
          </a:bodyPr>
          <a:lstStyle/>
          <a:p>
            <a:endParaRPr lang="pt-PT" sz="2400" b="0" strike="noStrike" spc="-1">
              <a:latin typeface="Times New Roman"/>
            </a:endParaRPr>
          </a:p>
        </p:txBody>
      </p:sp>
      <p:sp>
        <p:nvSpPr>
          <p:cNvPr id="2" name="PlaceHolder 3"/>
          <p:cNvSpPr>
            <a:spLocks noGrp="1"/>
          </p:cNvSpPr>
          <p:nvPr>
            <p:ph type="sldNum"/>
          </p:nvPr>
        </p:nvSpPr>
        <p:spPr>
          <a:xfrm>
            <a:off x="8610480" y="6356520"/>
            <a:ext cx="2742840" cy="364680"/>
          </a:xfrm>
          <a:prstGeom prst="rect">
            <a:avLst/>
          </a:prstGeom>
        </p:spPr>
        <p:txBody>
          <a:bodyPr anchor="ctr">
            <a:noAutofit/>
          </a:bodyPr>
          <a:lstStyle/>
          <a:p>
            <a:pPr algn="r">
              <a:lnSpc>
                <a:spcPct val="100000"/>
              </a:lnSpc>
            </a:pPr>
            <a:fld id="{32ECC888-C342-43F6-AD95-120715626757}" type="slidenum">
              <a:rPr lang="en-US" sz="1200" b="0" strike="noStrike" spc="-1">
                <a:solidFill>
                  <a:srgbClr val="8B8B8B"/>
                </a:solidFill>
                <a:latin typeface="Calibri"/>
              </a:rPr>
              <a:t>‹nº›</a:t>
            </a:fld>
            <a:endParaRPr lang="pt-PT" sz="1200" b="0" strike="noStrike" spc="-1">
              <a:latin typeface="Times New Roman"/>
            </a:endParaRPr>
          </a:p>
        </p:txBody>
      </p:sp>
      <p:sp>
        <p:nvSpPr>
          <p:cNvPr id="3" name="PlaceHolder 4"/>
          <p:cNvSpPr>
            <a:spLocks noGrp="1"/>
          </p:cNvSpPr>
          <p:nvPr>
            <p:ph type="title"/>
          </p:nvPr>
        </p:nvSpPr>
        <p:spPr>
          <a:xfrm>
            <a:off x="609480" y="273600"/>
            <a:ext cx="10972440" cy="1144800"/>
          </a:xfrm>
          <a:prstGeom prst="rect">
            <a:avLst/>
          </a:prstGeom>
        </p:spPr>
        <p:txBody>
          <a:bodyPr lIns="0" tIns="0" rIns="0" bIns="0" anchor="ctr">
            <a:noAutofit/>
          </a:bodyPr>
          <a:lstStyle/>
          <a:p>
            <a:r>
              <a:rPr lang="en-US" sz="1800" b="0" strike="noStrike" spc="-1">
                <a:solidFill>
                  <a:srgbClr val="000000"/>
                </a:solidFill>
                <a:latin typeface="Calibri"/>
              </a:rPr>
              <a:t>Click to edit the title text format</a:t>
            </a:r>
          </a:p>
        </p:txBody>
      </p:sp>
      <p:sp>
        <p:nvSpPr>
          <p:cNvPr id="4" name="PlaceHolder 5"/>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2800" b="0" strike="noStrike" spc="-1">
                <a:solidFill>
                  <a:srgbClr val="000000"/>
                </a:solidFill>
                <a:latin typeface="Calibri"/>
              </a:rPr>
              <a:t>Click to edit the outline text format</a:t>
            </a:r>
          </a:p>
          <a:p>
            <a:pPr marL="864000" lvl="1" indent="-324000">
              <a:spcBef>
                <a:spcPts val="1134"/>
              </a:spcBef>
              <a:buClr>
                <a:srgbClr val="000000"/>
              </a:buClr>
              <a:buSzPct val="75000"/>
              <a:buFont typeface="Symbol" charset="2"/>
              <a:buChar char=""/>
            </a:pPr>
            <a:r>
              <a:rPr lang="en-US" sz="2000" b="0" strike="noStrike" spc="-1">
                <a:solidFill>
                  <a:srgbClr val="000000"/>
                </a:solidFill>
                <a:latin typeface="Calibri"/>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000000"/>
                </a:solidFill>
                <a:latin typeface="Calibri"/>
              </a:rPr>
              <a:t>Third Outline Level</a:t>
            </a:r>
          </a:p>
          <a:p>
            <a:pPr marL="1728000" lvl="3" indent="-216000">
              <a:spcBef>
                <a:spcPts val="567"/>
              </a:spcBef>
              <a:buClr>
                <a:srgbClr val="000000"/>
              </a:buClr>
              <a:buSzPct val="75000"/>
              <a:buFont typeface="Symbol" charset="2"/>
              <a:buChar char=""/>
            </a:pPr>
            <a:r>
              <a:rPr lang="en-US" sz="1800" b="0" strike="noStrike" spc="-1">
                <a:solidFill>
                  <a:srgbClr val="000000"/>
                </a:solidFill>
                <a:latin typeface="Calibri"/>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000000"/>
                </a:solidFill>
                <a:latin typeface="Calibri"/>
              </a:rPr>
              <a:t>Fifth Outline Level</a:t>
            </a:r>
          </a:p>
          <a:p>
            <a:pPr marL="2592000" lvl="5" indent="-216000">
              <a:spcBef>
                <a:spcPts val="283"/>
              </a:spcBef>
              <a:buClr>
                <a:srgbClr val="000000"/>
              </a:buClr>
              <a:buSzPct val="45000"/>
              <a:buFont typeface="Wingdings" charset="2"/>
              <a:buChar char=""/>
            </a:pPr>
            <a:r>
              <a:rPr lang="en-US" sz="2000" b="0" strike="noStrike" spc="-1">
                <a:solidFill>
                  <a:srgbClr val="000000"/>
                </a:solidFill>
                <a:latin typeface="Calibri"/>
              </a:rPr>
              <a:t>Sixth Outline Level</a:t>
            </a:r>
          </a:p>
          <a:p>
            <a:pPr marL="3024000" lvl="6" indent="-216000">
              <a:spcBef>
                <a:spcPts val="283"/>
              </a:spcBef>
              <a:buClr>
                <a:srgbClr val="000000"/>
              </a:buClr>
              <a:buSzPct val="45000"/>
              <a:buFont typeface="Wingdings" charset="2"/>
              <a:buChar char=""/>
            </a:pPr>
            <a:r>
              <a:rPr lang="en-US" sz="2000" b="0" strike="noStrike" spc="-1">
                <a:solidFill>
                  <a:srgbClr val="000000"/>
                </a:solidFill>
                <a:latin typeface="Calibri"/>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1" name="PlaceHolder 1"/>
          <p:cNvSpPr>
            <a:spLocks noGrp="1"/>
          </p:cNvSpPr>
          <p:nvPr>
            <p:ph type="body"/>
          </p:nvPr>
        </p:nvSpPr>
        <p:spPr>
          <a:xfrm>
            <a:off x="323640" y="287280"/>
            <a:ext cx="11572920" cy="723960"/>
          </a:xfrm>
          <a:prstGeom prst="rect">
            <a:avLst/>
          </a:prstGeom>
        </p:spPr>
        <p:txBody>
          <a:bodyPr lIns="90000" tIns="45000" rIns="90000" bIns="45000" anchor="ctr">
            <a:noAutofit/>
          </a:bodyPr>
          <a:lstStyle/>
          <a:p>
            <a:pPr algn="ctr">
              <a:lnSpc>
                <a:spcPct val="90000"/>
              </a:lnSpc>
              <a:spcBef>
                <a:spcPts val="1001"/>
              </a:spcBef>
            </a:pPr>
            <a:r>
              <a:rPr lang="en-US" sz="5400" b="0" strike="noStrike" spc="-1">
                <a:solidFill>
                  <a:srgbClr val="262626"/>
                </a:solidFill>
                <a:latin typeface="Arial"/>
                <a:ea typeface="Arial Unicode MS"/>
              </a:rPr>
              <a:t>BASIC LAYOUT</a:t>
            </a:r>
            <a:endParaRPr lang="en-US" sz="5400" b="0" strike="noStrike" spc="-1">
              <a:solidFill>
                <a:srgbClr val="000000"/>
              </a:solidFill>
              <a:latin typeface="Arial"/>
            </a:endParaRPr>
          </a:p>
        </p:txBody>
      </p:sp>
      <p:sp>
        <p:nvSpPr>
          <p:cNvPr id="42" name="PlaceHolder 2"/>
          <p:cNvSpPr>
            <a:spLocks noGrp="1"/>
          </p:cNvSpPr>
          <p:nvPr>
            <p:ph type="title"/>
          </p:nvPr>
        </p:nvSpPr>
        <p:spPr>
          <a:xfrm>
            <a:off x="609480" y="273600"/>
            <a:ext cx="10972440" cy="1144800"/>
          </a:xfrm>
          <a:prstGeom prst="rect">
            <a:avLst/>
          </a:prstGeom>
        </p:spPr>
        <p:txBody>
          <a:bodyPr lIns="0" tIns="0" rIns="0" bIns="0" anchor="ctr">
            <a:noAutofit/>
          </a:bodyPr>
          <a:lstStyle/>
          <a:p>
            <a:r>
              <a:rPr lang="en-US" sz="1800" b="0" strike="noStrike" spc="-1">
                <a:solidFill>
                  <a:srgbClr val="000000"/>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7" name="PlaceHolder 1"/>
          <p:cNvSpPr>
            <a:spLocks noGrp="1"/>
          </p:cNvSpPr>
          <p:nvPr>
            <p:ph type="body"/>
          </p:nvPr>
        </p:nvSpPr>
        <p:spPr>
          <a:xfrm>
            <a:off x="323640" y="339480"/>
            <a:ext cx="11572920" cy="723960"/>
          </a:xfrm>
          <a:prstGeom prst="rect">
            <a:avLst/>
          </a:prstGeom>
        </p:spPr>
        <p:txBody>
          <a:bodyPr lIns="90000" tIns="45000" rIns="90000" bIns="45000" anchor="ctr">
            <a:noAutofit/>
          </a:bodyPr>
          <a:lstStyle/>
          <a:p>
            <a:pPr algn="ctr">
              <a:lnSpc>
                <a:spcPct val="90000"/>
              </a:lnSpc>
              <a:spcBef>
                <a:spcPts val="1001"/>
              </a:spcBef>
            </a:pPr>
            <a:r>
              <a:rPr lang="en-US" sz="5400" b="0" strike="noStrike" spc="-1">
                <a:solidFill>
                  <a:srgbClr val="262626"/>
                </a:solidFill>
                <a:latin typeface="Arial"/>
                <a:ea typeface="Arial Unicode MS"/>
              </a:rPr>
              <a:t>BASIC LAYOUT</a:t>
            </a:r>
            <a:endParaRPr lang="en-US" sz="5400" b="0" strike="noStrike" spc="-1">
              <a:solidFill>
                <a:srgbClr val="000000"/>
              </a:solidFill>
              <a:latin typeface="Arial"/>
            </a:endParaRPr>
          </a:p>
        </p:txBody>
      </p:sp>
    </p:spTree>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4" name="PlaceHolder 1"/>
          <p:cNvSpPr>
            <a:spLocks noGrp="1"/>
          </p:cNvSpPr>
          <p:nvPr>
            <p:ph type="dt"/>
          </p:nvPr>
        </p:nvSpPr>
        <p:spPr>
          <a:xfrm>
            <a:off x="838080" y="6356520"/>
            <a:ext cx="2742840" cy="364680"/>
          </a:xfrm>
          <a:prstGeom prst="rect">
            <a:avLst/>
          </a:prstGeom>
        </p:spPr>
        <p:txBody>
          <a:bodyPr anchor="ctr">
            <a:noAutofit/>
          </a:bodyPr>
          <a:lstStyle/>
          <a:p>
            <a:pPr>
              <a:lnSpc>
                <a:spcPct val="100000"/>
              </a:lnSpc>
            </a:pPr>
            <a:fld id="{CEA3F0C1-AB90-427F-A45B-927BA7E0CDF4}" type="datetime">
              <a:rPr lang="pt-PT" sz="1200" b="0" strike="noStrike" spc="-1">
                <a:solidFill>
                  <a:srgbClr val="8B8B8B"/>
                </a:solidFill>
                <a:latin typeface="Calibri"/>
              </a:rPr>
              <a:t>28/04/2021</a:t>
            </a:fld>
            <a:endParaRPr lang="pt-PT" sz="1200" b="0" strike="noStrike" spc="-1">
              <a:latin typeface="Times New Roman"/>
            </a:endParaRPr>
          </a:p>
        </p:txBody>
      </p:sp>
      <p:sp>
        <p:nvSpPr>
          <p:cNvPr id="155" name="PlaceHolder 2"/>
          <p:cNvSpPr>
            <a:spLocks noGrp="1"/>
          </p:cNvSpPr>
          <p:nvPr>
            <p:ph type="ftr"/>
          </p:nvPr>
        </p:nvSpPr>
        <p:spPr>
          <a:xfrm>
            <a:off x="4038480" y="6356520"/>
            <a:ext cx="4114440" cy="364680"/>
          </a:xfrm>
          <a:prstGeom prst="rect">
            <a:avLst/>
          </a:prstGeom>
        </p:spPr>
        <p:txBody>
          <a:bodyPr anchor="ctr">
            <a:noAutofit/>
          </a:bodyPr>
          <a:lstStyle/>
          <a:p>
            <a:endParaRPr lang="pt-PT" sz="2400" b="0" strike="noStrike" spc="-1">
              <a:latin typeface="Times New Roman"/>
            </a:endParaRPr>
          </a:p>
        </p:txBody>
      </p:sp>
      <p:sp>
        <p:nvSpPr>
          <p:cNvPr id="156" name="PlaceHolder 3"/>
          <p:cNvSpPr>
            <a:spLocks noGrp="1"/>
          </p:cNvSpPr>
          <p:nvPr>
            <p:ph type="sldNum"/>
          </p:nvPr>
        </p:nvSpPr>
        <p:spPr>
          <a:xfrm>
            <a:off x="8610480" y="6356520"/>
            <a:ext cx="2742840" cy="364680"/>
          </a:xfrm>
          <a:prstGeom prst="rect">
            <a:avLst/>
          </a:prstGeom>
        </p:spPr>
        <p:txBody>
          <a:bodyPr anchor="ctr">
            <a:noAutofit/>
          </a:bodyPr>
          <a:lstStyle/>
          <a:p>
            <a:pPr algn="r">
              <a:lnSpc>
                <a:spcPct val="100000"/>
              </a:lnSpc>
            </a:pPr>
            <a:fld id="{3670E947-5C52-4A68-85F9-4986C3831B8A}" type="slidenum">
              <a:rPr lang="pt-PT" sz="1200" b="0" strike="noStrike" spc="-1">
                <a:solidFill>
                  <a:srgbClr val="8B8B8B"/>
                </a:solidFill>
                <a:latin typeface="Calibri"/>
              </a:rPr>
              <a:t>‹nº›</a:t>
            </a:fld>
            <a:endParaRPr lang="pt-PT" sz="1200" b="0" strike="noStrike" spc="-1">
              <a:latin typeface="Times New Roman"/>
            </a:endParaRPr>
          </a:p>
        </p:txBody>
      </p:sp>
      <p:sp>
        <p:nvSpPr>
          <p:cNvPr id="157" name="PlaceHolder 4"/>
          <p:cNvSpPr>
            <a:spLocks noGrp="1"/>
          </p:cNvSpPr>
          <p:nvPr>
            <p:ph type="title"/>
          </p:nvPr>
        </p:nvSpPr>
        <p:spPr>
          <a:xfrm>
            <a:off x="609480" y="273600"/>
            <a:ext cx="10972440" cy="1144800"/>
          </a:xfrm>
          <a:prstGeom prst="rect">
            <a:avLst/>
          </a:prstGeom>
        </p:spPr>
        <p:txBody>
          <a:bodyPr lIns="0" tIns="0" rIns="0" bIns="0" anchor="ctr">
            <a:noAutofit/>
          </a:bodyPr>
          <a:lstStyle/>
          <a:p>
            <a:r>
              <a:rPr lang="pt-PT" sz="1800" b="0" strike="noStrike" spc="-1">
                <a:solidFill>
                  <a:srgbClr val="000000"/>
                </a:solidFill>
                <a:latin typeface="Calibri"/>
              </a:rPr>
              <a:t>Click to edit the title text format</a:t>
            </a:r>
          </a:p>
        </p:txBody>
      </p:sp>
      <p:sp>
        <p:nvSpPr>
          <p:cNvPr id="158" name="PlaceHolder 5"/>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pt-PT" sz="2800" b="0" strike="noStrike" spc="-1">
                <a:solidFill>
                  <a:srgbClr val="000000"/>
                </a:solidFill>
                <a:latin typeface="Calibri"/>
              </a:rPr>
              <a:t>Click to edit the outline text format</a:t>
            </a:r>
          </a:p>
          <a:p>
            <a:pPr marL="864000" lvl="1" indent="-324000">
              <a:spcBef>
                <a:spcPts val="1134"/>
              </a:spcBef>
              <a:buClr>
                <a:srgbClr val="000000"/>
              </a:buClr>
              <a:buSzPct val="75000"/>
              <a:buFont typeface="Symbol" charset="2"/>
              <a:buChar char=""/>
            </a:pPr>
            <a:r>
              <a:rPr lang="pt-PT" sz="2000" b="0" strike="noStrike" spc="-1">
                <a:solidFill>
                  <a:srgbClr val="000000"/>
                </a:solidFill>
                <a:latin typeface="Calibri"/>
              </a:rPr>
              <a:t>Second Outline Level</a:t>
            </a:r>
          </a:p>
          <a:p>
            <a:pPr marL="1296000" lvl="2" indent="-288000">
              <a:spcBef>
                <a:spcPts val="850"/>
              </a:spcBef>
              <a:buClr>
                <a:srgbClr val="000000"/>
              </a:buClr>
              <a:buSzPct val="45000"/>
              <a:buFont typeface="Wingdings" charset="2"/>
              <a:buChar char=""/>
            </a:pPr>
            <a:r>
              <a:rPr lang="pt-PT" sz="1800" b="0" strike="noStrike" spc="-1">
                <a:solidFill>
                  <a:srgbClr val="000000"/>
                </a:solidFill>
                <a:latin typeface="Calibri"/>
              </a:rPr>
              <a:t>Third Outline Level</a:t>
            </a:r>
          </a:p>
          <a:p>
            <a:pPr marL="1728000" lvl="3" indent="-216000">
              <a:spcBef>
                <a:spcPts val="567"/>
              </a:spcBef>
              <a:buClr>
                <a:srgbClr val="000000"/>
              </a:buClr>
              <a:buSzPct val="75000"/>
              <a:buFont typeface="Symbol" charset="2"/>
              <a:buChar char=""/>
            </a:pPr>
            <a:r>
              <a:rPr lang="pt-PT" sz="1800" b="0" strike="noStrike" spc="-1">
                <a:solidFill>
                  <a:srgbClr val="000000"/>
                </a:solidFill>
                <a:latin typeface="Calibri"/>
              </a:rPr>
              <a:t>Fourth Outline Level</a:t>
            </a:r>
          </a:p>
          <a:p>
            <a:pPr marL="2160000" lvl="4" indent="-216000">
              <a:spcBef>
                <a:spcPts val="283"/>
              </a:spcBef>
              <a:buClr>
                <a:srgbClr val="000000"/>
              </a:buClr>
              <a:buSzPct val="45000"/>
              <a:buFont typeface="Wingdings" charset="2"/>
              <a:buChar char=""/>
            </a:pPr>
            <a:r>
              <a:rPr lang="pt-PT" sz="2000" b="0" strike="noStrike" spc="-1">
                <a:solidFill>
                  <a:srgbClr val="000000"/>
                </a:solidFill>
                <a:latin typeface="Calibri"/>
              </a:rPr>
              <a:t>Fifth Outline Level</a:t>
            </a:r>
          </a:p>
          <a:p>
            <a:pPr marL="2592000" lvl="5" indent="-216000">
              <a:spcBef>
                <a:spcPts val="283"/>
              </a:spcBef>
              <a:buClr>
                <a:srgbClr val="000000"/>
              </a:buClr>
              <a:buSzPct val="45000"/>
              <a:buFont typeface="Wingdings" charset="2"/>
              <a:buChar char=""/>
            </a:pPr>
            <a:r>
              <a:rPr lang="pt-PT" sz="2000" b="0" strike="noStrike" spc="-1">
                <a:solidFill>
                  <a:srgbClr val="000000"/>
                </a:solidFill>
                <a:latin typeface="Calibri"/>
              </a:rPr>
              <a:t>Sixth Outline Level</a:t>
            </a:r>
          </a:p>
          <a:p>
            <a:pPr marL="3024000" lvl="6" indent="-216000">
              <a:spcBef>
                <a:spcPts val="283"/>
              </a:spcBef>
              <a:buClr>
                <a:srgbClr val="000000"/>
              </a:buClr>
              <a:buSzPct val="45000"/>
              <a:buFont typeface="Wingdings" charset="2"/>
              <a:buChar char=""/>
            </a:pPr>
            <a:r>
              <a:rPr lang="pt-PT" sz="2000" b="0" strike="noStrike" spc="-1">
                <a:solidFill>
                  <a:srgbClr val="000000"/>
                </a:solidFill>
                <a:latin typeface="Calibri"/>
              </a:rPr>
              <a:t>Seventh Outline Level</a:t>
            </a:r>
          </a:p>
        </p:txBody>
      </p:sp>
    </p:spTree>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95" name="PlaceHolder 1"/>
          <p:cNvSpPr>
            <a:spLocks noGrp="1"/>
          </p:cNvSpPr>
          <p:nvPr>
            <p:ph type="title"/>
          </p:nvPr>
        </p:nvSpPr>
        <p:spPr>
          <a:xfrm>
            <a:off x="1523880" y="1122480"/>
            <a:ext cx="9143640" cy="2387160"/>
          </a:xfrm>
          <a:prstGeom prst="rect">
            <a:avLst/>
          </a:prstGeom>
        </p:spPr>
        <p:txBody>
          <a:bodyPr anchor="b">
            <a:noAutofit/>
          </a:bodyPr>
          <a:lstStyle/>
          <a:p>
            <a:pPr algn="ctr">
              <a:lnSpc>
                <a:spcPct val="90000"/>
              </a:lnSpc>
            </a:pPr>
            <a:r>
              <a:rPr lang="pt-PT" sz="6000" b="0" strike="noStrike" spc="-1">
                <a:solidFill>
                  <a:srgbClr val="000000"/>
                </a:solidFill>
                <a:latin typeface="Calibri Light"/>
              </a:rPr>
              <a:t>Clique para editar o estilo de título do Modelo Global</a:t>
            </a:r>
            <a:endParaRPr lang="pt-PT" sz="6000" b="0" strike="noStrike" spc="-1">
              <a:solidFill>
                <a:srgbClr val="000000"/>
              </a:solidFill>
              <a:latin typeface="Calibri"/>
            </a:endParaRPr>
          </a:p>
        </p:txBody>
      </p:sp>
      <p:sp>
        <p:nvSpPr>
          <p:cNvPr id="196" name="PlaceHolder 2"/>
          <p:cNvSpPr>
            <a:spLocks noGrp="1"/>
          </p:cNvSpPr>
          <p:nvPr>
            <p:ph type="dt"/>
          </p:nvPr>
        </p:nvSpPr>
        <p:spPr>
          <a:xfrm>
            <a:off x="838080" y="6356520"/>
            <a:ext cx="2742840" cy="364680"/>
          </a:xfrm>
          <a:prstGeom prst="rect">
            <a:avLst/>
          </a:prstGeom>
        </p:spPr>
        <p:txBody>
          <a:bodyPr anchor="ctr">
            <a:noAutofit/>
          </a:bodyPr>
          <a:lstStyle/>
          <a:p>
            <a:pPr>
              <a:lnSpc>
                <a:spcPct val="100000"/>
              </a:lnSpc>
            </a:pPr>
            <a:fld id="{B7D29749-C63E-4BE1-B6E7-3306EEFCE687}" type="datetime">
              <a:rPr lang="pt-PT" sz="1200" b="0" strike="noStrike" spc="-1">
                <a:solidFill>
                  <a:srgbClr val="8B8B8B"/>
                </a:solidFill>
                <a:latin typeface="Calibri"/>
              </a:rPr>
              <a:t>28/04/2021</a:t>
            </a:fld>
            <a:endParaRPr lang="pt-PT" sz="1200" b="0" strike="noStrike" spc="-1">
              <a:latin typeface="Times New Roman"/>
            </a:endParaRPr>
          </a:p>
        </p:txBody>
      </p:sp>
      <p:sp>
        <p:nvSpPr>
          <p:cNvPr id="197" name="PlaceHolder 3"/>
          <p:cNvSpPr>
            <a:spLocks noGrp="1"/>
          </p:cNvSpPr>
          <p:nvPr>
            <p:ph type="ftr"/>
          </p:nvPr>
        </p:nvSpPr>
        <p:spPr>
          <a:xfrm>
            <a:off x="4038480" y="6356520"/>
            <a:ext cx="4114440" cy="364680"/>
          </a:xfrm>
          <a:prstGeom prst="rect">
            <a:avLst/>
          </a:prstGeom>
        </p:spPr>
        <p:txBody>
          <a:bodyPr anchor="ctr">
            <a:noAutofit/>
          </a:bodyPr>
          <a:lstStyle/>
          <a:p>
            <a:endParaRPr lang="pt-PT" sz="2400" b="0" strike="noStrike" spc="-1">
              <a:latin typeface="Times New Roman"/>
            </a:endParaRPr>
          </a:p>
        </p:txBody>
      </p:sp>
      <p:sp>
        <p:nvSpPr>
          <p:cNvPr id="198" name="PlaceHolder 4"/>
          <p:cNvSpPr>
            <a:spLocks noGrp="1"/>
          </p:cNvSpPr>
          <p:nvPr>
            <p:ph type="sldNum"/>
          </p:nvPr>
        </p:nvSpPr>
        <p:spPr>
          <a:xfrm>
            <a:off x="8610480" y="6356520"/>
            <a:ext cx="2742840" cy="364680"/>
          </a:xfrm>
          <a:prstGeom prst="rect">
            <a:avLst/>
          </a:prstGeom>
        </p:spPr>
        <p:txBody>
          <a:bodyPr anchor="ctr">
            <a:noAutofit/>
          </a:bodyPr>
          <a:lstStyle/>
          <a:p>
            <a:pPr algn="r">
              <a:lnSpc>
                <a:spcPct val="100000"/>
              </a:lnSpc>
            </a:pPr>
            <a:fld id="{AB0A8F31-BD18-41C4-8360-C80D7962443C}" type="slidenum">
              <a:rPr lang="pt-PT" sz="1200" b="0" strike="noStrike" spc="-1">
                <a:solidFill>
                  <a:srgbClr val="8B8B8B"/>
                </a:solidFill>
                <a:latin typeface="Calibri"/>
              </a:rPr>
              <a:t>‹nº›</a:t>
            </a:fld>
            <a:endParaRPr lang="pt-PT" sz="1200" b="0" strike="noStrike" spc="-1">
              <a:latin typeface="Times New Roman"/>
            </a:endParaRPr>
          </a:p>
        </p:txBody>
      </p:sp>
      <p:sp>
        <p:nvSpPr>
          <p:cNvPr id="199" name="PlaceHolder 5"/>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pt-PT" sz="2800" b="0" strike="noStrike" spc="-1">
                <a:solidFill>
                  <a:srgbClr val="000000"/>
                </a:solidFill>
                <a:latin typeface="Calibri"/>
              </a:rPr>
              <a:t>Click to edit the outline text format</a:t>
            </a:r>
          </a:p>
          <a:p>
            <a:pPr marL="864000" lvl="1" indent="-324000">
              <a:spcBef>
                <a:spcPts val="1134"/>
              </a:spcBef>
              <a:buClr>
                <a:srgbClr val="000000"/>
              </a:buClr>
              <a:buSzPct val="75000"/>
              <a:buFont typeface="Symbol" charset="2"/>
              <a:buChar char=""/>
            </a:pPr>
            <a:r>
              <a:rPr lang="pt-PT" sz="2000" b="0" strike="noStrike" spc="-1">
                <a:solidFill>
                  <a:srgbClr val="000000"/>
                </a:solidFill>
                <a:latin typeface="Calibri"/>
              </a:rPr>
              <a:t>Second Outline Level</a:t>
            </a:r>
          </a:p>
          <a:p>
            <a:pPr marL="1296000" lvl="2" indent="-288000">
              <a:spcBef>
                <a:spcPts val="850"/>
              </a:spcBef>
              <a:buClr>
                <a:srgbClr val="000000"/>
              </a:buClr>
              <a:buSzPct val="45000"/>
              <a:buFont typeface="Wingdings" charset="2"/>
              <a:buChar char=""/>
            </a:pPr>
            <a:r>
              <a:rPr lang="pt-PT" sz="1800" b="0" strike="noStrike" spc="-1">
                <a:solidFill>
                  <a:srgbClr val="000000"/>
                </a:solidFill>
                <a:latin typeface="Calibri"/>
              </a:rPr>
              <a:t>Third Outline Level</a:t>
            </a:r>
          </a:p>
          <a:p>
            <a:pPr marL="1728000" lvl="3" indent="-216000">
              <a:spcBef>
                <a:spcPts val="567"/>
              </a:spcBef>
              <a:buClr>
                <a:srgbClr val="000000"/>
              </a:buClr>
              <a:buSzPct val="75000"/>
              <a:buFont typeface="Symbol" charset="2"/>
              <a:buChar char=""/>
            </a:pPr>
            <a:r>
              <a:rPr lang="pt-PT" sz="1800" b="0" strike="noStrike" spc="-1">
                <a:solidFill>
                  <a:srgbClr val="000000"/>
                </a:solidFill>
                <a:latin typeface="Calibri"/>
              </a:rPr>
              <a:t>Fourth Outline Level</a:t>
            </a:r>
          </a:p>
          <a:p>
            <a:pPr marL="2160000" lvl="4" indent="-216000">
              <a:spcBef>
                <a:spcPts val="283"/>
              </a:spcBef>
              <a:buClr>
                <a:srgbClr val="000000"/>
              </a:buClr>
              <a:buSzPct val="45000"/>
              <a:buFont typeface="Wingdings" charset="2"/>
              <a:buChar char=""/>
            </a:pPr>
            <a:r>
              <a:rPr lang="pt-PT" sz="2000" b="0" strike="noStrike" spc="-1">
                <a:solidFill>
                  <a:srgbClr val="000000"/>
                </a:solidFill>
                <a:latin typeface="Calibri"/>
              </a:rPr>
              <a:t>Fifth Outline Level</a:t>
            </a:r>
          </a:p>
          <a:p>
            <a:pPr marL="2592000" lvl="5" indent="-216000">
              <a:spcBef>
                <a:spcPts val="283"/>
              </a:spcBef>
              <a:buClr>
                <a:srgbClr val="000000"/>
              </a:buClr>
              <a:buSzPct val="45000"/>
              <a:buFont typeface="Wingdings" charset="2"/>
              <a:buChar char=""/>
            </a:pPr>
            <a:r>
              <a:rPr lang="pt-PT" sz="2000" b="0" strike="noStrike" spc="-1">
                <a:solidFill>
                  <a:srgbClr val="000000"/>
                </a:solidFill>
                <a:latin typeface="Calibri"/>
              </a:rPr>
              <a:t>Sixth Outline Level</a:t>
            </a:r>
          </a:p>
          <a:p>
            <a:pPr marL="3024000" lvl="6" indent="-216000">
              <a:spcBef>
                <a:spcPts val="283"/>
              </a:spcBef>
              <a:buClr>
                <a:srgbClr val="000000"/>
              </a:buClr>
              <a:buSzPct val="45000"/>
              <a:buFont typeface="Wingdings" charset="2"/>
              <a:buChar char=""/>
            </a:pPr>
            <a:r>
              <a:rPr lang="pt-PT" sz="2000" b="0" strike="noStrike" spc="-1">
                <a:solidFill>
                  <a:srgbClr val="000000"/>
                </a:solidFill>
                <a:latin typeface="Calibri"/>
              </a:rPr>
              <a:t>Seventh Outline Level</a:t>
            </a:r>
          </a:p>
        </p:txBody>
      </p:sp>
    </p:spTree>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5"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36" name="PlaceHolder 1"/>
          <p:cNvSpPr>
            <a:spLocks noGrp="1"/>
          </p:cNvSpPr>
          <p:nvPr>
            <p:ph type="title"/>
          </p:nvPr>
        </p:nvSpPr>
        <p:spPr>
          <a:xfrm>
            <a:off x="838080" y="365040"/>
            <a:ext cx="10515240" cy="1325160"/>
          </a:xfrm>
          <a:prstGeom prst="rect">
            <a:avLst/>
          </a:prstGeom>
        </p:spPr>
        <p:txBody>
          <a:bodyPr anchor="ctr">
            <a:noAutofit/>
          </a:bodyPr>
          <a:lstStyle/>
          <a:p>
            <a:pPr>
              <a:lnSpc>
                <a:spcPct val="90000"/>
              </a:lnSpc>
            </a:pPr>
            <a:r>
              <a:rPr lang="pt-PT" sz="4400" b="0" strike="noStrike" spc="-1">
                <a:solidFill>
                  <a:srgbClr val="000000"/>
                </a:solidFill>
                <a:latin typeface="Calibri Light"/>
              </a:rPr>
              <a:t>Clique para editar o estilo de título do Modelo Global</a:t>
            </a:r>
            <a:endParaRPr lang="pt-PT" sz="4400" b="0" strike="noStrike" spc="-1">
              <a:solidFill>
                <a:srgbClr val="000000"/>
              </a:solidFill>
              <a:latin typeface="Calibri"/>
            </a:endParaRPr>
          </a:p>
        </p:txBody>
      </p:sp>
      <p:sp>
        <p:nvSpPr>
          <p:cNvPr id="237" name="PlaceHolder 2"/>
          <p:cNvSpPr>
            <a:spLocks noGrp="1"/>
          </p:cNvSpPr>
          <p:nvPr>
            <p:ph type="body"/>
          </p:nvPr>
        </p:nvSpPr>
        <p:spPr>
          <a:xfrm>
            <a:off x="838080" y="1825560"/>
            <a:ext cx="10515240" cy="4350960"/>
          </a:xfrm>
          <a:prstGeom prst="rect">
            <a:avLst/>
          </a:prstGeom>
        </p:spPr>
        <p:txBody>
          <a:bodyPr>
            <a:noAutofit/>
          </a:bodyPr>
          <a:lstStyle/>
          <a:p>
            <a:pPr marL="228600" indent="-228240">
              <a:lnSpc>
                <a:spcPct val="90000"/>
              </a:lnSpc>
              <a:spcBef>
                <a:spcPts val="1001"/>
              </a:spcBef>
              <a:buClr>
                <a:srgbClr val="000000"/>
              </a:buClr>
              <a:buFont typeface="Arial"/>
              <a:buChar char="•"/>
            </a:pPr>
            <a:r>
              <a:rPr lang="pt-PT" sz="2800" b="0" strike="noStrike" spc="-1">
                <a:solidFill>
                  <a:srgbClr val="000000"/>
                </a:solidFill>
                <a:latin typeface="Calibri"/>
              </a:rPr>
              <a:t>Editar os estilos de texto do Modelo Global</a:t>
            </a:r>
          </a:p>
          <a:p>
            <a:pPr marL="685800" lvl="1" indent="-228240">
              <a:lnSpc>
                <a:spcPct val="90000"/>
              </a:lnSpc>
              <a:spcBef>
                <a:spcPts val="499"/>
              </a:spcBef>
              <a:buClr>
                <a:srgbClr val="000000"/>
              </a:buClr>
              <a:buFont typeface="Arial"/>
              <a:buChar char="•"/>
            </a:pPr>
            <a:r>
              <a:rPr lang="pt-PT" sz="2400" b="0" strike="noStrike" spc="-1">
                <a:solidFill>
                  <a:srgbClr val="000000"/>
                </a:solidFill>
                <a:latin typeface="Calibri"/>
              </a:rPr>
              <a:t>Segundo nível</a:t>
            </a:r>
          </a:p>
          <a:p>
            <a:pPr marL="1143000" lvl="2" indent="-228240">
              <a:lnSpc>
                <a:spcPct val="90000"/>
              </a:lnSpc>
              <a:spcBef>
                <a:spcPts val="499"/>
              </a:spcBef>
              <a:buClr>
                <a:srgbClr val="000000"/>
              </a:buClr>
              <a:buFont typeface="Arial"/>
              <a:buChar char="•"/>
            </a:pPr>
            <a:r>
              <a:rPr lang="pt-PT" sz="2000" b="0" strike="noStrike" spc="-1">
                <a:solidFill>
                  <a:srgbClr val="000000"/>
                </a:solidFill>
                <a:latin typeface="Calibri"/>
              </a:rPr>
              <a:t>Terceiro nível</a:t>
            </a:r>
          </a:p>
          <a:p>
            <a:pPr marL="1600200" lvl="3" indent="-228240">
              <a:lnSpc>
                <a:spcPct val="90000"/>
              </a:lnSpc>
              <a:spcBef>
                <a:spcPts val="499"/>
              </a:spcBef>
              <a:buClr>
                <a:srgbClr val="000000"/>
              </a:buClr>
              <a:buFont typeface="Arial"/>
              <a:buChar char="•"/>
            </a:pPr>
            <a:r>
              <a:rPr lang="pt-PT" sz="1800" b="0" strike="noStrike" spc="-1">
                <a:solidFill>
                  <a:srgbClr val="000000"/>
                </a:solidFill>
                <a:latin typeface="Calibri"/>
              </a:rPr>
              <a:t>Quarto nível</a:t>
            </a:r>
          </a:p>
          <a:p>
            <a:pPr marL="2057400" lvl="4" indent="-228240">
              <a:lnSpc>
                <a:spcPct val="90000"/>
              </a:lnSpc>
              <a:spcBef>
                <a:spcPts val="499"/>
              </a:spcBef>
              <a:buClr>
                <a:srgbClr val="000000"/>
              </a:buClr>
              <a:buFont typeface="Arial"/>
              <a:buChar char="•"/>
            </a:pPr>
            <a:r>
              <a:rPr lang="pt-PT" sz="1800" b="0" strike="noStrike" spc="-1">
                <a:solidFill>
                  <a:srgbClr val="000000"/>
                </a:solidFill>
                <a:latin typeface="Calibri"/>
              </a:rPr>
              <a:t>Quinto nível</a:t>
            </a:r>
          </a:p>
        </p:txBody>
      </p:sp>
      <p:sp>
        <p:nvSpPr>
          <p:cNvPr id="238" name="PlaceHolder 3"/>
          <p:cNvSpPr>
            <a:spLocks noGrp="1"/>
          </p:cNvSpPr>
          <p:nvPr>
            <p:ph type="dt"/>
          </p:nvPr>
        </p:nvSpPr>
        <p:spPr>
          <a:xfrm>
            <a:off x="838080" y="6356520"/>
            <a:ext cx="2742840" cy="364680"/>
          </a:xfrm>
          <a:prstGeom prst="rect">
            <a:avLst/>
          </a:prstGeom>
        </p:spPr>
        <p:txBody>
          <a:bodyPr anchor="ctr">
            <a:noAutofit/>
          </a:bodyPr>
          <a:lstStyle/>
          <a:p>
            <a:pPr>
              <a:lnSpc>
                <a:spcPct val="100000"/>
              </a:lnSpc>
            </a:pPr>
            <a:fld id="{168CAE74-B086-4092-84C6-A95BAE249691}" type="datetime">
              <a:rPr lang="pt-PT" sz="1200" b="0" strike="noStrike" spc="-1">
                <a:solidFill>
                  <a:srgbClr val="8B8B8B"/>
                </a:solidFill>
                <a:latin typeface="Calibri"/>
              </a:rPr>
              <a:t>28/04/2021</a:t>
            </a:fld>
            <a:endParaRPr lang="pt-PT" sz="1200" b="0" strike="noStrike" spc="-1">
              <a:latin typeface="Times New Roman"/>
            </a:endParaRPr>
          </a:p>
        </p:txBody>
      </p:sp>
      <p:sp>
        <p:nvSpPr>
          <p:cNvPr id="239" name="PlaceHolder 4"/>
          <p:cNvSpPr>
            <a:spLocks noGrp="1"/>
          </p:cNvSpPr>
          <p:nvPr>
            <p:ph type="ftr"/>
          </p:nvPr>
        </p:nvSpPr>
        <p:spPr>
          <a:xfrm>
            <a:off x="4038480" y="6356520"/>
            <a:ext cx="4114440" cy="364680"/>
          </a:xfrm>
          <a:prstGeom prst="rect">
            <a:avLst/>
          </a:prstGeom>
        </p:spPr>
        <p:txBody>
          <a:bodyPr anchor="ctr">
            <a:noAutofit/>
          </a:bodyPr>
          <a:lstStyle/>
          <a:p>
            <a:endParaRPr lang="pt-PT" sz="2400" b="0" strike="noStrike" spc="-1">
              <a:latin typeface="Times New Roman"/>
            </a:endParaRPr>
          </a:p>
        </p:txBody>
      </p:sp>
      <p:sp>
        <p:nvSpPr>
          <p:cNvPr id="240" name="PlaceHolder 5"/>
          <p:cNvSpPr>
            <a:spLocks noGrp="1"/>
          </p:cNvSpPr>
          <p:nvPr>
            <p:ph type="sldNum"/>
          </p:nvPr>
        </p:nvSpPr>
        <p:spPr>
          <a:xfrm>
            <a:off x="8610480" y="6356520"/>
            <a:ext cx="2742840" cy="364680"/>
          </a:xfrm>
          <a:prstGeom prst="rect">
            <a:avLst/>
          </a:prstGeom>
        </p:spPr>
        <p:txBody>
          <a:bodyPr anchor="ctr">
            <a:noAutofit/>
          </a:bodyPr>
          <a:lstStyle/>
          <a:p>
            <a:pPr algn="r">
              <a:lnSpc>
                <a:spcPct val="100000"/>
              </a:lnSpc>
            </a:pPr>
            <a:fld id="{A5E9353B-2909-4AA8-94E9-D23945634FD0}" type="slidenum">
              <a:rPr lang="pt-PT" sz="1200" b="0" strike="noStrike" spc="-1">
                <a:solidFill>
                  <a:srgbClr val="8B8B8B"/>
                </a:solidFill>
                <a:latin typeface="Calibri"/>
              </a:rPr>
              <a:t>‹nº›</a:t>
            </a:fld>
            <a:endParaRPr lang="pt-PT" sz="1200" b="0" strike="noStrike" spc="-1">
              <a:latin typeface="Times New Roman"/>
            </a:endParaRPr>
          </a:p>
        </p:txBody>
      </p:sp>
    </p:spTree>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jpeg"/><Relationship Id="rId7"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3.jpe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8" Type="http://schemas.openxmlformats.org/officeDocument/2006/relationships/image" Target="../media/image31.wmf"/><Relationship Id="rId13" Type="http://schemas.openxmlformats.org/officeDocument/2006/relationships/image" Target="../media/image36.wmf"/><Relationship Id="rId3" Type="http://schemas.openxmlformats.org/officeDocument/2006/relationships/image" Target="../media/image26.wmf"/><Relationship Id="rId7" Type="http://schemas.openxmlformats.org/officeDocument/2006/relationships/image" Target="../media/image30.wmf"/><Relationship Id="rId12" Type="http://schemas.openxmlformats.org/officeDocument/2006/relationships/image" Target="../media/image35.wmf"/><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29.wmf"/><Relationship Id="rId11" Type="http://schemas.openxmlformats.org/officeDocument/2006/relationships/image" Target="../media/image34.wmf"/><Relationship Id="rId5" Type="http://schemas.openxmlformats.org/officeDocument/2006/relationships/image" Target="../media/image28.wmf"/><Relationship Id="rId10" Type="http://schemas.openxmlformats.org/officeDocument/2006/relationships/image" Target="../media/image33.wmf"/><Relationship Id="rId4" Type="http://schemas.openxmlformats.org/officeDocument/2006/relationships/image" Target="../media/image27.wmf"/><Relationship Id="rId9" Type="http://schemas.openxmlformats.org/officeDocument/2006/relationships/image" Target="../media/image32.wmf"/><Relationship Id="rId14" Type="http://schemas.openxmlformats.org/officeDocument/2006/relationships/image" Target="../media/image37.wmf"/></Relationships>
</file>

<file path=ppt/slides/_rels/slide1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41.jpeg"/><Relationship Id="rId4" Type="http://schemas.openxmlformats.org/officeDocument/2006/relationships/image" Target="../media/image40.png"/></Relationships>
</file>

<file path=ppt/slides/_rels/slide15.xml.rels><?xml version="1.0" encoding="UTF-8" standalone="yes"?>
<Relationships xmlns="http://schemas.openxmlformats.org/package/2006/relationships"><Relationship Id="rId8" Type="http://schemas.openxmlformats.org/officeDocument/2006/relationships/image" Target="../media/image35.wmf"/><Relationship Id="rId3" Type="http://schemas.openxmlformats.org/officeDocument/2006/relationships/image" Target="../media/image39.png"/><Relationship Id="rId7" Type="http://schemas.openxmlformats.org/officeDocument/2006/relationships/image" Target="../media/image37.wmf"/><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34.wmf"/><Relationship Id="rId5" Type="http://schemas.openxmlformats.org/officeDocument/2006/relationships/image" Target="../media/image29.wmf"/><Relationship Id="rId4" Type="http://schemas.openxmlformats.org/officeDocument/2006/relationships/image" Target="../media/image40.png"/><Relationship Id="rId9" Type="http://schemas.openxmlformats.org/officeDocument/2006/relationships/image" Target="../media/image36.wmf"/></Relationships>
</file>

<file path=ppt/slides/_rels/slide1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39.png"/><Relationship Id="rId5" Type="http://schemas.openxmlformats.org/officeDocument/2006/relationships/image" Target="../media/image40.png"/><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45.png"/><Relationship Id="rId4" Type="http://schemas.openxmlformats.org/officeDocument/2006/relationships/image" Target="../media/image44.png"/></Relationships>
</file>

<file path=ppt/slides/_rels/slide19.xml.rels><?xml version="1.0" encoding="UTF-8" standalone="yes"?>
<Relationships xmlns="http://schemas.openxmlformats.org/package/2006/relationships"><Relationship Id="rId3" Type="http://schemas.openxmlformats.org/officeDocument/2006/relationships/image" Target="../media/image46.jpeg"/><Relationship Id="rId7" Type="http://schemas.openxmlformats.org/officeDocument/2006/relationships/image" Target="../media/image49.jpe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0.xml"/><Relationship Id="rId1" Type="http://schemas.openxmlformats.org/officeDocument/2006/relationships/slideLayout" Target="../slideLayouts/slideLayout37.xml"/></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44.png"/><Relationship Id="rId5" Type="http://schemas.openxmlformats.org/officeDocument/2006/relationships/image" Target="../media/image13.png"/><Relationship Id="rId4" Type="http://schemas.openxmlformats.org/officeDocument/2006/relationships/image" Target="../media/image5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chart" Target="../charts/chart3.xml"/></Relationships>
</file>

<file path=ppt/slides/_rels/slide26.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56.png"/></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57.jpeg"/><Relationship Id="rId7" Type="http://schemas.openxmlformats.org/officeDocument/2006/relationships/image" Target="../media/image61.jpeg"/><Relationship Id="rId2" Type="http://schemas.openxmlformats.org/officeDocument/2006/relationships/notesSlide" Target="../notesSlides/notesSlide28.xml"/><Relationship Id="rId1" Type="http://schemas.openxmlformats.org/officeDocument/2006/relationships/slideLayout" Target="../slideLayouts/slideLayout1.xml"/><Relationship Id="rId6" Type="http://schemas.openxmlformats.org/officeDocument/2006/relationships/image" Target="../media/image60.jpeg"/><Relationship Id="rId5" Type="http://schemas.openxmlformats.org/officeDocument/2006/relationships/image" Target="../media/image59.jpeg"/><Relationship Id="rId4" Type="http://schemas.openxmlformats.org/officeDocument/2006/relationships/image" Target="../media/image58.jpeg"/></Relationships>
</file>

<file path=ppt/slides/_rels/slide31.xml.rels><?xml version="1.0" encoding="UTF-8" standalone="yes"?>
<Relationships xmlns="http://schemas.openxmlformats.org/package/2006/relationships"><Relationship Id="rId3" Type="http://schemas.openxmlformats.org/officeDocument/2006/relationships/image" Target="../media/image62.png"/><Relationship Id="rId7" Type="http://schemas.openxmlformats.org/officeDocument/2006/relationships/image" Target="../media/image66.png"/><Relationship Id="rId2" Type="http://schemas.openxmlformats.org/officeDocument/2006/relationships/notesSlide" Target="../notesSlides/notesSlide29.xml"/><Relationship Id="rId1" Type="http://schemas.openxmlformats.org/officeDocument/2006/relationships/slideLayout" Target="../slideLayouts/slideLayout37.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32.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67.png"/><Relationship Id="rId7" Type="http://schemas.openxmlformats.org/officeDocument/2006/relationships/image" Target="../media/image64.png"/><Relationship Id="rId2" Type="http://schemas.openxmlformats.org/officeDocument/2006/relationships/notesSlide" Target="../notesSlides/notesSlide30.xml"/><Relationship Id="rId1" Type="http://schemas.openxmlformats.org/officeDocument/2006/relationships/slideLayout" Target="../slideLayouts/slideLayout37.xml"/><Relationship Id="rId6" Type="http://schemas.openxmlformats.org/officeDocument/2006/relationships/image" Target="../media/image63.png"/><Relationship Id="rId5" Type="http://schemas.openxmlformats.org/officeDocument/2006/relationships/image" Target="../media/image69.png"/><Relationship Id="rId10" Type="http://schemas.openxmlformats.org/officeDocument/2006/relationships/image" Target="../media/image70.png"/><Relationship Id="rId4" Type="http://schemas.openxmlformats.org/officeDocument/2006/relationships/image" Target="../media/image68.png"/><Relationship Id="rId9" Type="http://schemas.openxmlformats.org/officeDocument/2006/relationships/image" Target="../media/image66.png"/></Relationships>
</file>

<file path=ppt/slides/_rels/slide3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1.xml"/><Relationship Id="rId1" Type="http://schemas.openxmlformats.org/officeDocument/2006/relationships/slideLayout" Target="../slideLayouts/slideLayout37.xml"/></Relationships>
</file>

<file path=ppt/slides/_rels/slide3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2.xml"/><Relationship Id="rId1" Type="http://schemas.openxmlformats.org/officeDocument/2006/relationships/slideLayout" Target="../slideLayouts/slideLayout37.xml"/><Relationship Id="rId4" Type="http://schemas.microsoft.com/office/2007/relationships/hdphoto" Target="../media/hdphoto2.wdp"/></Relationships>
</file>

<file path=ppt/slides/_rels/slide3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3.xml"/><Relationship Id="rId1" Type="http://schemas.openxmlformats.org/officeDocument/2006/relationships/slideLayout" Target="../slideLayouts/slideLayout50.xml"/><Relationship Id="rId4" Type="http://schemas.openxmlformats.org/officeDocument/2006/relationships/image" Target="../media/image74.png"/></Relationships>
</file>

<file path=ppt/slides/_rels/slide36.xml.rels><?xml version="1.0" encoding="UTF-8" standalone="yes"?>
<Relationships xmlns="http://schemas.openxmlformats.org/package/2006/relationships"><Relationship Id="rId3" Type="http://schemas.openxmlformats.org/officeDocument/2006/relationships/image" Target="../media/image75.gif"/><Relationship Id="rId2" Type="http://schemas.openxmlformats.org/officeDocument/2006/relationships/notesSlide" Target="../notesSlides/notesSlide34.xml"/><Relationship Id="rId1" Type="http://schemas.openxmlformats.org/officeDocument/2006/relationships/slideLayout" Target="../slideLayouts/slideLayout37.xml"/></Relationships>
</file>

<file path=ppt/slides/_rels/slide3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5.xml"/><Relationship Id="rId1" Type="http://schemas.openxmlformats.org/officeDocument/2006/relationships/slideLayout" Target="../slideLayouts/slideLayout61.xml"/><Relationship Id="rId4" Type="http://schemas.openxmlformats.org/officeDocument/2006/relationships/image" Target="../media/image75.gif"/></Relationships>
</file>

<file path=ppt/slides/_rels/slide38.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7.xml"/><Relationship Id="rId1" Type="http://schemas.openxmlformats.org/officeDocument/2006/relationships/slideLayout" Target="../slideLayouts/slideLayout50.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7.xml"/></Relationships>
</file>

<file path=ppt/slides/_rels/slide41.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0.xml"/><Relationship Id="rId1" Type="http://schemas.openxmlformats.org/officeDocument/2006/relationships/slideLayout" Target="../slideLayouts/slideLayout37.xml"/><Relationship Id="rId4" Type="http://schemas.openxmlformats.org/officeDocument/2006/relationships/image" Target="../media/image80.png"/></Relationships>
</file>

<file path=ppt/slides/_rels/slide4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41.xml"/><Relationship Id="rId1" Type="http://schemas.openxmlformats.org/officeDocument/2006/relationships/slideLayout" Target="../slideLayouts/slideLayout1.xml"/><Relationship Id="rId4" Type="http://schemas.openxmlformats.org/officeDocument/2006/relationships/image" Target="../media/image69.png"/></Relationships>
</file>

<file path=ppt/slides/_rels/slide4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42.xml"/><Relationship Id="rId1" Type="http://schemas.openxmlformats.org/officeDocument/2006/relationships/slideLayout" Target="../slideLayouts/slideLayout37.xml"/><Relationship Id="rId5" Type="http://schemas.openxmlformats.org/officeDocument/2006/relationships/image" Target="../media/image83.png"/><Relationship Id="rId4" Type="http://schemas.openxmlformats.org/officeDocument/2006/relationships/image" Target="../media/image69.png"/></Relationships>
</file>

<file path=ppt/slides/_rels/slide45.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43.xml"/><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8" Type="http://schemas.openxmlformats.org/officeDocument/2006/relationships/image" Target="../media/image86.jpeg"/><Relationship Id="rId3" Type="http://schemas.openxmlformats.org/officeDocument/2006/relationships/image" Target="../media/image85.jpeg"/><Relationship Id="rId7" Type="http://schemas.openxmlformats.org/officeDocument/2006/relationships/image" Target="../media/image3.jpeg"/><Relationship Id="rId2" Type="http://schemas.openxmlformats.org/officeDocument/2006/relationships/notesSlide" Target="../notesSlides/notesSlide44.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5.png"/><Relationship Id="rId4" Type="http://schemas.openxmlformats.org/officeDocument/2006/relationships/image" Target="../media/image1.jpeg"/><Relationship Id="rId9" Type="http://schemas.openxmlformats.org/officeDocument/2006/relationships/image" Target="../media/image4.jpeg"/></Relationships>
</file>

<file path=ppt/slides/_rels/slide47.xml.rels><?xml version="1.0" encoding="UTF-8" standalone="yes"?>
<Relationships xmlns="http://schemas.openxmlformats.org/package/2006/relationships"><Relationship Id="rId3" Type="http://schemas.openxmlformats.org/officeDocument/2006/relationships/image" Target="../media/image88.svg"/><Relationship Id="rId2" Type="http://schemas.openxmlformats.org/officeDocument/2006/relationships/image" Target="../media/image87.png"/><Relationship Id="rId1" Type="http://schemas.openxmlformats.org/officeDocument/2006/relationships/slideLayout" Target="../slideLayouts/slideLayout1.xml"/><Relationship Id="rId4" Type="http://schemas.openxmlformats.org/officeDocument/2006/relationships/image" Target="../media/image89.png"/></Relationships>
</file>

<file path=ppt/slides/_rels/slide4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45.xml"/><Relationship Id="rId1" Type="http://schemas.openxmlformats.org/officeDocument/2006/relationships/slideLayout" Target="../slideLayouts/slideLayout25.xml"/><Relationship Id="rId6" Type="http://schemas.openxmlformats.org/officeDocument/2006/relationships/hyperlink" Target="https://doi.org/10.1093/nar/gkz310" TargetMode="External"/><Relationship Id="rId5" Type="http://schemas.openxmlformats.org/officeDocument/2006/relationships/hyperlink" Target="https://antismash.secondarymetabolites.org/" TargetMode="External"/><Relationship Id="rId4" Type="http://schemas.openxmlformats.org/officeDocument/2006/relationships/image" Target="../media/image88.svg"/></Relationships>
</file>

<file path=ppt/slides/_rels/slide4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46.xml"/><Relationship Id="rId1" Type="http://schemas.openxmlformats.org/officeDocument/2006/relationships/slideLayout" Target="../slideLayouts/slideLayout25.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47.xml"/><Relationship Id="rId1" Type="http://schemas.openxmlformats.org/officeDocument/2006/relationships/slideLayout" Target="../slideLayouts/slideLayout25.xml"/><Relationship Id="rId5" Type="http://schemas.openxmlformats.org/officeDocument/2006/relationships/hyperlink" Target="https://antismash.secondarymetabolites.org/" TargetMode="External"/><Relationship Id="rId4" Type="http://schemas.openxmlformats.org/officeDocument/2006/relationships/image" Target="../media/image88.svg"/></Relationships>
</file>

<file path=ppt/slides/_rels/slide51.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5.xml"/></Relationships>
</file>

<file path=ppt/slides/_rels/slide52.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5.xml"/></Relationships>
</file>

<file path=ppt/slides/_rels/slide53.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48.xml"/><Relationship Id="rId1" Type="http://schemas.openxmlformats.org/officeDocument/2006/relationships/slideLayout" Target="../slideLayouts/slideLayout25.xml"/></Relationships>
</file>

<file path=ppt/slides/_rels/slide54.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49.xml"/><Relationship Id="rId1" Type="http://schemas.openxmlformats.org/officeDocument/2006/relationships/slideLayout" Target="../slideLayouts/slideLayout25.xml"/></Relationships>
</file>

<file path=ppt/slides/_rels/slide55.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50.xml"/><Relationship Id="rId1" Type="http://schemas.openxmlformats.org/officeDocument/2006/relationships/slideLayout" Target="../slideLayouts/slideLayout25.xml"/></Relationships>
</file>

<file path=ppt/slides/_rels/slide56.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51.xml"/><Relationship Id="rId1" Type="http://schemas.openxmlformats.org/officeDocument/2006/relationships/slideLayout" Target="../slideLayouts/slideLayout25.xml"/></Relationships>
</file>

<file path=ppt/slides/_rels/slide5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52.xml"/><Relationship Id="rId1" Type="http://schemas.openxmlformats.org/officeDocument/2006/relationships/slideLayout" Target="../slideLayouts/slideLayout37.xml"/></Relationships>
</file>

<file path=ppt/slides/_rels/slide58.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54.xml"/><Relationship Id="rId1" Type="http://schemas.openxmlformats.org/officeDocument/2006/relationships/slideLayout" Target="../slideLayouts/slideLayout1.xml"/><Relationship Id="rId4" Type="http://schemas.openxmlformats.org/officeDocument/2006/relationships/hyperlink" Target="https://git.wageningenur.nl/medema-group/BiG-SCAPE"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notesSlide" Target="../notesSlides/notesSlide55.xml"/><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56.xml"/><Relationship Id="rId1" Type="http://schemas.openxmlformats.org/officeDocument/2006/relationships/slideLayout" Target="../slideLayouts/slideLayout25.xml"/></Relationships>
</file>

<file path=ppt/slides/_rels/slide62.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57.xml"/><Relationship Id="rId1" Type="http://schemas.openxmlformats.org/officeDocument/2006/relationships/slideLayout" Target="../slideLayouts/slideLayout25.xml"/></Relationships>
</file>

<file path=ppt/slides/_rels/slide63.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58.xml"/><Relationship Id="rId1" Type="http://schemas.openxmlformats.org/officeDocument/2006/relationships/slideLayout" Target="../slideLayouts/slideLayout25.xml"/></Relationships>
</file>

<file path=ppt/slides/_rels/slide65.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13.xml"/><Relationship Id="rId6" Type="http://schemas.openxmlformats.org/officeDocument/2006/relationships/image" Target="../media/image4.jpeg"/><Relationship Id="rId5" Type="http://schemas.microsoft.com/office/2007/relationships/hdphoto" Target="../media/hdphoto1.wdp"/><Relationship Id="rId4" Type="http://schemas.openxmlformats.org/officeDocument/2006/relationships/image" Target="../media/image3.jpe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4.wmf"/><Relationship Id="rId5" Type="http://schemas.openxmlformats.org/officeDocument/2006/relationships/image" Target="../media/image10.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8" Type="http://schemas.openxmlformats.org/officeDocument/2006/relationships/image" Target="../media/image19.wmf"/><Relationship Id="rId3" Type="http://schemas.openxmlformats.org/officeDocument/2006/relationships/image" Target="../media/image15.wmf"/><Relationship Id="rId7" Type="http://schemas.openxmlformats.org/officeDocument/2006/relationships/image" Target="../media/image14.wmf"/><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8.wmf"/><Relationship Id="rId5" Type="http://schemas.openxmlformats.org/officeDocument/2006/relationships/image" Target="../media/image17.wmf"/><Relationship Id="rId4" Type="http://schemas.openxmlformats.org/officeDocument/2006/relationships/image" Target="../media/image16.w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 name="CustomShape 1"/>
          <p:cNvSpPr/>
          <p:nvPr/>
        </p:nvSpPr>
        <p:spPr>
          <a:xfrm>
            <a:off x="0" y="6584400"/>
            <a:ext cx="12191760" cy="27324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p:style>
      </p:sp>
      <p:sp>
        <p:nvSpPr>
          <p:cNvPr id="285" name="CustomShape 3"/>
          <p:cNvSpPr/>
          <p:nvPr/>
        </p:nvSpPr>
        <p:spPr>
          <a:xfrm>
            <a:off x="4219951" y="4808674"/>
            <a:ext cx="3561840" cy="395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GB" sz="2000" b="1" strike="noStrike" spc="-1">
                <a:solidFill>
                  <a:srgbClr val="000000"/>
                </a:solidFill>
                <a:latin typeface="Open Sans"/>
                <a:ea typeface="Open Sans"/>
              </a:rPr>
              <a:t>Sandra </a:t>
            </a:r>
            <a:r>
              <a:rPr lang="en-GB" sz="2000" b="1" strike="noStrike" spc="-1" err="1">
                <a:solidFill>
                  <a:srgbClr val="000000"/>
                </a:solidFill>
                <a:latin typeface="Open Sans"/>
                <a:ea typeface="Open Sans"/>
              </a:rPr>
              <a:t>Godinho</a:t>
            </a:r>
            <a:r>
              <a:rPr lang="en-GB" sz="2000" b="1" strike="noStrike" spc="-1">
                <a:solidFill>
                  <a:srgbClr val="000000"/>
                </a:solidFill>
                <a:latin typeface="Open Sans"/>
                <a:ea typeface="Open Sans"/>
              </a:rPr>
              <a:t> Silva</a:t>
            </a:r>
            <a:endParaRPr lang="pt-PT" sz="2000" b="0" strike="noStrike" spc="-1">
              <a:latin typeface="Arial"/>
            </a:endParaRPr>
          </a:p>
        </p:txBody>
      </p:sp>
      <p:pic>
        <p:nvPicPr>
          <p:cNvPr id="287" name="Picture 11" descr="ist.jpg"/>
          <p:cNvPicPr/>
          <p:nvPr/>
        </p:nvPicPr>
        <p:blipFill>
          <a:blip r:embed="rId3"/>
          <a:stretch/>
        </p:blipFill>
        <p:spPr>
          <a:xfrm>
            <a:off x="246369" y="71640"/>
            <a:ext cx="2009520" cy="883800"/>
          </a:xfrm>
          <a:prstGeom prst="rect">
            <a:avLst/>
          </a:prstGeom>
          <a:ln>
            <a:noFill/>
          </a:ln>
        </p:spPr>
      </p:pic>
      <p:pic>
        <p:nvPicPr>
          <p:cNvPr id="291" name="Imagem 1"/>
          <p:cNvPicPr/>
          <p:nvPr/>
        </p:nvPicPr>
        <p:blipFill>
          <a:blip r:embed="rId4"/>
          <a:stretch/>
        </p:blipFill>
        <p:spPr>
          <a:xfrm>
            <a:off x="6905785" y="194400"/>
            <a:ext cx="899280" cy="743400"/>
          </a:xfrm>
          <a:prstGeom prst="rect">
            <a:avLst/>
          </a:prstGeom>
          <a:ln>
            <a:noFill/>
          </a:ln>
        </p:spPr>
      </p:pic>
      <p:pic>
        <p:nvPicPr>
          <p:cNvPr id="292" name="Imagem 2"/>
          <p:cNvPicPr/>
          <p:nvPr/>
        </p:nvPicPr>
        <p:blipFill>
          <a:blip r:embed="rId5">
            <a:extLst>
              <a:ext uri="{BEBA8EAE-BF5A-486C-A8C5-ECC9F3942E4B}">
                <a14:imgProps xmlns:a14="http://schemas.microsoft.com/office/drawing/2010/main">
                  <a14:imgLayer r:embed="rId6">
                    <a14:imgEffect>
                      <a14:saturation sat="200000"/>
                    </a14:imgEffect>
                  </a14:imgLayer>
                </a14:imgProps>
              </a:ext>
            </a:extLst>
          </a:blip>
          <a:srcRect t="11573" b="13802"/>
          <a:stretch/>
        </p:blipFill>
        <p:spPr>
          <a:xfrm>
            <a:off x="8307265" y="60480"/>
            <a:ext cx="3584520" cy="1055160"/>
          </a:xfrm>
          <a:prstGeom prst="rect">
            <a:avLst/>
          </a:prstGeom>
          <a:ln>
            <a:noFill/>
          </a:ln>
        </p:spPr>
      </p:pic>
      <p:sp>
        <p:nvSpPr>
          <p:cNvPr id="293" name="CustomShape 7"/>
          <p:cNvSpPr/>
          <p:nvPr/>
        </p:nvSpPr>
        <p:spPr>
          <a:xfrm>
            <a:off x="5264400" y="5821321"/>
            <a:ext cx="1472945" cy="3371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gn="ctr"/>
            <a:r>
              <a:rPr lang="pt-PT" sz="1600" b="1" spc="-1">
                <a:solidFill>
                  <a:srgbClr val="000000"/>
                </a:solidFill>
                <a:latin typeface="open sans"/>
                <a:ea typeface="Lao Sangam MN"/>
              </a:rPr>
              <a:t>28 </a:t>
            </a:r>
            <a:r>
              <a:rPr lang="pt-PT" sz="1600" b="1" spc="-1" dirty="0" err="1">
                <a:solidFill>
                  <a:srgbClr val="000000"/>
                </a:solidFill>
                <a:latin typeface="open sans"/>
                <a:ea typeface="Lao Sangam MN"/>
              </a:rPr>
              <a:t>April</a:t>
            </a:r>
            <a:r>
              <a:rPr lang="pt-PT" sz="1600" b="1" strike="noStrike" spc="-1" dirty="0">
                <a:solidFill>
                  <a:srgbClr val="000000"/>
                </a:solidFill>
                <a:latin typeface="open sans"/>
                <a:ea typeface="Lao Sangam MN"/>
              </a:rPr>
              <a:t> 2021</a:t>
            </a:r>
            <a:endParaRPr lang="pt-PT" sz="1600" b="1" strike="noStrike" spc="-1" dirty="0">
              <a:latin typeface="open sans"/>
            </a:endParaRPr>
          </a:p>
        </p:txBody>
      </p:sp>
      <p:pic>
        <p:nvPicPr>
          <p:cNvPr id="294" name="Picture 2" descr="Bildergebnis für BSRG"/>
          <p:cNvPicPr/>
          <p:nvPr/>
        </p:nvPicPr>
        <p:blipFill>
          <a:blip r:embed="rId7"/>
          <a:srcRect t="18596" b="22426"/>
          <a:stretch/>
        </p:blipFill>
        <p:spPr>
          <a:xfrm>
            <a:off x="4726705" y="105480"/>
            <a:ext cx="1562400" cy="921240"/>
          </a:xfrm>
          <a:prstGeom prst="rect">
            <a:avLst/>
          </a:prstGeom>
          <a:ln>
            <a:noFill/>
          </a:ln>
        </p:spPr>
      </p:pic>
      <p:sp>
        <p:nvSpPr>
          <p:cNvPr id="14" name="CustomShape 9">
            <a:extLst>
              <a:ext uri="{FF2B5EF4-FFF2-40B4-BE49-F238E27FC236}">
                <a16:creationId xmlns:a16="http://schemas.microsoft.com/office/drawing/2014/main" id="{F8DC9B6A-547D-4AA2-9194-E8CDC980C8D8}"/>
              </a:ext>
            </a:extLst>
          </p:cNvPr>
          <p:cNvSpPr/>
          <p:nvPr/>
        </p:nvSpPr>
        <p:spPr>
          <a:xfrm>
            <a:off x="894211" y="2838574"/>
            <a:ext cx="10403339" cy="829543"/>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en-GB" sz="4800" b="1" strike="noStrike" spc="-1">
                <a:solidFill>
                  <a:srgbClr val="203864"/>
                </a:solidFill>
                <a:latin typeface="Calibri Light"/>
              </a:rPr>
              <a:t>Secondary metabolites: paths to discovery</a:t>
            </a:r>
            <a:endParaRPr lang="pt-PT" sz="4800" b="0" strike="noStrike" spc="-1">
              <a:latin typeface="Arial"/>
            </a:endParaRPr>
          </a:p>
        </p:txBody>
      </p:sp>
      <p:sp>
        <p:nvSpPr>
          <p:cNvPr id="2" name="CaixaDeTexto 1">
            <a:extLst>
              <a:ext uri="{FF2B5EF4-FFF2-40B4-BE49-F238E27FC236}">
                <a16:creationId xmlns:a16="http://schemas.microsoft.com/office/drawing/2014/main" id="{2B2A70D8-087F-4F77-9756-F23FA3DAB0EA}"/>
              </a:ext>
            </a:extLst>
          </p:cNvPr>
          <p:cNvSpPr txBox="1"/>
          <p:nvPr/>
        </p:nvSpPr>
        <p:spPr>
          <a:xfrm>
            <a:off x="4130808" y="5334243"/>
            <a:ext cx="3740126" cy="338554"/>
          </a:xfrm>
          <a:prstGeom prst="rect">
            <a:avLst/>
          </a:prstGeom>
          <a:noFill/>
        </p:spPr>
        <p:txBody>
          <a:bodyPr wrap="none" rtlCol="0">
            <a:spAutoFit/>
          </a:bodyPr>
          <a:lstStyle/>
          <a:p>
            <a:r>
              <a:rPr lang="pt-PT" sz="1600">
                <a:latin typeface="open sans"/>
              </a:rPr>
              <a:t>sandragodinhosilva@tecnico.ulisboa.pt</a:t>
            </a:r>
          </a:p>
        </p:txBody>
      </p:sp>
      <p:pic>
        <p:nvPicPr>
          <p:cNvPr id="3" name="Imagem 3" descr="Uma imagem com relógio&#10;&#10;Descrição gerada com confiança muito alta">
            <a:extLst>
              <a:ext uri="{FF2B5EF4-FFF2-40B4-BE49-F238E27FC236}">
                <a16:creationId xmlns:a16="http://schemas.microsoft.com/office/drawing/2014/main" id="{F492EEF4-319C-4539-8B8E-9CCBDEA4027F}"/>
              </a:ext>
            </a:extLst>
          </p:cNvPr>
          <p:cNvPicPr>
            <a:picLocks noChangeAspect="1"/>
          </p:cNvPicPr>
          <p:nvPr/>
        </p:nvPicPr>
        <p:blipFill>
          <a:blip r:embed="rId8"/>
          <a:stretch>
            <a:fillRect/>
          </a:stretch>
        </p:blipFill>
        <p:spPr>
          <a:xfrm>
            <a:off x="2385849" y="318953"/>
            <a:ext cx="1941783" cy="51823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7" name="Group 1"/>
          <p:cNvGrpSpPr/>
          <p:nvPr/>
        </p:nvGrpSpPr>
        <p:grpSpPr>
          <a:xfrm>
            <a:off x="1290240" y="1690560"/>
            <a:ext cx="9611280" cy="2822400"/>
            <a:chOff x="1290240" y="1690560"/>
            <a:chExt cx="9611280" cy="2822400"/>
          </a:xfrm>
        </p:grpSpPr>
        <p:sp>
          <p:nvSpPr>
            <p:cNvPr id="368" name="CustomShape 2"/>
            <p:cNvSpPr/>
            <p:nvPr/>
          </p:nvSpPr>
          <p:spPr>
            <a:xfrm>
              <a:off x="1567800" y="1756800"/>
              <a:ext cx="1017000" cy="1186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800" b="1" strike="noStrike" spc="-1">
                  <a:solidFill>
                    <a:srgbClr val="000000"/>
                  </a:solidFill>
                  <a:latin typeface="Source Sans Pro"/>
                  <a:ea typeface="Source Sans Pro"/>
                </a:rPr>
                <a:t>Loading module</a:t>
              </a:r>
              <a:endParaRPr lang="pt-PT" sz="1800" b="0" strike="noStrike" spc="-1">
                <a:latin typeface="Arial"/>
              </a:endParaRPr>
            </a:p>
          </p:txBody>
        </p:sp>
        <p:sp>
          <p:nvSpPr>
            <p:cNvPr id="369" name="CustomShape 3"/>
            <p:cNvSpPr/>
            <p:nvPr/>
          </p:nvSpPr>
          <p:spPr>
            <a:xfrm>
              <a:off x="5096880" y="1837800"/>
              <a:ext cx="2306880" cy="638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800" b="1" strike="noStrike" spc="-1">
                  <a:solidFill>
                    <a:srgbClr val="000000"/>
                  </a:solidFill>
                  <a:latin typeface="Source Sans Pro"/>
                  <a:ea typeface="Source Sans Pro"/>
                </a:rPr>
                <a:t>Elongation modules</a:t>
              </a:r>
              <a:endParaRPr lang="pt-PT" sz="1800" b="0" strike="noStrike" spc="-1">
                <a:latin typeface="Arial"/>
              </a:endParaRPr>
            </a:p>
          </p:txBody>
        </p:sp>
        <p:sp>
          <p:nvSpPr>
            <p:cNvPr id="370" name="CustomShape 4"/>
            <p:cNvSpPr/>
            <p:nvPr/>
          </p:nvSpPr>
          <p:spPr>
            <a:xfrm>
              <a:off x="2756880" y="3935880"/>
              <a:ext cx="2138760" cy="577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600" b="0" strike="noStrike" spc="-1">
                  <a:solidFill>
                    <a:srgbClr val="000000"/>
                  </a:solidFill>
                  <a:latin typeface="Source Sans Pro"/>
                  <a:ea typeface="Source Sans Pro"/>
                </a:rPr>
                <a:t>Minimal Elongation domains</a:t>
              </a:r>
              <a:endParaRPr lang="pt-PT" sz="1600" b="0" strike="noStrike" spc="-1">
                <a:latin typeface="Arial"/>
              </a:endParaRPr>
            </a:p>
          </p:txBody>
        </p:sp>
        <p:sp>
          <p:nvSpPr>
            <p:cNvPr id="371" name="CustomShape 5"/>
            <p:cNvSpPr/>
            <p:nvPr/>
          </p:nvSpPr>
          <p:spPr>
            <a:xfrm>
              <a:off x="5734080" y="3952800"/>
              <a:ext cx="212436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GB" sz="1600" b="0" strike="noStrike" spc="-1">
                  <a:solidFill>
                    <a:srgbClr val="000000"/>
                  </a:solidFill>
                  <a:latin typeface="Source Sans Pro"/>
                  <a:ea typeface="Source Sans Pro"/>
                </a:rPr>
                <a:t>Additional</a:t>
              </a:r>
              <a:r>
                <a:rPr lang="en-GB" sz="1800" b="0" strike="noStrike" spc="-1">
                  <a:solidFill>
                    <a:srgbClr val="000000"/>
                  </a:solidFill>
                  <a:latin typeface="Arial"/>
                  <a:ea typeface="Calibri"/>
                </a:rPr>
                <a:t> </a:t>
              </a:r>
              <a:r>
                <a:rPr lang="en-GB" sz="1600" b="0" strike="noStrike" spc="-1">
                  <a:solidFill>
                    <a:srgbClr val="000000"/>
                  </a:solidFill>
                  <a:latin typeface="Source Sans Pro"/>
                  <a:ea typeface="Source Sans Pro"/>
                </a:rPr>
                <a:t>domains</a:t>
              </a:r>
              <a:endParaRPr lang="pt-PT" sz="1600" b="0" strike="noStrike" spc="-1">
                <a:latin typeface="Arial"/>
              </a:endParaRPr>
            </a:p>
          </p:txBody>
        </p:sp>
        <p:pic>
          <p:nvPicPr>
            <p:cNvPr id="372" name="Imagem 42"/>
            <p:cNvPicPr/>
            <p:nvPr/>
          </p:nvPicPr>
          <p:blipFill>
            <a:blip r:embed="rId3"/>
            <a:stretch/>
          </p:blipFill>
          <p:spPr>
            <a:xfrm>
              <a:off x="1290240" y="2453040"/>
              <a:ext cx="1687320" cy="1439640"/>
            </a:xfrm>
            <a:prstGeom prst="rect">
              <a:avLst/>
            </a:prstGeom>
            <a:ln>
              <a:noFill/>
            </a:ln>
          </p:spPr>
        </p:pic>
        <p:pic>
          <p:nvPicPr>
            <p:cNvPr id="373" name="Imagem 53"/>
            <p:cNvPicPr/>
            <p:nvPr/>
          </p:nvPicPr>
          <p:blipFill>
            <a:blip r:embed="rId4"/>
            <a:stretch/>
          </p:blipFill>
          <p:spPr>
            <a:xfrm>
              <a:off x="2646000" y="2453040"/>
              <a:ext cx="2306880" cy="1439640"/>
            </a:xfrm>
            <a:prstGeom prst="rect">
              <a:avLst/>
            </a:prstGeom>
            <a:ln>
              <a:noFill/>
            </a:ln>
          </p:spPr>
        </p:pic>
        <p:pic>
          <p:nvPicPr>
            <p:cNvPr id="374" name="Imagem 54"/>
            <p:cNvPicPr/>
            <p:nvPr/>
          </p:nvPicPr>
          <p:blipFill>
            <a:blip r:embed="rId5"/>
            <a:stretch/>
          </p:blipFill>
          <p:spPr>
            <a:xfrm>
              <a:off x="4692240" y="2453040"/>
              <a:ext cx="3948120" cy="1439640"/>
            </a:xfrm>
            <a:prstGeom prst="rect">
              <a:avLst/>
            </a:prstGeom>
            <a:ln>
              <a:noFill/>
            </a:ln>
          </p:spPr>
        </p:pic>
        <p:pic>
          <p:nvPicPr>
            <p:cNvPr id="375" name="Imagem 59"/>
            <p:cNvPicPr/>
            <p:nvPr/>
          </p:nvPicPr>
          <p:blipFill>
            <a:blip r:embed="rId6"/>
            <a:stretch/>
          </p:blipFill>
          <p:spPr>
            <a:xfrm>
              <a:off x="9884520" y="2453040"/>
              <a:ext cx="1017000" cy="1439640"/>
            </a:xfrm>
            <a:prstGeom prst="rect">
              <a:avLst/>
            </a:prstGeom>
            <a:ln>
              <a:noFill/>
            </a:ln>
          </p:spPr>
        </p:pic>
        <p:sp>
          <p:nvSpPr>
            <p:cNvPr id="376" name="CustomShape 6"/>
            <p:cNvSpPr/>
            <p:nvPr/>
          </p:nvSpPr>
          <p:spPr>
            <a:xfrm>
              <a:off x="9884520" y="1690560"/>
              <a:ext cx="1017000" cy="912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800" b="1" strike="noStrike" spc="-1">
                  <a:solidFill>
                    <a:srgbClr val="000000"/>
                  </a:solidFill>
                  <a:latin typeface="Source Sans Pro"/>
                  <a:ea typeface="Source Sans Pro"/>
                </a:rPr>
                <a:t>Final module</a:t>
              </a:r>
              <a:endParaRPr lang="pt-PT" sz="1800" b="0" strike="noStrike" spc="-1">
                <a:latin typeface="Arial"/>
              </a:endParaRPr>
            </a:p>
          </p:txBody>
        </p:sp>
        <p:sp>
          <p:nvSpPr>
            <p:cNvPr id="377" name="CustomShape 7"/>
            <p:cNvSpPr/>
            <p:nvPr/>
          </p:nvSpPr>
          <p:spPr>
            <a:xfrm>
              <a:off x="8753760" y="2880720"/>
              <a:ext cx="956520" cy="8197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pt-PT" sz="1600" b="1" strike="noStrike" spc="-1">
                  <a:solidFill>
                    <a:srgbClr val="000000"/>
                  </a:solidFill>
                  <a:latin typeface="Source Sans Pro"/>
                  <a:ea typeface="Source Sans Pro"/>
                </a:rPr>
                <a:t>n</a:t>
              </a:r>
              <a:r>
                <a:rPr lang="en-GB" sz="1600" b="0" strike="noStrike" spc="-1">
                  <a:solidFill>
                    <a:srgbClr val="000000"/>
                  </a:solidFill>
                  <a:latin typeface="Source Sans Pro"/>
                  <a:ea typeface="Source Sans Pro"/>
                </a:rPr>
                <a:t> modules</a:t>
              </a:r>
              <a:endParaRPr lang="pt-PT" sz="1600" b="0" strike="noStrike" spc="-1">
                <a:latin typeface="Arial"/>
              </a:endParaRPr>
            </a:p>
          </p:txBody>
        </p:sp>
        <p:pic>
          <p:nvPicPr>
            <p:cNvPr id="378" name="Imagem 65"/>
            <p:cNvPicPr/>
            <p:nvPr/>
          </p:nvPicPr>
          <p:blipFill>
            <a:blip r:embed="rId7"/>
            <a:stretch/>
          </p:blipFill>
          <p:spPr>
            <a:xfrm>
              <a:off x="8713440" y="2453040"/>
              <a:ext cx="1037160" cy="1439640"/>
            </a:xfrm>
            <a:prstGeom prst="rect">
              <a:avLst/>
            </a:prstGeom>
            <a:ln>
              <a:noFill/>
            </a:ln>
          </p:spPr>
        </p:pic>
        <p:sp>
          <p:nvSpPr>
            <p:cNvPr id="379" name="Line 8"/>
            <p:cNvSpPr/>
            <p:nvPr/>
          </p:nvSpPr>
          <p:spPr>
            <a:xfrm>
              <a:off x="2977920" y="2250000"/>
              <a:ext cx="6544440" cy="0"/>
            </a:xfrm>
            <a:prstGeom prst="line">
              <a:avLst/>
            </a:prstGeom>
            <a:ln/>
          </p:spPr>
          <p:style>
            <a:lnRef idx="1">
              <a:schemeClr val="dk1"/>
            </a:lnRef>
            <a:fillRef idx="0">
              <a:schemeClr val="dk1"/>
            </a:fillRef>
            <a:effectRef idx="0">
              <a:schemeClr val="dk1"/>
            </a:effectRef>
            <a:fontRef idx="minor"/>
          </p:style>
        </p:sp>
      </p:grpSp>
      <p:pic>
        <p:nvPicPr>
          <p:cNvPr id="380" name="Imagem 69"/>
          <p:cNvPicPr/>
          <p:nvPr/>
        </p:nvPicPr>
        <p:blipFill>
          <a:blip r:embed="rId8"/>
          <a:stretch/>
        </p:blipFill>
        <p:spPr>
          <a:xfrm>
            <a:off x="894960" y="4987440"/>
            <a:ext cx="10710360" cy="974160"/>
          </a:xfrm>
          <a:prstGeom prst="rect">
            <a:avLst/>
          </a:prstGeom>
          <a:ln>
            <a:noFill/>
          </a:ln>
        </p:spPr>
      </p:pic>
      <p:sp>
        <p:nvSpPr>
          <p:cNvPr id="381" name="CustomShape 9"/>
          <p:cNvSpPr/>
          <p:nvPr/>
        </p:nvSpPr>
        <p:spPr>
          <a:xfrm>
            <a:off x="473040" y="295920"/>
            <a:ext cx="9237240" cy="699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4000" b="1" strike="noStrike" spc="-1">
                <a:solidFill>
                  <a:srgbClr val="203864"/>
                </a:solidFill>
                <a:latin typeface="Calibri Light"/>
              </a:rPr>
              <a:t>General PKS composition</a:t>
            </a:r>
            <a:endParaRPr lang="pt-PT" sz="4000" b="0" strike="noStrike" spc="-1">
              <a:latin typeface="Arial"/>
            </a:endParaRPr>
          </a:p>
        </p:txBody>
      </p:sp>
      <p:sp>
        <p:nvSpPr>
          <p:cNvPr id="382" name="CustomShape 10"/>
          <p:cNvSpPr/>
          <p:nvPr/>
        </p:nvSpPr>
        <p:spPr>
          <a:xfrm>
            <a:off x="-46080" y="6589440"/>
            <a:ext cx="11292840" cy="306323"/>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GB" sz="1400" b="0" strike="noStrike" spc="-1">
                <a:solidFill>
                  <a:schemeClr val="tx1">
                    <a:lumMod val="50000"/>
                    <a:lumOff val="50000"/>
                  </a:schemeClr>
                </a:solidFill>
                <a:latin typeface="Calibri"/>
                <a:ea typeface="Calibri"/>
              </a:rPr>
              <a:t>Weissman, Kira J., and Peter F. </a:t>
            </a:r>
            <a:r>
              <a:rPr lang="en-GB" sz="1400" b="0" strike="noStrike" spc="-1" err="1">
                <a:solidFill>
                  <a:schemeClr val="tx1">
                    <a:lumMod val="50000"/>
                    <a:lumOff val="50000"/>
                  </a:schemeClr>
                </a:solidFill>
                <a:latin typeface="Calibri"/>
                <a:ea typeface="Calibri"/>
              </a:rPr>
              <a:t>Leadlay</a:t>
            </a:r>
            <a:r>
              <a:rPr lang="en-GB" sz="1400" b="0" strike="noStrike" spc="-1">
                <a:solidFill>
                  <a:schemeClr val="tx1">
                    <a:lumMod val="50000"/>
                    <a:lumOff val="50000"/>
                  </a:schemeClr>
                </a:solidFill>
                <a:latin typeface="Calibri"/>
                <a:ea typeface="Calibri"/>
              </a:rPr>
              <a:t>. 2005. “Combinatorial Biosynthesis of Reduced Polyketides.” </a:t>
            </a:r>
            <a:r>
              <a:rPr lang="en-GB" sz="1400" b="0" i="1" strike="noStrike" spc="-1">
                <a:solidFill>
                  <a:schemeClr val="tx1">
                    <a:lumMod val="50000"/>
                    <a:lumOff val="50000"/>
                  </a:schemeClr>
                </a:solidFill>
                <a:latin typeface="Calibri"/>
                <a:ea typeface="Calibri"/>
              </a:rPr>
              <a:t>Nature Reviews Microbiology</a:t>
            </a:r>
            <a:r>
              <a:rPr lang="en-GB" sz="1400" b="0" strike="noStrike" spc="-1">
                <a:solidFill>
                  <a:schemeClr val="tx1">
                    <a:lumMod val="50000"/>
                    <a:lumOff val="50000"/>
                  </a:schemeClr>
                </a:solidFill>
                <a:latin typeface="Calibri"/>
                <a:ea typeface="Calibri"/>
              </a:rPr>
              <a:t> 3(12): 925–36</a:t>
            </a:r>
            <a:endParaRPr lang="pt-PT" sz="1400" b="0" strike="noStrike" spc="-1">
              <a:solidFill>
                <a:schemeClr val="tx1">
                  <a:lumMod val="50000"/>
                  <a:lumOff val="50000"/>
                </a:schemeClr>
              </a:solidFill>
              <a:latin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 name="CustomShape 1"/>
          <p:cNvSpPr/>
          <p:nvPr/>
        </p:nvSpPr>
        <p:spPr>
          <a:xfrm>
            <a:off x="119520" y="100800"/>
            <a:ext cx="9237240" cy="1308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GB" sz="4000" b="1" strike="noStrike" spc="-1">
                <a:solidFill>
                  <a:srgbClr val="203864"/>
                </a:solidFill>
                <a:latin typeface="Calibri Light"/>
              </a:rPr>
              <a:t>“DEBS”: the prototype of type I PKS</a:t>
            </a:r>
            <a:endParaRPr lang="pt-PT" sz="4000" b="0" strike="noStrike" spc="-1">
              <a:latin typeface="Arial"/>
            </a:endParaRPr>
          </a:p>
        </p:txBody>
      </p:sp>
      <p:sp>
        <p:nvSpPr>
          <p:cNvPr id="401" name="CustomShape 2"/>
          <p:cNvSpPr/>
          <p:nvPr/>
        </p:nvSpPr>
        <p:spPr>
          <a:xfrm>
            <a:off x="9529200" y="6511680"/>
            <a:ext cx="1361160" cy="242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pt-PT" sz="1000" b="0" strike="noStrike" spc="-1">
                <a:solidFill>
                  <a:srgbClr val="000000"/>
                </a:solidFill>
                <a:latin typeface="Arial"/>
              </a:rPr>
              <a:t>Erythromycin A</a:t>
            </a:r>
            <a:endParaRPr lang="pt-PT" sz="1000" b="0" strike="noStrike" spc="-1">
              <a:latin typeface="Arial"/>
            </a:endParaRPr>
          </a:p>
        </p:txBody>
      </p:sp>
      <p:sp>
        <p:nvSpPr>
          <p:cNvPr id="402" name="CustomShape 3"/>
          <p:cNvSpPr/>
          <p:nvPr/>
        </p:nvSpPr>
        <p:spPr>
          <a:xfrm>
            <a:off x="9428760" y="3676320"/>
            <a:ext cx="1565640" cy="242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r">
              <a:lnSpc>
                <a:spcPct val="100000"/>
              </a:lnSpc>
            </a:pPr>
            <a:r>
              <a:rPr lang="pt-PT" sz="1000" b="0" strike="noStrike" spc="-1">
                <a:solidFill>
                  <a:srgbClr val="000000"/>
                </a:solidFill>
                <a:latin typeface="Arial"/>
              </a:rPr>
              <a:t>6-deoxyerythronolide B</a:t>
            </a:r>
            <a:endParaRPr lang="pt-PT" sz="1000" b="0" strike="noStrike" spc="-1">
              <a:latin typeface="Arial"/>
            </a:endParaRPr>
          </a:p>
        </p:txBody>
      </p:sp>
      <p:sp>
        <p:nvSpPr>
          <p:cNvPr id="403" name="CustomShape 4"/>
          <p:cNvSpPr/>
          <p:nvPr/>
        </p:nvSpPr>
        <p:spPr>
          <a:xfrm>
            <a:off x="4431600" y="1311480"/>
            <a:ext cx="1354680" cy="2448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pt-PT" sz="1020" b="1" strike="noStrike" spc="-1">
                <a:solidFill>
                  <a:srgbClr val="000000"/>
                </a:solidFill>
                <a:latin typeface="Arial"/>
              </a:rPr>
              <a:t>Aglicone assembly</a:t>
            </a:r>
            <a:endParaRPr lang="pt-PT" sz="1020" b="0" strike="noStrike" spc="-1">
              <a:latin typeface="Arial"/>
            </a:endParaRPr>
          </a:p>
        </p:txBody>
      </p:sp>
      <p:sp>
        <p:nvSpPr>
          <p:cNvPr id="404" name="CustomShape 5"/>
          <p:cNvSpPr/>
          <p:nvPr/>
        </p:nvSpPr>
        <p:spPr>
          <a:xfrm>
            <a:off x="301320" y="2553840"/>
            <a:ext cx="927000" cy="3337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pt-PT" sz="800" b="0" strike="noStrike" spc="-1">
                <a:solidFill>
                  <a:srgbClr val="000000"/>
                </a:solidFill>
                <a:latin typeface="Arial"/>
              </a:rPr>
              <a:t>Propionyl-CoA (Starter unit)</a:t>
            </a:r>
            <a:endParaRPr lang="pt-PT" sz="800" b="0" strike="noStrike" spc="-1">
              <a:latin typeface="Arial"/>
            </a:endParaRPr>
          </a:p>
        </p:txBody>
      </p:sp>
      <p:sp>
        <p:nvSpPr>
          <p:cNvPr id="405" name="CustomShape 6"/>
          <p:cNvSpPr/>
          <p:nvPr/>
        </p:nvSpPr>
        <p:spPr>
          <a:xfrm>
            <a:off x="628560" y="2940480"/>
            <a:ext cx="31536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pt-PT" sz="1800" b="1" strike="noStrike" spc="-1">
                <a:solidFill>
                  <a:srgbClr val="595959"/>
                </a:solidFill>
                <a:latin typeface="Arial"/>
              </a:rPr>
              <a:t>+</a:t>
            </a:r>
            <a:endParaRPr lang="pt-PT" sz="1800" b="0" strike="noStrike" spc="-1">
              <a:latin typeface="Arial"/>
            </a:endParaRPr>
          </a:p>
        </p:txBody>
      </p:sp>
      <p:sp>
        <p:nvSpPr>
          <p:cNvPr id="406" name="CustomShape 7"/>
          <p:cNvSpPr/>
          <p:nvPr/>
        </p:nvSpPr>
        <p:spPr>
          <a:xfrm>
            <a:off x="19800" y="3749040"/>
            <a:ext cx="252720" cy="2448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pt-PT" sz="1020" b="0" strike="noStrike" spc="-1">
                <a:solidFill>
                  <a:srgbClr val="000000"/>
                </a:solidFill>
                <a:latin typeface="Arial"/>
              </a:rPr>
              <a:t>6</a:t>
            </a:r>
            <a:endParaRPr lang="pt-PT" sz="1020" b="0" strike="noStrike" spc="-1">
              <a:latin typeface="Arial"/>
            </a:endParaRPr>
          </a:p>
        </p:txBody>
      </p:sp>
      <p:sp>
        <p:nvSpPr>
          <p:cNvPr id="407" name="CustomShape 8"/>
          <p:cNvSpPr/>
          <p:nvPr/>
        </p:nvSpPr>
        <p:spPr>
          <a:xfrm>
            <a:off x="95400" y="4458960"/>
            <a:ext cx="1422360" cy="3337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pt-PT" sz="800" b="0" strike="noStrike" spc="-1">
                <a:solidFill>
                  <a:srgbClr val="000000"/>
                </a:solidFill>
                <a:latin typeface="Arial"/>
              </a:rPr>
              <a:t>(2S)-Methylmalonyl-CoA (Extender unit)</a:t>
            </a:r>
            <a:endParaRPr lang="pt-PT" sz="800" b="0" strike="noStrike" spc="-1">
              <a:latin typeface="Arial"/>
            </a:endParaRPr>
          </a:p>
        </p:txBody>
      </p:sp>
      <p:sp>
        <p:nvSpPr>
          <p:cNvPr id="408" name="CustomShape 9"/>
          <p:cNvSpPr/>
          <p:nvPr/>
        </p:nvSpPr>
        <p:spPr>
          <a:xfrm>
            <a:off x="383760" y="1311480"/>
            <a:ext cx="864000" cy="2448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pt-PT" sz="1020" b="1" strike="noStrike" spc="-1">
                <a:solidFill>
                  <a:srgbClr val="000000"/>
                </a:solidFill>
                <a:latin typeface="Arial"/>
              </a:rPr>
              <a:t>Precursors</a:t>
            </a:r>
            <a:endParaRPr lang="pt-PT" sz="1020" b="0" strike="noStrike" spc="-1">
              <a:latin typeface="Arial"/>
            </a:endParaRPr>
          </a:p>
        </p:txBody>
      </p:sp>
      <p:sp>
        <p:nvSpPr>
          <p:cNvPr id="409" name="CustomShape 10"/>
          <p:cNvSpPr/>
          <p:nvPr/>
        </p:nvSpPr>
        <p:spPr>
          <a:xfrm rot="5400000">
            <a:off x="737640" y="1032840"/>
            <a:ext cx="45360" cy="1186920"/>
          </a:xfrm>
          <a:prstGeom prst="leftBrace">
            <a:avLst>
              <a:gd name="adj1" fmla="val 8333"/>
              <a:gd name="adj2" fmla="val 50000"/>
            </a:avLst>
          </a:prstGeom>
          <a:noFill/>
          <a:ln/>
        </p:spPr>
        <p:style>
          <a:lnRef idx="1">
            <a:schemeClr val="dk1"/>
          </a:lnRef>
          <a:fillRef idx="0">
            <a:schemeClr val="dk1"/>
          </a:fillRef>
          <a:effectRef idx="0">
            <a:schemeClr val="dk1"/>
          </a:effectRef>
          <a:fontRef idx="minor"/>
        </p:style>
      </p:sp>
      <p:sp>
        <p:nvSpPr>
          <p:cNvPr id="410" name="CustomShape 11"/>
          <p:cNvSpPr/>
          <p:nvPr/>
        </p:nvSpPr>
        <p:spPr>
          <a:xfrm>
            <a:off x="8740080" y="2426400"/>
            <a:ext cx="1319760" cy="399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pt-PT" sz="1020" b="1" strike="noStrike" spc="-1">
                <a:solidFill>
                  <a:srgbClr val="000000"/>
                </a:solidFill>
                <a:latin typeface="Arial"/>
              </a:rPr>
              <a:t>Macrociclization</a:t>
            </a:r>
            <a:r>
              <a:rPr lang="pt-PT" sz="1020" b="0" strike="noStrike" spc="-1">
                <a:solidFill>
                  <a:srgbClr val="000000"/>
                </a:solidFill>
                <a:latin typeface="Arial"/>
              </a:rPr>
              <a:t> and </a:t>
            </a:r>
            <a:r>
              <a:rPr lang="pt-PT" sz="1020" b="1" strike="noStrike" spc="-1">
                <a:solidFill>
                  <a:srgbClr val="000000"/>
                </a:solidFill>
                <a:latin typeface="Arial"/>
              </a:rPr>
              <a:t>release</a:t>
            </a:r>
            <a:endParaRPr lang="pt-PT" sz="1020" b="0" strike="noStrike" spc="-1">
              <a:latin typeface="Arial"/>
            </a:endParaRPr>
          </a:p>
        </p:txBody>
      </p:sp>
      <p:sp>
        <p:nvSpPr>
          <p:cNvPr id="411" name="CustomShape 12"/>
          <p:cNvSpPr/>
          <p:nvPr/>
        </p:nvSpPr>
        <p:spPr>
          <a:xfrm>
            <a:off x="9529200" y="1311480"/>
            <a:ext cx="2476440" cy="244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pt-PT" sz="1020" b="1" strike="noStrike" spc="-1">
                <a:solidFill>
                  <a:srgbClr val="000000"/>
                </a:solidFill>
                <a:latin typeface="Arial"/>
              </a:rPr>
              <a:t>Post-PKS processing</a:t>
            </a:r>
            <a:endParaRPr lang="pt-PT" sz="1020" b="0" strike="noStrike" spc="-1">
              <a:latin typeface="Arial"/>
            </a:endParaRPr>
          </a:p>
        </p:txBody>
      </p:sp>
      <p:sp>
        <p:nvSpPr>
          <p:cNvPr id="412" name="CustomShape 13"/>
          <p:cNvSpPr/>
          <p:nvPr/>
        </p:nvSpPr>
        <p:spPr>
          <a:xfrm rot="5400000">
            <a:off x="10575360" y="96480"/>
            <a:ext cx="45360" cy="3059640"/>
          </a:xfrm>
          <a:prstGeom prst="leftBrace">
            <a:avLst>
              <a:gd name="adj1" fmla="val 8333"/>
              <a:gd name="adj2" fmla="val 50000"/>
            </a:avLst>
          </a:prstGeom>
          <a:noFill/>
          <a:ln/>
        </p:spPr>
        <p:style>
          <a:lnRef idx="1">
            <a:schemeClr val="dk1"/>
          </a:lnRef>
          <a:fillRef idx="0">
            <a:schemeClr val="dk1"/>
          </a:fillRef>
          <a:effectRef idx="0">
            <a:schemeClr val="dk1"/>
          </a:effectRef>
          <a:fontRef idx="minor"/>
        </p:style>
      </p:sp>
      <p:sp>
        <p:nvSpPr>
          <p:cNvPr id="413" name="CustomShape 14"/>
          <p:cNvSpPr/>
          <p:nvPr/>
        </p:nvSpPr>
        <p:spPr>
          <a:xfrm>
            <a:off x="11390760" y="4158720"/>
            <a:ext cx="801000" cy="244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pt-PT" sz="1020" b="1" strike="noStrike" spc="-1">
                <a:solidFill>
                  <a:srgbClr val="000000"/>
                </a:solidFill>
                <a:latin typeface="Arial"/>
              </a:rPr>
              <a:t>Tailoring</a:t>
            </a:r>
            <a:endParaRPr lang="pt-PT" sz="1020" b="0" strike="noStrike" spc="-1">
              <a:latin typeface="Arial"/>
            </a:endParaRPr>
          </a:p>
        </p:txBody>
      </p:sp>
      <p:grpSp>
        <p:nvGrpSpPr>
          <p:cNvPr id="414" name="Group 15"/>
          <p:cNvGrpSpPr/>
          <p:nvPr/>
        </p:nvGrpSpPr>
        <p:grpSpPr>
          <a:xfrm>
            <a:off x="61920" y="6201360"/>
            <a:ext cx="6491160" cy="561240"/>
            <a:chOff x="61920" y="6201360"/>
            <a:chExt cx="6491160" cy="561240"/>
          </a:xfrm>
        </p:grpSpPr>
        <p:sp>
          <p:nvSpPr>
            <p:cNvPr id="415" name="CustomShape 16"/>
            <p:cNvSpPr/>
            <p:nvPr/>
          </p:nvSpPr>
          <p:spPr>
            <a:xfrm>
              <a:off x="2032560" y="6276960"/>
              <a:ext cx="1264680" cy="2250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pt-PT" sz="889" b="0" strike="noStrike" spc="-1">
                  <a:solidFill>
                    <a:srgbClr val="000000"/>
                  </a:solidFill>
                  <a:latin typeface="Arial"/>
                </a:rPr>
                <a:t>Ketosynthase domain</a:t>
              </a:r>
              <a:endParaRPr lang="pt-PT" sz="889" b="0" strike="noStrike" spc="-1">
                <a:latin typeface="Arial"/>
              </a:endParaRPr>
            </a:p>
          </p:txBody>
        </p:sp>
        <p:sp>
          <p:nvSpPr>
            <p:cNvPr id="416" name="CustomShape 17"/>
            <p:cNvSpPr/>
            <p:nvPr/>
          </p:nvSpPr>
          <p:spPr>
            <a:xfrm>
              <a:off x="368280" y="6265800"/>
              <a:ext cx="1359000" cy="2250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pt-PT" sz="889" b="0" strike="noStrike" spc="-1">
                  <a:solidFill>
                    <a:srgbClr val="000000"/>
                  </a:solidFill>
                  <a:latin typeface="Arial"/>
                </a:rPr>
                <a:t>Acyltransferase domain</a:t>
              </a:r>
              <a:endParaRPr lang="pt-PT" sz="889" b="0" strike="noStrike" spc="-1">
                <a:latin typeface="Arial"/>
              </a:endParaRPr>
            </a:p>
          </p:txBody>
        </p:sp>
        <p:sp>
          <p:nvSpPr>
            <p:cNvPr id="417" name="CustomShape 18"/>
            <p:cNvSpPr/>
            <p:nvPr/>
          </p:nvSpPr>
          <p:spPr>
            <a:xfrm>
              <a:off x="369360" y="6509520"/>
              <a:ext cx="1121400" cy="2250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pt-PT" sz="889" b="0" strike="noStrike" spc="-1">
                  <a:solidFill>
                    <a:srgbClr val="000000"/>
                  </a:solidFill>
                  <a:latin typeface="Arial"/>
                </a:rPr>
                <a:t>Acyl carrier protein</a:t>
              </a:r>
              <a:endParaRPr lang="pt-PT" sz="889" b="0" strike="noStrike" spc="-1">
                <a:latin typeface="Arial"/>
              </a:endParaRPr>
            </a:p>
          </p:txBody>
        </p:sp>
        <p:sp>
          <p:nvSpPr>
            <p:cNvPr id="418" name="CustomShape 19"/>
            <p:cNvSpPr/>
            <p:nvPr/>
          </p:nvSpPr>
          <p:spPr>
            <a:xfrm>
              <a:off x="5320440" y="6279840"/>
              <a:ext cx="1232640" cy="2250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pt-PT" sz="889" b="0" strike="noStrike" spc="-1">
                  <a:solidFill>
                    <a:srgbClr val="000000"/>
                  </a:solidFill>
                  <a:latin typeface="Arial"/>
                </a:rPr>
                <a:t>Thioesterase domain</a:t>
              </a:r>
              <a:endParaRPr lang="pt-PT" sz="889" b="0" strike="noStrike" spc="-1">
                <a:latin typeface="Arial"/>
              </a:endParaRPr>
            </a:p>
          </p:txBody>
        </p:sp>
        <p:grpSp>
          <p:nvGrpSpPr>
            <p:cNvPr id="419" name="Group 20"/>
            <p:cNvGrpSpPr/>
            <p:nvPr/>
          </p:nvGrpSpPr>
          <p:grpSpPr>
            <a:xfrm>
              <a:off x="1749960" y="6271920"/>
              <a:ext cx="342720" cy="218880"/>
              <a:chOff x="1749960" y="6271920"/>
              <a:chExt cx="342720" cy="218880"/>
            </a:xfrm>
          </p:grpSpPr>
          <p:sp>
            <p:nvSpPr>
              <p:cNvPr id="420" name="CustomShape 21"/>
              <p:cNvSpPr/>
              <p:nvPr/>
            </p:nvSpPr>
            <p:spPr>
              <a:xfrm>
                <a:off x="1812960" y="6279840"/>
                <a:ext cx="215640" cy="194400"/>
              </a:xfrm>
              <a:prstGeom prst="ellipse">
                <a:avLst/>
              </a:prstGeom>
              <a:solidFill>
                <a:srgbClr val="C00000"/>
              </a:solidFill>
              <a:ln>
                <a:solidFill>
                  <a:srgbClr val="800000"/>
                </a:solidFill>
              </a:ln>
            </p:spPr>
            <p:style>
              <a:lnRef idx="2">
                <a:schemeClr val="accent1">
                  <a:shade val="50000"/>
                </a:schemeClr>
              </a:lnRef>
              <a:fillRef idx="1">
                <a:schemeClr val="accent1"/>
              </a:fillRef>
              <a:effectRef idx="0">
                <a:schemeClr val="accent1"/>
              </a:effectRef>
              <a:fontRef idx="minor"/>
            </p:style>
          </p:sp>
          <p:sp>
            <p:nvSpPr>
              <p:cNvPr id="421" name="CustomShape 22"/>
              <p:cNvSpPr/>
              <p:nvPr/>
            </p:nvSpPr>
            <p:spPr>
              <a:xfrm>
                <a:off x="1749960" y="6271920"/>
                <a:ext cx="342720" cy="218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pt-PT" sz="850" b="0" strike="noStrike" spc="-1">
                    <a:solidFill>
                      <a:srgbClr val="FFFFFF"/>
                    </a:solidFill>
                    <a:latin typeface="Arial"/>
                  </a:rPr>
                  <a:t>KS</a:t>
                </a:r>
                <a:endParaRPr lang="pt-PT" sz="850" b="0" strike="noStrike" spc="-1">
                  <a:latin typeface="Arial"/>
                </a:endParaRPr>
              </a:p>
            </p:txBody>
          </p:sp>
        </p:grpSp>
        <p:grpSp>
          <p:nvGrpSpPr>
            <p:cNvPr id="422" name="Group 23"/>
            <p:cNvGrpSpPr/>
            <p:nvPr/>
          </p:nvGrpSpPr>
          <p:grpSpPr>
            <a:xfrm>
              <a:off x="63720" y="6261480"/>
              <a:ext cx="351360" cy="227520"/>
              <a:chOff x="63720" y="6261480"/>
              <a:chExt cx="351360" cy="227520"/>
            </a:xfrm>
          </p:grpSpPr>
          <p:sp>
            <p:nvSpPr>
              <p:cNvPr id="423" name="CustomShape 24"/>
              <p:cNvSpPr/>
              <p:nvPr/>
            </p:nvSpPr>
            <p:spPr>
              <a:xfrm>
                <a:off x="131400" y="6273000"/>
                <a:ext cx="215640" cy="194400"/>
              </a:xfrm>
              <a:prstGeom prst="ellipse">
                <a:avLst/>
              </a:prstGeom>
              <a:ln/>
            </p:spPr>
            <p:style>
              <a:lnRef idx="2">
                <a:schemeClr val="accent1">
                  <a:shade val="50000"/>
                </a:schemeClr>
              </a:lnRef>
              <a:fillRef idx="1">
                <a:schemeClr val="accent1"/>
              </a:fillRef>
              <a:effectRef idx="0">
                <a:schemeClr val="accent1"/>
              </a:effectRef>
              <a:fontRef idx="minor"/>
            </p:style>
          </p:sp>
          <p:sp>
            <p:nvSpPr>
              <p:cNvPr id="424" name="CustomShape 25"/>
              <p:cNvSpPr/>
              <p:nvPr/>
            </p:nvSpPr>
            <p:spPr>
              <a:xfrm>
                <a:off x="63720" y="6261480"/>
                <a:ext cx="351360" cy="227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pt-PT" sz="900" b="0" strike="noStrike" spc="-1">
                    <a:solidFill>
                      <a:srgbClr val="FFFFFF"/>
                    </a:solidFill>
                    <a:latin typeface="Arial"/>
                  </a:rPr>
                  <a:t>A</a:t>
                </a:r>
                <a:r>
                  <a:rPr lang="pt-PT" sz="850" b="0" strike="noStrike" spc="-1">
                    <a:solidFill>
                      <a:srgbClr val="FFFFFF"/>
                    </a:solidFill>
                    <a:latin typeface="Arial"/>
                  </a:rPr>
                  <a:t>T</a:t>
                </a:r>
                <a:endParaRPr lang="pt-PT" sz="850" b="0" strike="noStrike" spc="-1">
                  <a:latin typeface="Arial"/>
                </a:endParaRPr>
              </a:p>
            </p:txBody>
          </p:sp>
        </p:grpSp>
        <p:grpSp>
          <p:nvGrpSpPr>
            <p:cNvPr id="425" name="Group 26"/>
            <p:cNvGrpSpPr/>
            <p:nvPr/>
          </p:nvGrpSpPr>
          <p:grpSpPr>
            <a:xfrm>
              <a:off x="61920" y="6500160"/>
              <a:ext cx="363960" cy="208440"/>
              <a:chOff x="61920" y="6500160"/>
              <a:chExt cx="363960" cy="208440"/>
            </a:xfrm>
          </p:grpSpPr>
          <p:sp>
            <p:nvSpPr>
              <p:cNvPr id="426" name="CustomShape 27"/>
              <p:cNvSpPr/>
              <p:nvPr/>
            </p:nvSpPr>
            <p:spPr>
              <a:xfrm>
                <a:off x="135720" y="6500160"/>
                <a:ext cx="215640" cy="194400"/>
              </a:xfrm>
              <a:prstGeom prst="ellipse">
                <a:avLst/>
              </a:prstGeom>
              <a:solidFill>
                <a:schemeClr val="accent2">
                  <a:lumMod val="75000"/>
                </a:schemeClr>
              </a:solidFill>
              <a:ln>
                <a:solidFill>
                  <a:srgbClr val="993300"/>
                </a:solidFill>
              </a:ln>
            </p:spPr>
            <p:style>
              <a:lnRef idx="2">
                <a:schemeClr val="accent1">
                  <a:shade val="50000"/>
                </a:schemeClr>
              </a:lnRef>
              <a:fillRef idx="1">
                <a:schemeClr val="accent1"/>
              </a:fillRef>
              <a:effectRef idx="0">
                <a:schemeClr val="accent1"/>
              </a:effectRef>
              <a:fontRef idx="minor"/>
            </p:style>
          </p:sp>
          <p:sp>
            <p:nvSpPr>
              <p:cNvPr id="427" name="CustomShape 28"/>
              <p:cNvSpPr/>
              <p:nvPr/>
            </p:nvSpPr>
            <p:spPr>
              <a:xfrm>
                <a:off x="61920" y="6511680"/>
                <a:ext cx="363960" cy="1969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pt-PT" sz="700" b="0" strike="noStrike" spc="-1">
                    <a:solidFill>
                      <a:srgbClr val="FFFFFF"/>
                    </a:solidFill>
                    <a:latin typeface="Arial"/>
                  </a:rPr>
                  <a:t>ACP</a:t>
                </a:r>
                <a:endParaRPr lang="pt-PT" sz="700" b="0" strike="noStrike" spc="-1">
                  <a:latin typeface="Arial"/>
                </a:endParaRPr>
              </a:p>
            </p:txBody>
          </p:sp>
        </p:grpSp>
        <p:grpSp>
          <p:nvGrpSpPr>
            <p:cNvPr id="428" name="Group 29"/>
            <p:cNvGrpSpPr/>
            <p:nvPr/>
          </p:nvGrpSpPr>
          <p:grpSpPr>
            <a:xfrm>
              <a:off x="5038200" y="6259680"/>
              <a:ext cx="318240" cy="218880"/>
              <a:chOff x="5038200" y="6259680"/>
              <a:chExt cx="318240" cy="218880"/>
            </a:xfrm>
          </p:grpSpPr>
          <p:sp>
            <p:nvSpPr>
              <p:cNvPr id="429" name="CustomShape 30"/>
              <p:cNvSpPr/>
              <p:nvPr/>
            </p:nvSpPr>
            <p:spPr>
              <a:xfrm>
                <a:off x="5092200" y="6269760"/>
                <a:ext cx="224640" cy="191880"/>
              </a:xfrm>
              <a:prstGeom prst="ellipse">
                <a:avLst/>
              </a:prstGeom>
              <a:solidFill>
                <a:schemeClr val="accent4"/>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p:style>
          </p:sp>
          <p:sp>
            <p:nvSpPr>
              <p:cNvPr id="430" name="CustomShape 31"/>
              <p:cNvSpPr/>
              <p:nvPr/>
            </p:nvSpPr>
            <p:spPr>
              <a:xfrm>
                <a:off x="5038200" y="6259680"/>
                <a:ext cx="318240" cy="2188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pt-PT" sz="850" b="0" strike="noStrike" spc="-1">
                    <a:solidFill>
                      <a:srgbClr val="FFFFFF"/>
                    </a:solidFill>
                    <a:latin typeface="Arial"/>
                  </a:rPr>
                  <a:t>TE</a:t>
                </a:r>
                <a:endParaRPr lang="pt-PT" sz="850" b="0" strike="noStrike" spc="-1">
                  <a:latin typeface="Arial"/>
                </a:endParaRPr>
              </a:p>
            </p:txBody>
          </p:sp>
        </p:grpSp>
        <p:sp>
          <p:nvSpPr>
            <p:cNvPr id="431" name="CustomShape 32"/>
            <p:cNvSpPr/>
            <p:nvPr/>
          </p:nvSpPr>
          <p:spPr>
            <a:xfrm>
              <a:off x="72720" y="6201360"/>
              <a:ext cx="6459840" cy="561240"/>
            </a:xfrm>
            <a:prstGeom prst="rect">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p:style>
        </p:sp>
        <p:grpSp>
          <p:nvGrpSpPr>
            <p:cNvPr id="432" name="Group 33"/>
            <p:cNvGrpSpPr/>
            <p:nvPr/>
          </p:nvGrpSpPr>
          <p:grpSpPr>
            <a:xfrm>
              <a:off x="1741680" y="6512400"/>
              <a:ext cx="344880" cy="218880"/>
              <a:chOff x="1741680" y="6512400"/>
              <a:chExt cx="344880" cy="218880"/>
            </a:xfrm>
          </p:grpSpPr>
          <p:sp>
            <p:nvSpPr>
              <p:cNvPr id="433" name="CustomShape 34"/>
              <p:cNvSpPr/>
              <p:nvPr/>
            </p:nvSpPr>
            <p:spPr>
              <a:xfrm>
                <a:off x="1796400" y="6520680"/>
                <a:ext cx="223920" cy="189360"/>
              </a:xfrm>
              <a:prstGeom prst="ellipse">
                <a:avLst/>
              </a:prstGeom>
              <a:solidFill>
                <a:schemeClr val="accent6">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p:style>
          </p:sp>
          <p:sp>
            <p:nvSpPr>
              <p:cNvPr id="434" name="CustomShape 35"/>
              <p:cNvSpPr/>
              <p:nvPr/>
            </p:nvSpPr>
            <p:spPr>
              <a:xfrm>
                <a:off x="1741680" y="6512400"/>
                <a:ext cx="344880" cy="218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pt-PT" sz="850" b="0" strike="noStrike" spc="-1">
                    <a:solidFill>
                      <a:srgbClr val="FFFFFF"/>
                    </a:solidFill>
                    <a:latin typeface="Arial"/>
                  </a:rPr>
                  <a:t>KR</a:t>
                </a:r>
                <a:endParaRPr lang="pt-PT" sz="850" b="0" strike="noStrike" spc="-1">
                  <a:latin typeface="Arial"/>
                </a:endParaRPr>
              </a:p>
            </p:txBody>
          </p:sp>
        </p:grpSp>
        <p:grpSp>
          <p:nvGrpSpPr>
            <p:cNvPr id="435" name="Group 36"/>
            <p:cNvGrpSpPr/>
            <p:nvPr/>
          </p:nvGrpSpPr>
          <p:grpSpPr>
            <a:xfrm>
              <a:off x="3308400" y="6265800"/>
              <a:ext cx="486360" cy="218880"/>
              <a:chOff x="3308400" y="6265800"/>
              <a:chExt cx="486360" cy="218880"/>
            </a:xfrm>
          </p:grpSpPr>
          <p:sp>
            <p:nvSpPr>
              <p:cNvPr id="436" name="CustomShape 37"/>
              <p:cNvSpPr/>
              <p:nvPr/>
            </p:nvSpPr>
            <p:spPr>
              <a:xfrm>
                <a:off x="3432960" y="6273360"/>
                <a:ext cx="223920" cy="189360"/>
              </a:xfrm>
              <a:prstGeom prst="ellipse">
                <a:avLst/>
              </a:prstGeom>
              <a:solidFill>
                <a:schemeClr val="accent6">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p:style>
          </p:sp>
          <p:sp>
            <p:nvSpPr>
              <p:cNvPr id="437" name="CustomShape 38"/>
              <p:cNvSpPr/>
              <p:nvPr/>
            </p:nvSpPr>
            <p:spPr>
              <a:xfrm>
                <a:off x="3308400" y="6265800"/>
                <a:ext cx="486360" cy="218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pt-PT" sz="850" b="0" strike="noStrike" spc="-1">
                    <a:solidFill>
                      <a:srgbClr val="FFFFFF"/>
                    </a:solidFill>
                    <a:latin typeface="Arial"/>
                  </a:rPr>
                  <a:t>DH</a:t>
                </a:r>
                <a:endParaRPr lang="pt-PT" sz="850" b="0" strike="noStrike" spc="-1">
                  <a:latin typeface="Arial"/>
                </a:endParaRPr>
              </a:p>
            </p:txBody>
          </p:sp>
        </p:grpSp>
        <p:grpSp>
          <p:nvGrpSpPr>
            <p:cNvPr id="438" name="Group 39"/>
            <p:cNvGrpSpPr/>
            <p:nvPr/>
          </p:nvGrpSpPr>
          <p:grpSpPr>
            <a:xfrm>
              <a:off x="3351960" y="6505560"/>
              <a:ext cx="389520" cy="218880"/>
              <a:chOff x="3351960" y="6505560"/>
              <a:chExt cx="389520" cy="218880"/>
            </a:xfrm>
          </p:grpSpPr>
          <p:sp>
            <p:nvSpPr>
              <p:cNvPr id="439" name="CustomShape 40"/>
              <p:cNvSpPr/>
              <p:nvPr/>
            </p:nvSpPr>
            <p:spPr>
              <a:xfrm>
                <a:off x="3432960" y="6519960"/>
                <a:ext cx="223920" cy="189360"/>
              </a:xfrm>
              <a:prstGeom prst="ellipse">
                <a:avLst/>
              </a:prstGeom>
              <a:solidFill>
                <a:schemeClr val="accent6">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p:style>
          </p:sp>
          <p:sp>
            <p:nvSpPr>
              <p:cNvPr id="440" name="CustomShape 41"/>
              <p:cNvSpPr/>
              <p:nvPr/>
            </p:nvSpPr>
            <p:spPr>
              <a:xfrm>
                <a:off x="3351960" y="6505560"/>
                <a:ext cx="389520" cy="218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pt-PT" sz="850" b="0" strike="noStrike" spc="-1">
                    <a:solidFill>
                      <a:srgbClr val="FFFFFF"/>
                    </a:solidFill>
                    <a:latin typeface="Arial"/>
                  </a:rPr>
                  <a:t>ER</a:t>
                </a:r>
                <a:endParaRPr lang="pt-PT" sz="850" b="0" strike="noStrike" spc="-1">
                  <a:latin typeface="Arial"/>
                </a:endParaRPr>
              </a:p>
            </p:txBody>
          </p:sp>
        </p:grpSp>
        <p:sp>
          <p:nvSpPr>
            <p:cNvPr id="441" name="CustomShape 42"/>
            <p:cNvSpPr/>
            <p:nvPr/>
          </p:nvSpPr>
          <p:spPr>
            <a:xfrm>
              <a:off x="2049840" y="6524280"/>
              <a:ext cx="1308960" cy="2250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pt-PT" sz="889" b="0" strike="noStrike" spc="-1">
                  <a:solidFill>
                    <a:srgbClr val="000000"/>
                  </a:solidFill>
                  <a:latin typeface="Arial"/>
                </a:rPr>
                <a:t>Ketoreductase domain</a:t>
              </a:r>
              <a:endParaRPr lang="pt-PT" sz="889" b="0" strike="noStrike" spc="-1">
                <a:latin typeface="Arial"/>
              </a:endParaRPr>
            </a:p>
          </p:txBody>
        </p:sp>
        <p:sp>
          <p:nvSpPr>
            <p:cNvPr id="442" name="CustomShape 43"/>
            <p:cNvSpPr/>
            <p:nvPr/>
          </p:nvSpPr>
          <p:spPr>
            <a:xfrm>
              <a:off x="3676320" y="6277680"/>
              <a:ext cx="1220400" cy="2250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pt-PT" sz="889" b="0" strike="noStrike" spc="-1">
                  <a:solidFill>
                    <a:srgbClr val="000000"/>
                  </a:solidFill>
                  <a:latin typeface="Arial"/>
                </a:rPr>
                <a:t>Dehydratase domain</a:t>
              </a:r>
              <a:endParaRPr lang="pt-PT" sz="889" b="0" strike="noStrike" spc="-1">
                <a:latin typeface="Arial"/>
              </a:endParaRPr>
            </a:p>
          </p:txBody>
        </p:sp>
        <p:sp>
          <p:nvSpPr>
            <p:cNvPr id="443" name="CustomShape 44"/>
            <p:cNvSpPr/>
            <p:nvPr/>
          </p:nvSpPr>
          <p:spPr>
            <a:xfrm>
              <a:off x="3676680" y="6537240"/>
              <a:ext cx="1357560" cy="2250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pt-PT" sz="889" b="0" strike="noStrike" spc="-1">
                  <a:solidFill>
                    <a:srgbClr val="000000"/>
                  </a:solidFill>
                  <a:latin typeface="Arial"/>
                </a:rPr>
                <a:t>Enoylreductase domain</a:t>
              </a:r>
              <a:endParaRPr lang="pt-PT" sz="889" b="0" strike="noStrike" spc="-1">
                <a:latin typeface="Arial"/>
              </a:endParaRPr>
            </a:p>
          </p:txBody>
        </p:sp>
      </p:grpSp>
      <p:grpSp>
        <p:nvGrpSpPr>
          <p:cNvPr id="444" name="Group 45"/>
          <p:cNvGrpSpPr/>
          <p:nvPr/>
        </p:nvGrpSpPr>
        <p:grpSpPr>
          <a:xfrm>
            <a:off x="1582200" y="1734480"/>
            <a:ext cx="7007400" cy="4575960"/>
            <a:chOff x="1582200" y="1734480"/>
            <a:chExt cx="7007400" cy="4575960"/>
          </a:xfrm>
        </p:grpSpPr>
        <p:grpSp>
          <p:nvGrpSpPr>
            <p:cNvPr id="445" name="Group 46"/>
            <p:cNvGrpSpPr/>
            <p:nvPr/>
          </p:nvGrpSpPr>
          <p:grpSpPr>
            <a:xfrm>
              <a:off x="1681200" y="2294640"/>
              <a:ext cx="687600" cy="658800"/>
              <a:chOff x="1681200" y="2294640"/>
              <a:chExt cx="687600" cy="658800"/>
            </a:xfrm>
          </p:grpSpPr>
          <p:sp>
            <p:nvSpPr>
              <p:cNvPr id="446" name="CustomShape 47"/>
              <p:cNvSpPr/>
              <p:nvPr/>
            </p:nvSpPr>
            <p:spPr>
              <a:xfrm>
                <a:off x="1731960" y="2508480"/>
                <a:ext cx="250200" cy="250560"/>
              </a:xfrm>
              <a:prstGeom prst="ellipse">
                <a:avLst/>
              </a:prstGeom>
              <a:ln/>
            </p:spPr>
            <p:style>
              <a:lnRef idx="2">
                <a:schemeClr val="accent1">
                  <a:shade val="50000"/>
                </a:schemeClr>
              </a:lnRef>
              <a:fillRef idx="1">
                <a:schemeClr val="accent1"/>
              </a:fillRef>
              <a:effectRef idx="0">
                <a:schemeClr val="accent1"/>
              </a:effectRef>
              <a:fontRef idx="minor"/>
            </p:style>
          </p:sp>
          <p:sp>
            <p:nvSpPr>
              <p:cNvPr id="447" name="CustomShape 48"/>
              <p:cNvSpPr/>
              <p:nvPr/>
            </p:nvSpPr>
            <p:spPr>
              <a:xfrm>
                <a:off x="1681200" y="2503080"/>
                <a:ext cx="349920" cy="450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pt-PT" sz="1190" b="0" strike="noStrike" spc="-1">
                    <a:solidFill>
                      <a:srgbClr val="FFFFFF"/>
                    </a:solidFill>
                    <a:latin typeface="Calibri"/>
                  </a:rPr>
                  <a:t>AT</a:t>
                </a:r>
                <a:endParaRPr lang="pt-PT" sz="1190" b="0" strike="noStrike" spc="-1">
                  <a:latin typeface="Arial"/>
                </a:endParaRPr>
              </a:p>
            </p:txBody>
          </p:sp>
          <p:sp>
            <p:nvSpPr>
              <p:cNvPr id="448" name="CustomShape 49"/>
              <p:cNvSpPr/>
              <p:nvPr/>
            </p:nvSpPr>
            <p:spPr>
              <a:xfrm>
                <a:off x="1986120" y="2503800"/>
                <a:ext cx="272520" cy="269280"/>
              </a:xfrm>
              <a:prstGeom prst="ellipse">
                <a:avLst/>
              </a:prstGeom>
              <a:solidFill>
                <a:schemeClr val="accent2">
                  <a:lumMod val="75000"/>
                </a:schemeClr>
              </a:solidFill>
              <a:ln>
                <a:solidFill>
                  <a:srgbClr val="993300"/>
                </a:solidFill>
              </a:ln>
            </p:spPr>
            <p:style>
              <a:lnRef idx="2">
                <a:schemeClr val="accent1">
                  <a:shade val="50000"/>
                </a:schemeClr>
              </a:lnRef>
              <a:fillRef idx="1">
                <a:schemeClr val="accent1"/>
              </a:fillRef>
              <a:effectRef idx="0">
                <a:schemeClr val="accent1"/>
              </a:effectRef>
              <a:fontRef idx="minor"/>
            </p:style>
          </p:sp>
          <p:sp>
            <p:nvSpPr>
              <p:cNvPr id="449" name="CustomShape 50"/>
              <p:cNvSpPr/>
              <p:nvPr/>
            </p:nvSpPr>
            <p:spPr>
              <a:xfrm>
                <a:off x="1891800" y="2504880"/>
                <a:ext cx="477000" cy="2707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pt-PT" sz="1190" b="0" strike="noStrike" spc="-1">
                    <a:solidFill>
                      <a:srgbClr val="FFFFFF"/>
                    </a:solidFill>
                    <a:latin typeface="Calibri"/>
                  </a:rPr>
                  <a:t>ACP</a:t>
                </a:r>
                <a:endParaRPr lang="pt-PT" sz="1190" b="0" strike="noStrike" spc="-1">
                  <a:latin typeface="Arial"/>
                </a:endParaRPr>
              </a:p>
            </p:txBody>
          </p:sp>
          <p:sp>
            <p:nvSpPr>
              <p:cNvPr id="450" name="CustomShape 51"/>
              <p:cNvSpPr/>
              <p:nvPr/>
            </p:nvSpPr>
            <p:spPr>
              <a:xfrm>
                <a:off x="1731240" y="2294640"/>
                <a:ext cx="531720" cy="553320"/>
              </a:xfrm>
              <a:prstGeom prst="roundRect">
                <a:avLst>
                  <a:gd name="adj" fmla="val 16667"/>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p:style>
          </p:sp>
        </p:grpSp>
        <p:grpSp>
          <p:nvGrpSpPr>
            <p:cNvPr id="451" name="Group 52"/>
            <p:cNvGrpSpPr/>
            <p:nvPr/>
          </p:nvGrpSpPr>
          <p:grpSpPr>
            <a:xfrm>
              <a:off x="2198520" y="2294640"/>
              <a:ext cx="1096560" cy="658800"/>
              <a:chOff x="2198520" y="2294640"/>
              <a:chExt cx="1096560" cy="658800"/>
            </a:xfrm>
          </p:grpSpPr>
          <p:sp>
            <p:nvSpPr>
              <p:cNvPr id="452" name="CustomShape 53"/>
              <p:cNvSpPr/>
              <p:nvPr/>
            </p:nvSpPr>
            <p:spPr>
              <a:xfrm>
                <a:off x="2523600" y="2520720"/>
                <a:ext cx="250200" cy="250560"/>
              </a:xfrm>
              <a:prstGeom prst="ellipse">
                <a:avLst/>
              </a:prstGeom>
              <a:ln/>
            </p:spPr>
            <p:style>
              <a:lnRef idx="2">
                <a:schemeClr val="accent1">
                  <a:shade val="50000"/>
                </a:schemeClr>
              </a:lnRef>
              <a:fillRef idx="1">
                <a:schemeClr val="accent1"/>
              </a:fillRef>
              <a:effectRef idx="0">
                <a:schemeClr val="accent1"/>
              </a:effectRef>
              <a:fontRef idx="minor"/>
            </p:style>
          </p:sp>
          <p:sp>
            <p:nvSpPr>
              <p:cNvPr id="453" name="CustomShape 54"/>
              <p:cNvSpPr/>
              <p:nvPr/>
            </p:nvSpPr>
            <p:spPr>
              <a:xfrm>
                <a:off x="2475000" y="2503080"/>
                <a:ext cx="353160" cy="450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pt-PT" sz="1190" b="0" strike="noStrike" spc="-1">
                    <a:solidFill>
                      <a:srgbClr val="FFFFFF"/>
                    </a:solidFill>
                    <a:latin typeface="Calibri"/>
                  </a:rPr>
                  <a:t>AT</a:t>
                </a:r>
                <a:endParaRPr lang="pt-PT" sz="1190" b="0" strike="noStrike" spc="-1">
                  <a:latin typeface="Arial"/>
                </a:endParaRPr>
              </a:p>
            </p:txBody>
          </p:sp>
          <p:sp>
            <p:nvSpPr>
              <p:cNvPr id="454" name="CustomShape 55"/>
              <p:cNvSpPr/>
              <p:nvPr/>
            </p:nvSpPr>
            <p:spPr>
              <a:xfrm>
                <a:off x="2918160" y="2511360"/>
                <a:ext cx="272520" cy="269280"/>
              </a:xfrm>
              <a:prstGeom prst="ellipse">
                <a:avLst/>
              </a:prstGeom>
              <a:solidFill>
                <a:schemeClr val="accent2">
                  <a:lumMod val="75000"/>
                </a:schemeClr>
              </a:solidFill>
              <a:ln>
                <a:solidFill>
                  <a:srgbClr val="993300"/>
                </a:solidFill>
              </a:ln>
            </p:spPr>
            <p:style>
              <a:lnRef idx="2">
                <a:schemeClr val="accent1">
                  <a:shade val="50000"/>
                </a:schemeClr>
              </a:lnRef>
              <a:fillRef idx="1">
                <a:schemeClr val="accent1"/>
              </a:fillRef>
              <a:effectRef idx="0">
                <a:schemeClr val="accent1"/>
              </a:effectRef>
              <a:fontRef idx="minor"/>
            </p:style>
          </p:sp>
          <p:sp>
            <p:nvSpPr>
              <p:cNvPr id="455" name="CustomShape 56"/>
              <p:cNvSpPr/>
              <p:nvPr/>
            </p:nvSpPr>
            <p:spPr>
              <a:xfrm>
                <a:off x="2818080" y="2509560"/>
                <a:ext cx="477000" cy="2707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pt-PT" sz="1190" b="0" strike="noStrike" spc="-1">
                    <a:solidFill>
                      <a:srgbClr val="FFFFFF"/>
                    </a:solidFill>
                    <a:latin typeface="Calibri"/>
                  </a:rPr>
                  <a:t>ACP</a:t>
                </a:r>
                <a:endParaRPr lang="pt-PT" sz="1190" b="0" strike="noStrike" spc="-1">
                  <a:latin typeface="Arial"/>
                </a:endParaRPr>
              </a:p>
            </p:txBody>
          </p:sp>
          <p:sp>
            <p:nvSpPr>
              <p:cNvPr id="456" name="CustomShape 57"/>
              <p:cNvSpPr/>
              <p:nvPr/>
            </p:nvSpPr>
            <p:spPr>
              <a:xfrm>
                <a:off x="2264400" y="2294640"/>
                <a:ext cx="925200" cy="553320"/>
              </a:xfrm>
              <a:prstGeom prst="roundRect">
                <a:avLst>
                  <a:gd name="adj" fmla="val 16667"/>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p:style>
          </p:sp>
          <p:sp>
            <p:nvSpPr>
              <p:cNvPr id="457" name="CustomShape 58"/>
              <p:cNvSpPr/>
              <p:nvPr/>
            </p:nvSpPr>
            <p:spPr>
              <a:xfrm>
                <a:off x="2268720" y="2520720"/>
                <a:ext cx="250200" cy="250560"/>
              </a:xfrm>
              <a:prstGeom prst="ellipse">
                <a:avLst/>
              </a:prstGeom>
              <a:solidFill>
                <a:srgbClr val="C00000"/>
              </a:solidFill>
              <a:ln>
                <a:solidFill>
                  <a:srgbClr val="800000"/>
                </a:solidFill>
              </a:ln>
            </p:spPr>
            <p:style>
              <a:lnRef idx="2">
                <a:schemeClr val="accent1">
                  <a:shade val="50000"/>
                </a:schemeClr>
              </a:lnRef>
              <a:fillRef idx="1">
                <a:schemeClr val="accent1"/>
              </a:fillRef>
              <a:effectRef idx="0">
                <a:schemeClr val="accent1"/>
              </a:effectRef>
              <a:fontRef idx="minor"/>
            </p:style>
          </p:sp>
          <p:sp>
            <p:nvSpPr>
              <p:cNvPr id="458" name="CustomShape 59"/>
              <p:cNvSpPr/>
              <p:nvPr/>
            </p:nvSpPr>
            <p:spPr>
              <a:xfrm>
                <a:off x="2198520" y="2503440"/>
                <a:ext cx="374760" cy="2707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pt-PT" sz="1190" b="0" strike="noStrike" spc="-1">
                    <a:solidFill>
                      <a:srgbClr val="FFFFFF"/>
                    </a:solidFill>
                    <a:latin typeface="Calibri"/>
                  </a:rPr>
                  <a:t>KS</a:t>
                </a:r>
                <a:endParaRPr lang="pt-PT" sz="1190" b="0" strike="noStrike" spc="-1">
                  <a:latin typeface="Arial"/>
                </a:endParaRPr>
              </a:p>
            </p:txBody>
          </p:sp>
          <p:sp>
            <p:nvSpPr>
              <p:cNvPr id="459" name="CustomShape 60"/>
              <p:cNvSpPr/>
              <p:nvPr/>
            </p:nvSpPr>
            <p:spPr>
              <a:xfrm>
                <a:off x="2717640" y="2360880"/>
                <a:ext cx="250200" cy="250560"/>
              </a:xfrm>
              <a:prstGeom prst="ellipse">
                <a:avLst/>
              </a:prstGeom>
              <a:solidFill>
                <a:schemeClr val="accent6">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p:style>
          </p:sp>
          <p:sp>
            <p:nvSpPr>
              <p:cNvPr id="460" name="CustomShape 61"/>
              <p:cNvSpPr/>
              <p:nvPr/>
            </p:nvSpPr>
            <p:spPr>
              <a:xfrm>
                <a:off x="2655720" y="2347560"/>
                <a:ext cx="383760" cy="2707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pt-PT" sz="1190" b="0" strike="noStrike" spc="-1">
                    <a:solidFill>
                      <a:srgbClr val="FFFFFF"/>
                    </a:solidFill>
                    <a:latin typeface="Calibri"/>
                  </a:rPr>
                  <a:t>KR</a:t>
                </a:r>
                <a:endParaRPr lang="pt-PT" sz="1190" b="0" strike="noStrike" spc="-1">
                  <a:latin typeface="Arial"/>
                </a:endParaRPr>
              </a:p>
            </p:txBody>
          </p:sp>
        </p:grpSp>
        <p:grpSp>
          <p:nvGrpSpPr>
            <p:cNvPr id="461" name="Group 62"/>
            <p:cNvGrpSpPr/>
            <p:nvPr/>
          </p:nvGrpSpPr>
          <p:grpSpPr>
            <a:xfrm>
              <a:off x="3134520" y="2294640"/>
              <a:ext cx="1092240" cy="664560"/>
              <a:chOff x="3134520" y="2294640"/>
              <a:chExt cx="1092240" cy="664560"/>
            </a:xfrm>
          </p:grpSpPr>
          <p:sp>
            <p:nvSpPr>
              <p:cNvPr id="462" name="CustomShape 63"/>
              <p:cNvSpPr/>
              <p:nvPr/>
            </p:nvSpPr>
            <p:spPr>
              <a:xfrm>
                <a:off x="3450240" y="2520720"/>
                <a:ext cx="255600" cy="250560"/>
              </a:xfrm>
              <a:prstGeom prst="ellipse">
                <a:avLst/>
              </a:prstGeom>
              <a:ln/>
            </p:spPr>
            <p:style>
              <a:lnRef idx="2">
                <a:schemeClr val="accent1">
                  <a:shade val="50000"/>
                </a:schemeClr>
              </a:lnRef>
              <a:fillRef idx="1">
                <a:schemeClr val="accent1"/>
              </a:fillRef>
              <a:effectRef idx="0">
                <a:schemeClr val="accent1"/>
              </a:effectRef>
              <a:fontRef idx="minor"/>
            </p:style>
          </p:sp>
          <p:sp>
            <p:nvSpPr>
              <p:cNvPr id="463" name="CustomShape 64"/>
              <p:cNvSpPr/>
              <p:nvPr/>
            </p:nvSpPr>
            <p:spPr>
              <a:xfrm>
                <a:off x="3399480" y="2508840"/>
                <a:ext cx="352800" cy="450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pt-PT" sz="1190" b="0" strike="noStrike" spc="-1">
                    <a:solidFill>
                      <a:srgbClr val="FFFFFF"/>
                    </a:solidFill>
                    <a:latin typeface="Calibri"/>
                  </a:rPr>
                  <a:t>AT</a:t>
                </a:r>
                <a:endParaRPr lang="pt-PT" sz="1190" b="0" strike="noStrike" spc="-1">
                  <a:latin typeface="Arial"/>
                </a:endParaRPr>
              </a:p>
            </p:txBody>
          </p:sp>
          <p:sp>
            <p:nvSpPr>
              <p:cNvPr id="464" name="CustomShape 65"/>
              <p:cNvSpPr/>
              <p:nvPr/>
            </p:nvSpPr>
            <p:spPr>
              <a:xfrm>
                <a:off x="3846960" y="2511360"/>
                <a:ext cx="272520" cy="269280"/>
              </a:xfrm>
              <a:prstGeom prst="ellipse">
                <a:avLst/>
              </a:prstGeom>
              <a:solidFill>
                <a:schemeClr val="accent2">
                  <a:lumMod val="75000"/>
                </a:schemeClr>
              </a:solidFill>
              <a:ln>
                <a:solidFill>
                  <a:srgbClr val="993300"/>
                </a:solidFill>
              </a:ln>
            </p:spPr>
            <p:style>
              <a:lnRef idx="2">
                <a:schemeClr val="accent1">
                  <a:shade val="50000"/>
                </a:schemeClr>
              </a:lnRef>
              <a:fillRef idx="1">
                <a:schemeClr val="accent1"/>
              </a:fillRef>
              <a:effectRef idx="0">
                <a:schemeClr val="accent1"/>
              </a:effectRef>
              <a:fontRef idx="minor"/>
            </p:style>
          </p:sp>
          <p:sp>
            <p:nvSpPr>
              <p:cNvPr id="465" name="CustomShape 66"/>
              <p:cNvSpPr/>
              <p:nvPr/>
            </p:nvSpPr>
            <p:spPr>
              <a:xfrm>
                <a:off x="3749760" y="2512080"/>
                <a:ext cx="477000" cy="2707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pt-PT" sz="1190" b="0" strike="noStrike" spc="-1">
                    <a:solidFill>
                      <a:srgbClr val="FFFFFF"/>
                    </a:solidFill>
                    <a:latin typeface="Calibri"/>
                  </a:rPr>
                  <a:t>ACP</a:t>
                </a:r>
                <a:endParaRPr lang="pt-PT" sz="1190" b="0" strike="noStrike" spc="-1">
                  <a:latin typeface="Arial"/>
                </a:endParaRPr>
              </a:p>
            </p:txBody>
          </p:sp>
          <p:sp>
            <p:nvSpPr>
              <p:cNvPr id="466" name="CustomShape 67"/>
              <p:cNvSpPr/>
              <p:nvPr/>
            </p:nvSpPr>
            <p:spPr>
              <a:xfrm>
                <a:off x="3193200" y="2294640"/>
                <a:ext cx="925200" cy="553320"/>
              </a:xfrm>
              <a:prstGeom prst="roundRect">
                <a:avLst>
                  <a:gd name="adj" fmla="val 16667"/>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p:style>
          </p:sp>
          <p:sp>
            <p:nvSpPr>
              <p:cNvPr id="467" name="CustomShape 68"/>
              <p:cNvSpPr/>
              <p:nvPr/>
            </p:nvSpPr>
            <p:spPr>
              <a:xfrm>
                <a:off x="3197520" y="2520720"/>
                <a:ext cx="250200" cy="250560"/>
              </a:xfrm>
              <a:prstGeom prst="ellipse">
                <a:avLst/>
              </a:prstGeom>
              <a:solidFill>
                <a:srgbClr val="C00000"/>
              </a:solidFill>
              <a:ln>
                <a:solidFill>
                  <a:srgbClr val="800000"/>
                </a:solidFill>
              </a:ln>
            </p:spPr>
            <p:style>
              <a:lnRef idx="2">
                <a:schemeClr val="accent1">
                  <a:shade val="50000"/>
                </a:schemeClr>
              </a:lnRef>
              <a:fillRef idx="1">
                <a:schemeClr val="accent1"/>
              </a:fillRef>
              <a:effectRef idx="0">
                <a:schemeClr val="accent1"/>
              </a:effectRef>
              <a:fontRef idx="minor"/>
            </p:style>
          </p:sp>
          <p:sp>
            <p:nvSpPr>
              <p:cNvPr id="468" name="CustomShape 69"/>
              <p:cNvSpPr/>
              <p:nvPr/>
            </p:nvSpPr>
            <p:spPr>
              <a:xfrm>
                <a:off x="3134520" y="2513160"/>
                <a:ext cx="374760" cy="2707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pt-PT" sz="1190" b="0" strike="noStrike" spc="-1">
                    <a:solidFill>
                      <a:srgbClr val="FFFFFF"/>
                    </a:solidFill>
                    <a:latin typeface="Calibri"/>
                  </a:rPr>
                  <a:t>KS</a:t>
                </a:r>
                <a:endParaRPr lang="pt-PT" sz="1190" b="0" strike="noStrike" spc="-1">
                  <a:latin typeface="Arial"/>
                </a:endParaRPr>
              </a:p>
            </p:txBody>
          </p:sp>
          <p:sp>
            <p:nvSpPr>
              <p:cNvPr id="469" name="CustomShape 70"/>
              <p:cNvSpPr/>
              <p:nvPr/>
            </p:nvSpPr>
            <p:spPr>
              <a:xfrm>
                <a:off x="3650760" y="2360520"/>
                <a:ext cx="250200" cy="250560"/>
              </a:xfrm>
              <a:prstGeom prst="ellipse">
                <a:avLst/>
              </a:prstGeom>
              <a:solidFill>
                <a:schemeClr val="accent6">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p:style>
          </p:sp>
          <p:sp>
            <p:nvSpPr>
              <p:cNvPr id="470" name="CustomShape 71"/>
              <p:cNvSpPr/>
              <p:nvPr/>
            </p:nvSpPr>
            <p:spPr>
              <a:xfrm>
                <a:off x="3580560" y="2349000"/>
                <a:ext cx="383760" cy="2707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pt-PT" sz="1190" b="0" strike="noStrike" spc="-1">
                    <a:solidFill>
                      <a:srgbClr val="FFFFFF"/>
                    </a:solidFill>
                    <a:latin typeface="Calibri"/>
                  </a:rPr>
                  <a:t>KR</a:t>
                </a:r>
                <a:endParaRPr lang="pt-PT" sz="1190" b="0" strike="noStrike" spc="-1">
                  <a:latin typeface="Arial"/>
                </a:endParaRPr>
              </a:p>
            </p:txBody>
          </p:sp>
        </p:grpSp>
        <p:grpSp>
          <p:nvGrpSpPr>
            <p:cNvPr id="471" name="Group 72"/>
            <p:cNvGrpSpPr/>
            <p:nvPr/>
          </p:nvGrpSpPr>
          <p:grpSpPr>
            <a:xfrm>
              <a:off x="4065480" y="2294640"/>
              <a:ext cx="953640" cy="664200"/>
              <a:chOff x="4065480" y="2294640"/>
              <a:chExt cx="953640" cy="664200"/>
            </a:xfrm>
          </p:grpSpPr>
          <p:sp>
            <p:nvSpPr>
              <p:cNvPr id="472" name="CustomShape 73"/>
              <p:cNvSpPr/>
              <p:nvPr/>
            </p:nvSpPr>
            <p:spPr>
              <a:xfrm>
                <a:off x="4378680" y="2520720"/>
                <a:ext cx="255600" cy="250560"/>
              </a:xfrm>
              <a:prstGeom prst="ellipse">
                <a:avLst/>
              </a:prstGeom>
              <a:ln/>
            </p:spPr>
            <p:style>
              <a:lnRef idx="2">
                <a:schemeClr val="accent1">
                  <a:shade val="50000"/>
                </a:schemeClr>
              </a:lnRef>
              <a:fillRef idx="1">
                <a:schemeClr val="accent1"/>
              </a:fillRef>
              <a:effectRef idx="0">
                <a:schemeClr val="accent1"/>
              </a:effectRef>
              <a:fontRef idx="minor"/>
            </p:style>
          </p:sp>
          <p:sp>
            <p:nvSpPr>
              <p:cNvPr id="473" name="CustomShape 74"/>
              <p:cNvSpPr/>
              <p:nvPr/>
            </p:nvSpPr>
            <p:spPr>
              <a:xfrm>
                <a:off x="4324680" y="2508480"/>
                <a:ext cx="354240" cy="450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pt-PT" sz="1190" b="0" strike="noStrike" spc="-1">
                    <a:solidFill>
                      <a:srgbClr val="FFFFFF"/>
                    </a:solidFill>
                    <a:latin typeface="Calibri"/>
                  </a:rPr>
                  <a:t>AT</a:t>
                </a:r>
                <a:endParaRPr lang="pt-PT" sz="1190" b="0" strike="noStrike" spc="-1">
                  <a:latin typeface="Arial"/>
                </a:endParaRPr>
              </a:p>
            </p:txBody>
          </p:sp>
          <p:sp>
            <p:nvSpPr>
              <p:cNvPr id="474" name="CustomShape 75"/>
              <p:cNvSpPr/>
              <p:nvPr/>
            </p:nvSpPr>
            <p:spPr>
              <a:xfrm>
                <a:off x="4639680" y="2511360"/>
                <a:ext cx="272520" cy="269280"/>
              </a:xfrm>
              <a:prstGeom prst="ellipse">
                <a:avLst/>
              </a:prstGeom>
              <a:solidFill>
                <a:schemeClr val="accent2">
                  <a:lumMod val="75000"/>
                </a:schemeClr>
              </a:solidFill>
              <a:ln>
                <a:solidFill>
                  <a:srgbClr val="993300"/>
                </a:solidFill>
              </a:ln>
            </p:spPr>
            <p:style>
              <a:lnRef idx="2">
                <a:schemeClr val="accent1">
                  <a:shade val="50000"/>
                </a:schemeClr>
              </a:lnRef>
              <a:fillRef idx="1">
                <a:schemeClr val="accent1"/>
              </a:fillRef>
              <a:effectRef idx="0">
                <a:schemeClr val="accent1"/>
              </a:effectRef>
              <a:fontRef idx="minor"/>
            </p:style>
          </p:sp>
          <p:sp>
            <p:nvSpPr>
              <p:cNvPr id="475" name="CustomShape 76"/>
              <p:cNvSpPr/>
              <p:nvPr/>
            </p:nvSpPr>
            <p:spPr>
              <a:xfrm>
                <a:off x="4542120" y="2508480"/>
                <a:ext cx="477000" cy="2707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pt-PT" sz="1190" b="0" strike="noStrike" spc="-1">
                    <a:solidFill>
                      <a:srgbClr val="FFFFFF"/>
                    </a:solidFill>
                    <a:latin typeface="Calibri"/>
                  </a:rPr>
                  <a:t>ACP</a:t>
                </a:r>
                <a:endParaRPr lang="pt-PT" sz="1190" b="0" strike="noStrike" spc="-1">
                  <a:latin typeface="Arial"/>
                </a:endParaRPr>
              </a:p>
            </p:txBody>
          </p:sp>
          <p:sp>
            <p:nvSpPr>
              <p:cNvPr id="476" name="CustomShape 77"/>
              <p:cNvSpPr/>
              <p:nvPr/>
            </p:nvSpPr>
            <p:spPr>
              <a:xfrm>
                <a:off x="4122000" y="2294640"/>
                <a:ext cx="790200" cy="553320"/>
              </a:xfrm>
              <a:prstGeom prst="roundRect">
                <a:avLst>
                  <a:gd name="adj" fmla="val 16667"/>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p:style>
          </p:sp>
          <p:sp>
            <p:nvSpPr>
              <p:cNvPr id="477" name="CustomShape 78"/>
              <p:cNvSpPr/>
              <p:nvPr/>
            </p:nvSpPr>
            <p:spPr>
              <a:xfrm>
                <a:off x="4126320" y="2520720"/>
                <a:ext cx="250200" cy="250560"/>
              </a:xfrm>
              <a:prstGeom prst="ellipse">
                <a:avLst/>
              </a:prstGeom>
              <a:solidFill>
                <a:srgbClr val="C00000"/>
              </a:solidFill>
              <a:ln>
                <a:solidFill>
                  <a:srgbClr val="800000"/>
                </a:solidFill>
              </a:ln>
            </p:spPr>
            <p:style>
              <a:lnRef idx="2">
                <a:schemeClr val="accent1">
                  <a:shade val="50000"/>
                </a:schemeClr>
              </a:lnRef>
              <a:fillRef idx="1">
                <a:schemeClr val="accent1"/>
              </a:fillRef>
              <a:effectRef idx="0">
                <a:schemeClr val="accent1"/>
              </a:effectRef>
              <a:fontRef idx="minor"/>
            </p:style>
          </p:sp>
          <p:sp>
            <p:nvSpPr>
              <p:cNvPr id="478" name="CustomShape 79"/>
              <p:cNvSpPr/>
              <p:nvPr/>
            </p:nvSpPr>
            <p:spPr>
              <a:xfrm>
                <a:off x="4065480" y="2509560"/>
                <a:ext cx="374760" cy="2707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pt-PT" sz="1190" b="0" strike="noStrike" spc="-1">
                    <a:solidFill>
                      <a:srgbClr val="FFFFFF"/>
                    </a:solidFill>
                    <a:latin typeface="Calibri"/>
                  </a:rPr>
                  <a:t>KS</a:t>
                </a:r>
                <a:endParaRPr lang="pt-PT" sz="1190" b="0" strike="noStrike" spc="-1">
                  <a:latin typeface="Arial"/>
                </a:endParaRPr>
              </a:p>
            </p:txBody>
          </p:sp>
        </p:grpSp>
        <p:grpSp>
          <p:nvGrpSpPr>
            <p:cNvPr id="479" name="Group 80"/>
            <p:cNvGrpSpPr/>
            <p:nvPr/>
          </p:nvGrpSpPr>
          <p:grpSpPr>
            <a:xfrm>
              <a:off x="4860720" y="2294640"/>
              <a:ext cx="1605960" cy="553320"/>
              <a:chOff x="4860720" y="2294640"/>
              <a:chExt cx="1605960" cy="553320"/>
            </a:xfrm>
          </p:grpSpPr>
          <p:sp>
            <p:nvSpPr>
              <p:cNvPr id="480" name="CustomShape 81"/>
              <p:cNvSpPr/>
              <p:nvPr/>
            </p:nvSpPr>
            <p:spPr>
              <a:xfrm>
                <a:off x="5177880" y="2520720"/>
                <a:ext cx="253800" cy="250560"/>
              </a:xfrm>
              <a:prstGeom prst="ellipse">
                <a:avLst/>
              </a:prstGeom>
              <a:ln/>
            </p:spPr>
            <p:style>
              <a:lnRef idx="2">
                <a:schemeClr val="accent1">
                  <a:shade val="50000"/>
                </a:schemeClr>
              </a:lnRef>
              <a:fillRef idx="1">
                <a:schemeClr val="accent1"/>
              </a:fillRef>
              <a:effectRef idx="0">
                <a:schemeClr val="accent1"/>
              </a:effectRef>
              <a:fontRef idx="minor"/>
            </p:style>
          </p:sp>
          <p:sp>
            <p:nvSpPr>
              <p:cNvPr id="481" name="CustomShape 82"/>
              <p:cNvSpPr/>
              <p:nvPr/>
            </p:nvSpPr>
            <p:spPr>
              <a:xfrm>
                <a:off x="5125680" y="2508480"/>
                <a:ext cx="366120" cy="2707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pt-PT" sz="1190" b="0" strike="noStrike" spc="-1">
                    <a:solidFill>
                      <a:srgbClr val="FFFFFF"/>
                    </a:solidFill>
                    <a:latin typeface="Calibri"/>
                  </a:rPr>
                  <a:t>AT</a:t>
                </a:r>
                <a:endParaRPr lang="pt-PT" sz="1190" b="0" strike="noStrike" spc="-1">
                  <a:latin typeface="Arial"/>
                </a:endParaRPr>
              </a:p>
            </p:txBody>
          </p:sp>
          <p:sp>
            <p:nvSpPr>
              <p:cNvPr id="482" name="CustomShape 83"/>
              <p:cNvSpPr/>
              <p:nvPr/>
            </p:nvSpPr>
            <p:spPr>
              <a:xfrm>
                <a:off x="6082920" y="2504160"/>
                <a:ext cx="272520" cy="269280"/>
              </a:xfrm>
              <a:prstGeom prst="ellipse">
                <a:avLst/>
              </a:prstGeom>
              <a:solidFill>
                <a:schemeClr val="accent2">
                  <a:lumMod val="75000"/>
                </a:schemeClr>
              </a:solidFill>
              <a:ln>
                <a:solidFill>
                  <a:srgbClr val="993300"/>
                </a:solidFill>
              </a:ln>
            </p:spPr>
            <p:style>
              <a:lnRef idx="2">
                <a:schemeClr val="accent1">
                  <a:shade val="50000"/>
                </a:schemeClr>
              </a:lnRef>
              <a:fillRef idx="1">
                <a:schemeClr val="accent1"/>
              </a:fillRef>
              <a:effectRef idx="0">
                <a:schemeClr val="accent1"/>
              </a:effectRef>
              <a:fontRef idx="minor"/>
            </p:style>
          </p:sp>
          <p:sp>
            <p:nvSpPr>
              <p:cNvPr id="483" name="CustomShape 84"/>
              <p:cNvSpPr/>
              <p:nvPr/>
            </p:nvSpPr>
            <p:spPr>
              <a:xfrm>
                <a:off x="5989680" y="2501280"/>
                <a:ext cx="477000" cy="2707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pt-PT" sz="1190" b="0" strike="noStrike" spc="-1">
                    <a:solidFill>
                      <a:srgbClr val="FFFFFF"/>
                    </a:solidFill>
                    <a:latin typeface="Calibri"/>
                  </a:rPr>
                  <a:t>ACP</a:t>
                </a:r>
                <a:endParaRPr lang="pt-PT" sz="1190" b="0" strike="noStrike" spc="-1">
                  <a:latin typeface="Arial"/>
                </a:endParaRPr>
              </a:p>
            </p:txBody>
          </p:sp>
          <p:sp>
            <p:nvSpPr>
              <p:cNvPr id="484" name="CustomShape 85"/>
              <p:cNvSpPr/>
              <p:nvPr/>
            </p:nvSpPr>
            <p:spPr>
              <a:xfrm>
                <a:off x="4919040" y="2294640"/>
                <a:ext cx="1438200" cy="553320"/>
              </a:xfrm>
              <a:prstGeom prst="roundRect">
                <a:avLst>
                  <a:gd name="adj" fmla="val 16667"/>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p:style>
          </p:sp>
          <p:sp>
            <p:nvSpPr>
              <p:cNvPr id="485" name="CustomShape 86"/>
              <p:cNvSpPr/>
              <p:nvPr/>
            </p:nvSpPr>
            <p:spPr>
              <a:xfrm>
                <a:off x="4923360" y="2520720"/>
                <a:ext cx="250200" cy="250560"/>
              </a:xfrm>
              <a:prstGeom prst="ellipse">
                <a:avLst/>
              </a:prstGeom>
              <a:solidFill>
                <a:srgbClr val="C00000"/>
              </a:solidFill>
              <a:ln>
                <a:solidFill>
                  <a:srgbClr val="800000"/>
                </a:solidFill>
              </a:ln>
            </p:spPr>
            <p:style>
              <a:lnRef idx="2">
                <a:schemeClr val="accent1">
                  <a:shade val="50000"/>
                </a:schemeClr>
              </a:lnRef>
              <a:fillRef idx="1">
                <a:schemeClr val="accent1"/>
              </a:fillRef>
              <a:effectRef idx="0">
                <a:schemeClr val="accent1"/>
              </a:effectRef>
              <a:fontRef idx="minor"/>
            </p:style>
          </p:sp>
          <p:sp>
            <p:nvSpPr>
              <p:cNvPr id="486" name="CustomShape 87"/>
              <p:cNvSpPr/>
              <p:nvPr/>
            </p:nvSpPr>
            <p:spPr>
              <a:xfrm>
                <a:off x="4860720" y="2516400"/>
                <a:ext cx="374760" cy="2707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pt-PT" sz="1190" b="0" strike="noStrike" spc="-1">
                    <a:solidFill>
                      <a:srgbClr val="FFFFFF"/>
                    </a:solidFill>
                    <a:latin typeface="Calibri"/>
                  </a:rPr>
                  <a:t>KS</a:t>
                </a:r>
                <a:endParaRPr lang="pt-PT" sz="1190" b="0" strike="noStrike" spc="-1">
                  <a:latin typeface="Arial"/>
                </a:endParaRPr>
              </a:p>
            </p:txBody>
          </p:sp>
          <p:sp>
            <p:nvSpPr>
              <p:cNvPr id="487" name="CustomShape 88"/>
              <p:cNvSpPr/>
              <p:nvPr/>
            </p:nvSpPr>
            <p:spPr>
              <a:xfrm>
                <a:off x="5376960" y="2365920"/>
                <a:ext cx="250200" cy="250560"/>
              </a:xfrm>
              <a:prstGeom prst="ellipse">
                <a:avLst/>
              </a:prstGeom>
              <a:solidFill>
                <a:schemeClr val="accent6">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p:style>
          </p:sp>
          <p:sp>
            <p:nvSpPr>
              <p:cNvPr id="488" name="CustomShape 89"/>
              <p:cNvSpPr/>
              <p:nvPr/>
            </p:nvSpPr>
            <p:spPr>
              <a:xfrm>
                <a:off x="5300640" y="2358000"/>
                <a:ext cx="408240" cy="2707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pt-PT" sz="1190" b="0" strike="noStrike" spc="-1">
                    <a:solidFill>
                      <a:srgbClr val="FFFFFF"/>
                    </a:solidFill>
                    <a:latin typeface="Calibri"/>
                  </a:rPr>
                  <a:t>DH</a:t>
                </a:r>
                <a:endParaRPr lang="pt-PT" sz="1190" b="0" strike="noStrike" spc="-1">
                  <a:latin typeface="Arial"/>
                </a:endParaRPr>
              </a:p>
            </p:txBody>
          </p:sp>
        </p:grpSp>
        <p:grpSp>
          <p:nvGrpSpPr>
            <p:cNvPr id="489" name="Group 90"/>
            <p:cNvGrpSpPr/>
            <p:nvPr/>
          </p:nvGrpSpPr>
          <p:grpSpPr>
            <a:xfrm>
              <a:off x="5568840" y="2350800"/>
              <a:ext cx="380880" cy="270720"/>
              <a:chOff x="5568840" y="2350800"/>
              <a:chExt cx="380880" cy="270720"/>
            </a:xfrm>
          </p:grpSpPr>
          <p:sp>
            <p:nvSpPr>
              <p:cNvPr id="490" name="CustomShape 91"/>
              <p:cNvSpPr/>
              <p:nvPr/>
            </p:nvSpPr>
            <p:spPr>
              <a:xfrm>
                <a:off x="5628960" y="2361240"/>
                <a:ext cx="250200" cy="250560"/>
              </a:xfrm>
              <a:prstGeom prst="ellipse">
                <a:avLst/>
              </a:prstGeom>
              <a:solidFill>
                <a:schemeClr val="accent6">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p:style>
          </p:sp>
          <p:sp>
            <p:nvSpPr>
              <p:cNvPr id="491" name="CustomShape 92"/>
              <p:cNvSpPr/>
              <p:nvPr/>
            </p:nvSpPr>
            <p:spPr>
              <a:xfrm>
                <a:off x="5568840" y="2350800"/>
                <a:ext cx="380880" cy="2707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pt-PT" sz="1190" b="0" strike="noStrike" spc="-1">
                    <a:solidFill>
                      <a:srgbClr val="FFFFFF"/>
                    </a:solidFill>
                    <a:latin typeface="Calibri"/>
                  </a:rPr>
                  <a:t>ER</a:t>
                </a:r>
                <a:endParaRPr lang="pt-PT" sz="1190" b="0" strike="noStrike" spc="-1">
                  <a:latin typeface="Arial"/>
                </a:endParaRPr>
              </a:p>
            </p:txBody>
          </p:sp>
        </p:grpSp>
        <p:sp>
          <p:nvSpPr>
            <p:cNvPr id="492" name="CustomShape 93"/>
            <p:cNvSpPr/>
            <p:nvPr/>
          </p:nvSpPr>
          <p:spPr>
            <a:xfrm>
              <a:off x="5880600" y="2359080"/>
              <a:ext cx="250200" cy="257400"/>
            </a:xfrm>
            <a:prstGeom prst="ellipse">
              <a:avLst/>
            </a:prstGeom>
            <a:solidFill>
              <a:schemeClr val="accent6">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p:style>
        </p:sp>
        <p:sp>
          <p:nvSpPr>
            <p:cNvPr id="493" name="CustomShape 94"/>
            <p:cNvSpPr/>
            <p:nvPr/>
          </p:nvSpPr>
          <p:spPr>
            <a:xfrm>
              <a:off x="5818320" y="2349000"/>
              <a:ext cx="383760" cy="2707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pt-PT" sz="1190" b="0" strike="noStrike" spc="-1">
                  <a:solidFill>
                    <a:srgbClr val="FFFFFF"/>
                  </a:solidFill>
                  <a:latin typeface="Calibri"/>
                </a:rPr>
                <a:t>KR</a:t>
              </a:r>
              <a:endParaRPr lang="pt-PT" sz="1190" b="0" strike="noStrike" spc="-1">
                <a:latin typeface="Arial"/>
              </a:endParaRPr>
            </a:p>
          </p:txBody>
        </p:sp>
        <p:grpSp>
          <p:nvGrpSpPr>
            <p:cNvPr id="494" name="Group 95"/>
            <p:cNvGrpSpPr/>
            <p:nvPr/>
          </p:nvGrpSpPr>
          <p:grpSpPr>
            <a:xfrm>
              <a:off x="6299640" y="2294640"/>
              <a:ext cx="1102680" cy="553320"/>
              <a:chOff x="6299640" y="2294640"/>
              <a:chExt cx="1102680" cy="553320"/>
            </a:xfrm>
          </p:grpSpPr>
          <p:sp>
            <p:nvSpPr>
              <p:cNvPr id="495" name="CustomShape 96"/>
              <p:cNvSpPr/>
              <p:nvPr/>
            </p:nvSpPr>
            <p:spPr>
              <a:xfrm>
                <a:off x="6615720" y="2523960"/>
                <a:ext cx="250200" cy="250560"/>
              </a:xfrm>
              <a:prstGeom prst="ellipse">
                <a:avLst/>
              </a:prstGeom>
              <a:ln/>
            </p:spPr>
            <p:style>
              <a:lnRef idx="2">
                <a:schemeClr val="accent1">
                  <a:shade val="50000"/>
                </a:schemeClr>
              </a:lnRef>
              <a:fillRef idx="1">
                <a:schemeClr val="accent1"/>
              </a:fillRef>
              <a:effectRef idx="0">
                <a:schemeClr val="accent1"/>
              </a:effectRef>
              <a:fontRef idx="minor"/>
            </p:style>
          </p:sp>
          <p:sp>
            <p:nvSpPr>
              <p:cNvPr id="496" name="CustomShape 97"/>
              <p:cNvSpPr/>
              <p:nvPr/>
            </p:nvSpPr>
            <p:spPr>
              <a:xfrm>
                <a:off x="6557040" y="2509560"/>
                <a:ext cx="372960" cy="2707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pt-PT" sz="1190" b="0" strike="noStrike" spc="-1">
                    <a:solidFill>
                      <a:srgbClr val="FFFFFF"/>
                    </a:solidFill>
                    <a:latin typeface="Calibri"/>
                  </a:rPr>
                  <a:t>AT</a:t>
                </a:r>
                <a:endParaRPr lang="pt-PT" sz="1190" b="0" strike="noStrike" spc="-1">
                  <a:latin typeface="Arial"/>
                </a:endParaRPr>
              </a:p>
            </p:txBody>
          </p:sp>
          <p:sp>
            <p:nvSpPr>
              <p:cNvPr id="497" name="CustomShape 98"/>
              <p:cNvSpPr/>
              <p:nvPr/>
            </p:nvSpPr>
            <p:spPr>
              <a:xfrm>
                <a:off x="7022520" y="2511360"/>
                <a:ext cx="272520" cy="269280"/>
              </a:xfrm>
              <a:prstGeom prst="ellipse">
                <a:avLst/>
              </a:prstGeom>
              <a:solidFill>
                <a:schemeClr val="accent2">
                  <a:lumMod val="75000"/>
                </a:schemeClr>
              </a:solidFill>
              <a:ln>
                <a:solidFill>
                  <a:srgbClr val="993300"/>
                </a:solidFill>
              </a:ln>
            </p:spPr>
            <p:style>
              <a:lnRef idx="2">
                <a:schemeClr val="accent1">
                  <a:shade val="50000"/>
                </a:schemeClr>
              </a:lnRef>
              <a:fillRef idx="1">
                <a:schemeClr val="accent1"/>
              </a:fillRef>
              <a:effectRef idx="0">
                <a:schemeClr val="accent1"/>
              </a:effectRef>
              <a:fontRef idx="minor"/>
            </p:style>
          </p:sp>
          <p:sp>
            <p:nvSpPr>
              <p:cNvPr id="498" name="CustomShape 99"/>
              <p:cNvSpPr/>
              <p:nvPr/>
            </p:nvSpPr>
            <p:spPr>
              <a:xfrm>
                <a:off x="6925320" y="2513880"/>
                <a:ext cx="477000" cy="2707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pt-PT" sz="1190" b="0" strike="noStrike" spc="-1">
                    <a:solidFill>
                      <a:srgbClr val="FFFFFF"/>
                    </a:solidFill>
                    <a:latin typeface="Calibri"/>
                  </a:rPr>
                  <a:t>ACP</a:t>
                </a:r>
                <a:endParaRPr lang="pt-PT" sz="1190" b="0" strike="noStrike" spc="-1">
                  <a:latin typeface="Arial"/>
                </a:endParaRPr>
              </a:p>
            </p:txBody>
          </p:sp>
          <p:sp>
            <p:nvSpPr>
              <p:cNvPr id="499" name="CustomShape 100"/>
              <p:cNvSpPr/>
              <p:nvPr/>
            </p:nvSpPr>
            <p:spPr>
              <a:xfrm>
                <a:off x="6356520" y="2294640"/>
                <a:ext cx="941040" cy="553320"/>
              </a:xfrm>
              <a:prstGeom prst="roundRect">
                <a:avLst>
                  <a:gd name="adj" fmla="val 16667"/>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p:style>
          </p:sp>
          <p:sp>
            <p:nvSpPr>
              <p:cNvPr id="500" name="CustomShape 101"/>
              <p:cNvSpPr/>
              <p:nvPr/>
            </p:nvSpPr>
            <p:spPr>
              <a:xfrm>
                <a:off x="6361920" y="2520720"/>
                <a:ext cx="250200" cy="250560"/>
              </a:xfrm>
              <a:prstGeom prst="ellipse">
                <a:avLst/>
              </a:prstGeom>
              <a:solidFill>
                <a:srgbClr val="C00000"/>
              </a:solidFill>
              <a:ln>
                <a:solidFill>
                  <a:srgbClr val="800000"/>
                </a:solidFill>
              </a:ln>
            </p:spPr>
            <p:style>
              <a:lnRef idx="2">
                <a:schemeClr val="accent1">
                  <a:shade val="50000"/>
                </a:schemeClr>
              </a:lnRef>
              <a:fillRef idx="1">
                <a:schemeClr val="accent1"/>
              </a:fillRef>
              <a:effectRef idx="0">
                <a:schemeClr val="accent1"/>
              </a:effectRef>
              <a:fontRef idx="minor"/>
            </p:style>
          </p:sp>
          <p:sp>
            <p:nvSpPr>
              <p:cNvPr id="501" name="CustomShape 102"/>
              <p:cNvSpPr/>
              <p:nvPr/>
            </p:nvSpPr>
            <p:spPr>
              <a:xfrm>
                <a:off x="6299640" y="2511360"/>
                <a:ext cx="374760" cy="2707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pt-PT" sz="1190" b="0" strike="noStrike" spc="-1">
                    <a:solidFill>
                      <a:srgbClr val="FFFFFF"/>
                    </a:solidFill>
                    <a:latin typeface="Calibri"/>
                  </a:rPr>
                  <a:t>KS</a:t>
                </a:r>
                <a:endParaRPr lang="pt-PT" sz="1190" b="0" strike="noStrike" spc="-1">
                  <a:latin typeface="Arial"/>
                </a:endParaRPr>
              </a:p>
            </p:txBody>
          </p:sp>
          <p:sp>
            <p:nvSpPr>
              <p:cNvPr id="502" name="CustomShape 103"/>
              <p:cNvSpPr/>
              <p:nvPr/>
            </p:nvSpPr>
            <p:spPr>
              <a:xfrm>
                <a:off x="6815880" y="2368800"/>
                <a:ext cx="250200" cy="250560"/>
              </a:xfrm>
              <a:prstGeom prst="ellipse">
                <a:avLst/>
              </a:prstGeom>
              <a:solidFill>
                <a:schemeClr val="accent6">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p:style>
          </p:sp>
          <p:sp>
            <p:nvSpPr>
              <p:cNvPr id="503" name="CustomShape 104"/>
              <p:cNvSpPr/>
              <p:nvPr/>
            </p:nvSpPr>
            <p:spPr>
              <a:xfrm>
                <a:off x="6750360" y="2361240"/>
                <a:ext cx="383760" cy="2707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pt-PT" sz="1190" b="0" strike="noStrike" spc="-1">
                    <a:solidFill>
                      <a:srgbClr val="FFFFFF"/>
                    </a:solidFill>
                    <a:latin typeface="Calibri"/>
                  </a:rPr>
                  <a:t>KR</a:t>
                </a:r>
                <a:endParaRPr lang="pt-PT" sz="1190" b="0" strike="noStrike" spc="-1">
                  <a:latin typeface="Arial"/>
                </a:endParaRPr>
              </a:p>
            </p:txBody>
          </p:sp>
        </p:grpSp>
        <p:grpSp>
          <p:nvGrpSpPr>
            <p:cNvPr id="504" name="Group 105"/>
            <p:cNvGrpSpPr/>
            <p:nvPr/>
          </p:nvGrpSpPr>
          <p:grpSpPr>
            <a:xfrm>
              <a:off x="7237440" y="2294640"/>
              <a:ext cx="1088280" cy="553320"/>
              <a:chOff x="7237440" y="2294640"/>
              <a:chExt cx="1088280" cy="553320"/>
            </a:xfrm>
          </p:grpSpPr>
          <p:sp>
            <p:nvSpPr>
              <p:cNvPr id="505" name="CustomShape 106"/>
              <p:cNvSpPr/>
              <p:nvPr/>
            </p:nvSpPr>
            <p:spPr>
              <a:xfrm>
                <a:off x="7554600" y="2526120"/>
                <a:ext cx="250200" cy="250560"/>
              </a:xfrm>
              <a:prstGeom prst="ellipse">
                <a:avLst/>
              </a:prstGeom>
              <a:ln/>
            </p:spPr>
            <p:style>
              <a:lnRef idx="2">
                <a:schemeClr val="accent1">
                  <a:shade val="50000"/>
                </a:schemeClr>
              </a:lnRef>
              <a:fillRef idx="1">
                <a:schemeClr val="accent1"/>
              </a:fillRef>
              <a:effectRef idx="0">
                <a:schemeClr val="accent1"/>
              </a:effectRef>
              <a:fontRef idx="minor"/>
            </p:style>
          </p:sp>
          <p:sp>
            <p:nvSpPr>
              <p:cNvPr id="506" name="CustomShape 107"/>
              <p:cNvSpPr/>
              <p:nvPr/>
            </p:nvSpPr>
            <p:spPr>
              <a:xfrm>
                <a:off x="7502760" y="2518920"/>
                <a:ext cx="370800" cy="2707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pt-PT" sz="1190" b="0" strike="noStrike" spc="-1">
                    <a:solidFill>
                      <a:srgbClr val="FFFFFF"/>
                    </a:solidFill>
                    <a:latin typeface="Calibri"/>
                  </a:rPr>
                  <a:t>AT</a:t>
                </a:r>
                <a:endParaRPr lang="pt-PT" sz="1190" b="0" strike="noStrike" spc="-1">
                  <a:latin typeface="Arial"/>
                </a:endParaRPr>
              </a:p>
            </p:txBody>
          </p:sp>
          <p:sp>
            <p:nvSpPr>
              <p:cNvPr id="507" name="CustomShape 108"/>
              <p:cNvSpPr/>
              <p:nvPr/>
            </p:nvSpPr>
            <p:spPr>
              <a:xfrm>
                <a:off x="7942680" y="2513160"/>
                <a:ext cx="272520" cy="269280"/>
              </a:xfrm>
              <a:prstGeom prst="ellipse">
                <a:avLst/>
              </a:prstGeom>
              <a:solidFill>
                <a:schemeClr val="accent2">
                  <a:lumMod val="75000"/>
                </a:schemeClr>
              </a:solidFill>
              <a:ln>
                <a:solidFill>
                  <a:srgbClr val="993300"/>
                </a:solidFill>
              </a:ln>
            </p:spPr>
            <p:style>
              <a:lnRef idx="2">
                <a:schemeClr val="accent1">
                  <a:shade val="50000"/>
                </a:schemeClr>
              </a:lnRef>
              <a:fillRef idx="1">
                <a:schemeClr val="accent1"/>
              </a:fillRef>
              <a:effectRef idx="0">
                <a:schemeClr val="accent1"/>
              </a:effectRef>
              <a:fontRef idx="minor"/>
            </p:style>
          </p:sp>
          <p:sp>
            <p:nvSpPr>
              <p:cNvPr id="508" name="CustomShape 109"/>
              <p:cNvSpPr/>
              <p:nvPr/>
            </p:nvSpPr>
            <p:spPr>
              <a:xfrm>
                <a:off x="7848720" y="2514960"/>
                <a:ext cx="477000" cy="2707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pt-PT" sz="1190" b="0" strike="noStrike" spc="-1">
                    <a:solidFill>
                      <a:srgbClr val="FFFFFF"/>
                    </a:solidFill>
                    <a:latin typeface="Calibri"/>
                  </a:rPr>
                  <a:t>ACP</a:t>
                </a:r>
                <a:endParaRPr lang="pt-PT" sz="1190" b="0" strike="noStrike" spc="-1">
                  <a:latin typeface="Arial"/>
                </a:endParaRPr>
              </a:p>
            </p:txBody>
          </p:sp>
          <p:sp>
            <p:nvSpPr>
              <p:cNvPr id="509" name="CustomShape 110"/>
              <p:cNvSpPr/>
              <p:nvPr/>
            </p:nvSpPr>
            <p:spPr>
              <a:xfrm>
                <a:off x="7296840" y="2294640"/>
                <a:ext cx="925200" cy="553320"/>
              </a:xfrm>
              <a:prstGeom prst="roundRect">
                <a:avLst>
                  <a:gd name="adj" fmla="val 16667"/>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p:style>
          </p:sp>
          <p:sp>
            <p:nvSpPr>
              <p:cNvPr id="510" name="CustomShape 111"/>
              <p:cNvSpPr/>
              <p:nvPr/>
            </p:nvSpPr>
            <p:spPr>
              <a:xfrm>
                <a:off x="7299360" y="2531160"/>
                <a:ext cx="250200" cy="250560"/>
              </a:xfrm>
              <a:prstGeom prst="ellipse">
                <a:avLst/>
              </a:prstGeom>
              <a:solidFill>
                <a:srgbClr val="C00000"/>
              </a:solidFill>
              <a:ln>
                <a:solidFill>
                  <a:srgbClr val="800000"/>
                </a:solidFill>
              </a:ln>
            </p:spPr>
            <p:style>
              <a:lnRef idx="2">
                <a:schemeClr val="accent1">
                  <a:shade val="50000"/>
                </a:schemeClr>
              </a:lnRef>
              <a:fillRef idx="1">
                <a:schemeClr val="accent1"/>
              </a:fillRef>
              <a:effectRef idx="0">
                <a:schemeClr val="accent1"/>
              </a:effectRef>
              <a:fontRef idx="minor"/>
            </p:style>
          </p:sp>
          <p:sp>
            <p:nvSpPr>
              <p:cNvPr id="511" name="CustomShape 112"/>
              <p:cNvSpPr/>
              <p:nvPr/>
            </p:nvSpPr>
            <p:spPr>
              <a:xfrm>
                <a:off x="7237440" y="2525040"/>
                <a:ext cx="374760" cy="2707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pt-PT" sz="1190" b="0" strike="noStrike" spc="-1">
                    <a:solidFill>
                      <a:srgbClr val="FFFFFF"/>
                    </a:solidFill>
                    <a:latin typeface="Calibri"/>
                  </a:rPr>
                  <a:t>KS</a:t>
                </a:r>
                <a:endParaRPr lang="pt-PT" sz="1190" b="0" strike="noStrike" spc="-1">
                  <a:latin typeface="Arial"/>
                </a:endParaRPr>
              </a:p>
            </p:txBody>
          </p:sp>
          <p:sp>
            <p:nvSpPr>
              <p:cNvPr id="512" name="CustomShape 113"/>
              <p:cNvSpPr/>
              <p:nvPr/>
            </p:nvSpPr>
            <p:spPr>
              <a:xfrm>
                <a:off x="7747560" y="2363760"/>
                <a:ext cx="250200" cy="250560"/>
              </a:xfrm>
              <a:prstGeom prst="ellipse">
                <a:avLst/>
              </a:prstGeom>
              <a:solidFill>
                <a:schemeClr val="accent6">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p:style>
          </p:sp>
          <p:sp>
            <p:nvSpPr>
              <p:cNvPr id="513" name="CustomShape 114"/>
              <p:cNvSpPr/>
              <p:nvPr/>
            </p:nvSpPr>
            <p:spPr>
              <a:xfrm>
                <a:off x="7680960" y="2359080"/>
                <a:ext cx="383760" cy="2707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pt-PT" sz="1190" b="0" strike="noStrike" spc="-1">
                    <a:solidFill>
                      <a:srgbClr val="FFFFFF"/>
                    </a:solidFill>
                    <a:latin typeface="Calibri"/>
                  </a:rPr>
                  <a:t>KR</a:t>
                </a:r>
                <a:endParaRPr lang="pt-PT" sz="1190" b="0" strike="noStrike" spc="-1">
                  <a:latin typeface="Arial"/>
                </a:endParaRPr>
              </a:p>
            </p:txBody>
          </p:sp>
        </p:grpSp>
        <p:grpSp>
          <p:nvGrpSpPr>
            <p:cNvPr id="514" name="Group 115"/>
            <p:cNvGrpSpPr/>
            <p:nvPr/>
          </p:nvGrpSpPr>
          <p:grpSpPr>
            <a:xfrm>
              <a:off x="8146800" y="2296440"/>
              <a:ext cx="398880" cy="553320"/>
              <a:chOff x="8146800" y="2296440"/>
              <a:chExt cx="398880" cy="553320"/>
            </a:xfrm>
          </p:grpSpPr>
          <p:sp>
            <p:nvSpPr>
              <p:cNvPr id="515" name="CustomShape 116"/>
              <p:cNvSpPr/>
              <p:nvPr/>
            </p:nvSpPr>
            <p:spPr>
              <a:xfrm>
                <a:off x="8223840" y="2526120"/>
                <a:ext cx="250200" cy="250560"/>
              </a:xfrm>
              <a:prstGeom prst="ellipse">
                <a:avLst/>
              </a:prstGeom>
              <a:solidFill>
                <a:srgbClr val="FFC000"/>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p:style>
          </p:sp>
          <p:sp>
            <p:nvSpPr>
              <p:cNvPr id="516" name="CustomShape 117"/>
              <p:cNvSpPr/>
              <p:nvPr/>
            </p:nvSpPr>
            <p:spPr>
              <a:xfrm>
                <a:off x="8146800" y="2516400"/>
                <a:ext cx="398880" cy="2707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pt-PT" sz="1190" b="0" strike="noStrike" spc="-1">
                    <a:solidFill>
                      <a:srgbClr val="FFFFFF"/>
                    </a:solidFill>
                    <a:latin typeface="Calibri"/>
                  </a:rPr>
                  <a:t>TE</a:t>
                </a:r>
                <a:endParaRPr lang="pt-PT" sz="1190" b="0" strike="noStrike" spc="-1">
                  <a:latin typeface="Arial"/>
                </a:endParaRPr>
              </a:p>
            </p:txBody>
          </p:sp>
          <p:sp>
            <p:nvSpPr>
              <p:cNvPr id="517" name="CustomShape 118"/>
              <p:cNvSpPr/>
              <p:nvPr/>
            </p:nvSpPr>
            <p:spPr>
              <a:xfrm>
                <a:off x="8222400" y="2296440"/>
                <a:ext cx="251640" cy="553320"/>
              </a:xfrm>
              <a:prstGeom prst="roundRect">
                <a:avLst>
                  <a:gd name="adj" fmla="val 16667"/>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p:style>
          </p:sp>
        </p:grpSp>
        <p:sp>
          <p:nvSpPr>
            <p:cNvPr id="518" name="CustomShape 119"/>
            <p:cNvSpPr/>
            <p:nvPr/>
          </p:nvSpPr>
          <p:spPr>
            <a:xfrm>
              <a:off x="2370600" y="2061000"/>
              <a:ext cx="644400" cy="2250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pt-PT" sz="889" b="0" strike="noStrike" spc="-1">
                  <a:solidFill>
                    <a:srgbClr val="595959"/>
                  </a:solidFill>
                  <a:latin typeface="Arial"/>
                </a:rPr>
                <a:t>Module 1</a:t>
              </a:r>
              <a:endParaRPr lang="pt-PT" sz="889" b="0" strike="noStrike" spc="-1">
                <a:latin typeface="Arial"/>
              </a:endParaRPr>
            </a:p>
          </p:txBody>
        </p:sp>
        <p:sp>
          <p:nvSpPr>
            <p:cNvPr id="519" name="CustomShape 120"/>
            <p:cNvSpPr/>
            <p:nvPr/>
          </p:nvSpPr>
          <p:spPr>
            <a:xfrm>
              <a:off x="3335400" y="2064240"/>
              <a:ext cx="644400" cy="2250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pt-PT" sz="889" b="0" strike="noStrike" spc="-1">
                  <a:solidFill>
                    <a:srgbClr val="595959"/>
                  </a:solidFill>
                  <a:latin typeface="Arial"/>
                </a:rPr>
                <a:t>Module 2</a:t>
              </a:r>
              <a:endParaRPr lang="pt-PT" sz="889" b="0" strike="noStrike" spc="-1">
                <a:latin typeface="Arial"/>
              </a:endParaRPr>
            </a:p>
          </p:txBody>
        </p:sp>
        <p:sp>
          <p:nvSpPr>
            <p:cNvPr id="520" name="CustomShape 121"/>
            <p:cNvSpPr/>
            <p:nvPr/>
          </p:nvSpPr>
          <p:spPr>
            <a:xfrm>
              <a:off x="4209480" y="2061000"/>
              <a:ext cx="644400" cy="2250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pt-PT" sz="889" b="0" strike="noStrike" spc="-1">
                  <a:solidFill>
                    <a:srgbClr val="595959"/>
                  </a:solidFill>
                  <a:latin typeface="Arial"/>
                </a:rPr>
                <a:t>Module 3</a:t>
              </a:r>
              <a:endParaRPr lang="pt-PT" sz="889" b="0" strike="noStrike" spc="-1">
                <a:latin typeface="Arial"/>
              </a:endParaRPr>
            </a:p>
          </p:txBody>
        </p:sp>
        <p:sp>
          <p:nvSpPr>
            <p:cNvPr id="521" name="CustomShape 122"/>
            <p:cNvSpPr/>
            <p:nvPr/>
          </p:nvSpPr>
          <p:spPr>
            <a:xfrm>
              <a:off x="1582200" y="1923120"/>
              <a:ext cx="878760" cy="347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pt-PT" sz="850" b="0" strike="noStrike" spc="-1">
                  <a:solidFill>
                    <a:srgbClr val="595959"/>
                  </a:solidFill>
                  <a:latin typeface="Arial"/>
                </a:rPr>
                <a:t>Loading molecule</a:t>
              </a:r>
              <a:endParaRPr lang="pt-PT" sz="850" b="0" strike="noStrike" spc="-1">
                <a:latin typeface="Arial"/>
              </a:endParaRPr>
            </a:p>
          </p:txBody>
        </p:sp>
        <p:sp>
          <p:nvSpPr>
            <p:cNvPr id="522" name="CustomShape 123"/>
            <p:cNvSpPr/>
            <p:nvPr/>
          </p:nvSpPr>
          <p:spPr>
            <a:xfrm>
              <a:off x="5362560" y="2061000"/>
              <a:ext cx="644400" cy="2250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pt-PT" sz="889" b="0" strike="noStrike" spc="-1">
                  <a:solidFill>
                    <a:srgbClr val="595959"/>
                  </a:solidFill>
                  <a:latin typeface="Arial"/>
                </a:rPr>
                <a:t>Module 4</a:t>
              </a:r>
              <a:endParaRPr lang="pt-PT" sz="889" b="0" strike="noStrike" spc="-1">
                <a:latin typeface="Arial"/>
              </a:endParaRPr>
            </a:p>
          </p:txBody>
        </p:sp>
        <p:sp>
          <p:nvSpPr>
            <p:cNvPr id="523" name="CustomShape 124"/>
            <p:cNvSpPr/>
            <p:nvPr/>
          </p:nvSpPr>
          <p:spPr>
            <a:xfrm>
              <a:off x="6521760" y="2061000"/>
              <a:ext cx="644400" cy="2250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pt-PT" sz="889" b="0" strike="noStrike" spc="-1">
                  <a:solidFill>
                    <a:srgbClr val="595959"/>
                  </a:solidFill>
                  <a:latin typeface="Arial"/>
                </a:rPr>
                <a:t>Module 5</a:t>
              </a:r>
              <a:endParaRPr lang="pt-PT" sz="889" b="0" strike="noStrike" spc="-1">
                <a:latin typeface="Arial"/>
              </a:endParaRPr>
            </a:p>
          </p:txBody>
        </p:sp>
        <p:sp>
          <p:nvSpPr>
            <p:cNvPr id="524" name="CustomShape 125"/>
            <p:cNvSpPr/>
            <p:nvPr/>
          </p:nvSpPr>
          <p:spPr>
            <a:xfrm>
              <a:off x="7446240" y="2061000"/>
              <a:ext cx="644400" cy="2250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pt-PT" sz="889" b="0" strike="noStrike" spc="-1">
                  <a:solidFill>
                    <a:srgbClr val="595959"/>
                  </a:solidFill>
                  <a:latin typeface="Arial"/>
                </a:rPr>
                <a:t>Module 6</a:t>
              </a:r>
              <a:endParaRPr lang="pt-PT" sz="889" b="0" strike="noStrike" spc="-1">
                <a:latin typeface="Arial"/>
              </a:endParaRPr>
            </a:p>
          </p:txBody>
        </p:sp>
        <p:sp>
          <p:nvSpPr>
            <p:cNvPr id="525" name="CustomShape 126"/>
            <p:cNvSpPr/>
            <p:nvPr/>
          </p:nvSpPr>
          <p:spPr>
            <a:xfrm>
              <a:off x="8182080" y="2064240"/>
              <a:ext cx="380880" cy="2250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pt-PT" sz="889" b="0" strike="noStrike" spc="-1">
                  <a:solidFill>
                    <a:srgbClr val="595959"/>
                  </a:solidFill>
                  <a:latin typeface="Arial"/>
                </a:rPr>
                <a:t>End</a:t>
              </a:r>
              <a:endParaRPr lang="pt-PT" sz="889" b="0" strike="noStrike" spc="-1">
                <a:latin typeface="Arial"/>
              </a:endParaRPr>
            </a:p>
          </p:txBody>
        </p:sp>
        <p:grpSp>
          <p:nvGrpSpPr>
            <p:cNvPr id="526" name="Group 127"/>
            <p:cNvGrpSpPr/>
            <p:nvPr/>
          </p:nvGrpSpPr>
          <p:grpSpPr>
            <a:xfrm>
              <a:off x="1703880" y="1734480"/>
              <a:ext cx="6797160" cy="225000"/>
              <a:chOff x="1703880" y="1734480"/>
              <a:chExt cx="6797160" cy="225000"/>
            </a:xfrm>
          </p:grpSpPr>
          <p:sp>
            <p:nvSpPr>
              <p:cNvPr id="527" name="CustomShape 128"/>
              <p:cNvSpPr/>
              <p:nvPr/>
            </p:nvSpPr>
            <p:spPr>
              <a:xfrm>
                <a:off x="2624040" y="1734480"/>
                <a:ext cx="580320" cy="2250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pt-PT" sz="889" b="0" strike="noStrike" spc="-1">
                    <a:solidFill>
                      <a:srgbClr val="000000"/>
                    </a:solidFill>
                    <a:latin typeface="Arial"/>
                  </a:rPr>
                  <a:t>DEBS 1</a:t>
                </a:r>
                <a:endParaRPr lang="pt-PT" sz="889" b="0" strike="noStrike" spc="-1">
                  <a:latin typeface="Arial"/>
                </a:endParaRPr>
              </a:p>
            </p:txBody>
          </p:sp>
          <p:sp>
            <p:nvSpPr>
              <p:cNvPr id="528" name="CustomShape 129"/>
              <p:cNvSpPr/>
              <p:nvPr/>
            </p:nvSpPr>
            <p:spPr>
              <a:xfrm>
                <a:off x="3165120" y="1841040"/>
                <a:ext cx="920880" cy="1440"/>
              </a:xfrm>
              <a:custGeom>
                <a:avLst/>
                <a:gdLst/>
                <a:ahLst/>
                <a:cxnLst/>
                <a:rect l="l" t="t" r="r" b="b"/>
                <a:pathLst>
                  <a:path w="21600" h="21600">
                    <a:moveTo>
                      <a:pt x="0" y="0"/>
                    </a:moveTo>
                    <a:lnTo>
                      <a:pt x="21600" y="21600"/>
                    </a:lnTo>
                  </a:path>
                </a:pathLst>
              </a:custGeom>
              <a:noFill/>
              <a:ln>
                <a:solidFill>
                  <a:schemeClr val="tx1"/>
                </a:solidFill>
                <a:tailEnd type="triangle" w="med" len="med"/>
              </a:ln>
            </p:spPr>
            <p:style>
              <a:lnRef idx="1">
                <a:schemeClr val="dk1"/>
              </a:lnRef>
              <a:fillRef idx="0">
                <a:schemeClr val="dk1"/>
              </a:fillRef>
              <a:effectRef idx="0">
                <a:schemeClr val="dk1"/>
              </a:effectRef>
              <a:fontRef idx="minor"/>
            </p:style>
          </p:sp>
          <p:sp>
            <p:nvSpPr>
              <p:cNvPr id="529" name="CustomShape 130"/>
              <p:cNvSpPr/>
              <p:nvPr/>
            </p:nvSpPr>
            <p:spPr>
              <a:xfrm flipH="1" flipV="1">
                <a:off x="1703880" y="1845000"/>
                <a:ext cx="919440" cy="360"/>
              </a:xfrm>
              <a:custGeom>
                <a:avLst/>
                <a:gdLst/>
                <a:ahLst/>
                <a:cxnLst/>
                <a:rect l="l" t="t" r="r" b="b"/>
                <a:pathLst>
                  <a:path w="21600" h="21600">
                    <a:moveTo>
                      <a:pt x="0" y="0"/>
                    </a:moveTo>
                    <a:lnTo>
                      <a:pt x="21600" y="21600"/>
                    </a:lnTo>
                  </a:path>
                </a:pathLst>
              </a:custGeom>
              <a:noFill/>
              <a:ln>
                <a:solidFill>
                  <a:schemeClr val="tx1"/>
                </a:solidFill>
                <a:tailEnd type="triangle" w="med" len="med"/>
              </a:ln>
            </p:spPr>
            <p:style>
              <a:lnRef idx="1">
                <a:schemeClr val="dk1"/>
              </a:lnRef>
              <a:fillRef idx="0">
                <a:schemeClr val="dk1"/>
              </a:fillRef>
              <a:effectRef idx="0">
                <a:schemeClr val="dk1"/>
              </a:effectRef>
              <a:fontRef idx="minor"/>
            </p:style>
          </p:sp>
          <p:sp>
            <p:nvSpPr>
              <p:cNvPr id="530" name="CustomShape 131"/>
              <p:cNvSpPr/>
              <p:nvPr/>
            </p:nvSpPr>
            <p:spPr>
              <a:xfrm>
                <a:off x="4883760" y="1734480"/>
                <a:ext cx="580320" cy="2250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pt-PT" sz="889" b="0" strike="noStrike" spc="-1">
                    <a:solidFill>
                      <a:srgbClr val="000000"/>
                    </a:solidFill>
                    <a:latin typeface="Arial"/>
                  </a:rPr>
                  <a:t>DEBS 2</a:t>
                </a:r>
                <a:endParaRPr lang="pt-PT" sz="889" b="0" strike="noStrike" spc="-1">
                  <a:latin typeface="Arial"/>
                </a:endParaRPr>
              </a:p>
            </p:txBody>
          </p:sp>
          <p:sp>
            <p:nvSpPr>
              <p:cNvPr id="531" name="CustomShape 132"/>
              <p:cNvSpPr/>
              <p:nvPr/>
            </p:nvSpPr>
            <p:spPr>
              <a:xfrm flipH="1" flipV="1">
                <a:off x="4103640" y="1845000"/>
                <a:ext cx="779040" cy="360"/>
              </a:xfrm>
              <a:custGeom>
                <a:avLst/>
                <a:gdLst/>
                <a:ahLst/>
                <a:cxnLst/>
                <a:rect l="l" t="t" r="r" b="b"/>
                <a:pathLst>
                  <a:path w="21600" h="21600">
                    <a:moveTo>
                      <a:pt x="0" y="0"/>
                    </a:moveTo>
                    <a:lnTo>
                      <a:pt x="21600" y="21600"/>
                    </a:lnTo>
                  </a:path>
                </a:pathLst>
              </a:custGeom>
              <a:noFill/>
              <a:ln>
                <a:solidFill>
                  <a:schemeClr val="tx1"/>
                </a:solidFill>
                <a:tailEnd type="triangle" w="med" len="med"/>
              </a:ln>
            </p:spPr>
            <p:style>
              <a:lnRef idx="1">
                <a:schemeClr val="dk1"/>
              </a:lnRef>
              <a:fillRef idx="0">
                <a:schemeClr val="dk1"/>
              </a:fillRef>
              <a:effectRef idx="0">
                <a:schemeClr val="dk1"/>
              </a:effectRef>
              <a:fontRef idx="minor"/>
            </p:style>
          </p:sp>
          <p:sp>
            <p:nvSpPr>
              <p:cNvPr id="532" name="CustomShape 133"/>
              <p:cNvSpPr/>
              <p:nvPr/>
            </p:nvSpPr>
            <p:spPr>
              <a:xfrm flipV="1">
                <a:off x="5465160" y="1844640"/>
                <a:ext cx="880920" cy="360"/>
              </a:xfrm>
              <a:custGeom>
                <a:avLst/>
                <a:gdLst/>
                <a:ahLst/>
                <a:cxnLst/>
                <a:rect l="l" t="t" r="r" b="b"/>
                <a:pathLst>
                  <a:path w="21600" h="21600">
                    <a:moveTo>
                      <a:pt x="0" y="0"/>
                    </a:moveTo>
                    <a:lnTo>
                      <a:pt x="21600" y="21600"/>
                    </a:lnTo>
                  </a:path>
                </a:pathLst>
              </a:custGeom>
              <a:noFill/>
              <a:ln>
                <a:solidFill>
                  <a:schemeClr val="tx1"/>
                </a:solidFill>
                <a:tailEnd type="triangle" w="med" len="med"/>
              </a:ln>
            </p:spPr>
            <p:style>
              <a:lnRef idx="1">
                <a:schemeClr val="dk1"/>
              </a:lnRef>
              <a:fillRef idx="0">
                <a:schemeClr val="dk1"/>
              </a:fillRef>
              <a:effectRef idx="0">
                <a:schemeClr val="dk1"/>
              </a:effectRef>
              <a:fontRef idx="minor"/>
            </p:style>
          </p:sp>
          <p:sp>
            <p:nvSpPr>
              <p:cNvPr id="533" name="CustomShape 134"/>
              <p:cNvSpPr/>
              <p:nvPr/>
            </p:nvSpPr>
            <p:spPr>
              <a:xfrm>
                <a:off x="7187760" y="1734480"/>
                <a:ext cx="580320" cy="2250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pt-PT" sz="889" b="0" strike="noStrike" spc="-1">
                    <a:solidFill>
                      <a:srgbClr val="000000"/>
                    </a:solidFill>
                    <a:latin typeface="Arial"/>
                  </a:rPr>
                  <a:t>DEBS 3</a:t>
                </a:r>
                <a:endParaRPr lang="pt-PT" sz="889" b="0" strike="noStrike" spc="-1">
                  <a:latin typeface="Arial"/>
                </a:endParaRPr>
              </a:p>
            </p:txBody>
          </p:sp>
          <p:sp>
            <p:nvSpPr>
              <p:cNvPr id="534" name="CustomShape 135"/>
              <p:cNvSpPr/>
              <p:nvPr/>
            </p:nvSpPr>
            <p:spPr>
              <a:xfrm flipH="1">
                <a:off x="6345360" y="1845720"/>
                <a:ext cx="840600" cy="360"/>
              </a:xfrm>
              <a:custGeom>
                <a:avLst/>
                <a:gdLst/>
                <a:ahLst/>
                <a:cxnLst/>
                <a:rect l="l" t="t" r="r" b="b"/>
                <a:pathLst>
                  <a:path w="21600" h="21600">
                    <a:moveTo>
                      <a:pt x="0" y="0"/>
                    </a:moveTo>
                    <a:lnTo>
                      <a:pt x="21600" y="21600"/>
                    </a:lnTo>
                  </a:path>
                </a:pathLst>
              </a:custGeom>
              <a:noFill/>
              <a:ln>
                <a:solidFill>
                  <a:schemeClr val="tx1"/>
                </a:solidFill>
                <a:tailEnd type="triangle" w="med" len="med"/>
              </a:ln>
            </p:spPr>
            <p:style>
              <a:lnRef idx="1">
                <a:schemeClr val="dk1"/>
              </a:lnRef>
              <a:fillRef idx="0">
                <a:schemeClr val="dk1"/>
              </a:fillRef>
              <a:effectRef idx="0">
                <a:schemeClr val="dk1"/>
              </a:effectRef>
              <a:fontRef idx="minor"/>
            </p:style>
          </p:sp>
          <p:sp>
            <p:nvSpPr>
              <p:cNvPr id="535" name="CustomShape 136"/>
              <p:cNvSpPr/>
              <p:nvPr/>
            </p:nvSpPr>
            <p:spPr>
              <a:xfrm flipV="1">
                <a:off x="7769160" y="1843920"/>
                <a:ext cx="731880" cy="1080"/>
              </a:xfrm>
              <a:custGeom>
                <a:avLst/>
                <a:gdLst/>
                <a:ahLst/>
                <a:cxnLst/>
                <a:rect l="l" t="t" r="r" b="b"/>
                <a:pathLst>
                  <a:path w="21600" h="21600">
                    <a:moveTo>
                      <a:pt x="0" y="0"/>
                    </a:moveTo>
                    <a:lnTo>
                      <a:pt x="21600" y="21600"/>
                    </a:lnTo>
                  </a:path>
                </a:pathLst>
              </a:custGeom>
              <a:noFill/>
              <a:ln>
                <a:solidFill>
                  <a:schemeClr val="tx1"/>
                </a:solidFill>
                <a:tailEnd type="triangle" w="med" len="med"/>
              </a:ln>
            </p:spPr>
            <p:style>
              <a:lnRef idx="1">
                <a:schemeClr val="dk1"/>
              </a:lnRef>
              <a:fillRef idx="0">
                <a:schemeClr val="dk1"/>
              </a:fillRef>
              <a:effectRef idx="0">
                <a:schemeClr val="dk1"/>
              </a:effectRef>
              <a:fontRef idx="minor"/>
            </p:style>
          </p:sp>
        </p:grpSp>
        <p:pic>
          <p:nvPicPr>
            <p:cNvPr id="536" name="Imagem 14"/>
            <p:cNvPicPr/>
            <p:nvPr/>
          </p:nvPicPr>
          <p:blipFill>
            <a:blip r:embed="rId3"/>
            <a:stretch/>
          </p:blipFill>
          <p:spPr>
            <a:xfrm>
              <a:off x="2780640" y="2825640"/>
              <a:ext cx="750240" cy="1166760"/>
            </a:xfrm>
            <a:prstGeom prst="rect">
              <a:avLst/>
            </a:prstGeom>
            <a:ln>
              <a:noFill/>
            </a:ln>
          </p:spPr>
        </p:pic>
      </p:grpSp>
      <p:pic>
        <p:nvPicPr>
          <p:cNvPr id="537" name="Picture 178"/>
          <p:cNvPicPr/>
          <p:nvPr/>
        </p:nvPicPr>
        <p:blipFill>
          <a:blip r:embed="rId4"/>
          <a:stretch/>
        </p:blipFill>
        <p:spPr>
          <a:xfrm rot="16200000" flipH="1">
            <a:off x="11023920" y="4291560"/>
            <a:ext cx="699480" cy="107640"/>
          </a:xfrm>
          <a:prstGeom prst="rect">
            <a:avLst/>
          </a:prstGeom>
          <a:ln>
            <a:noFill/>
          </a:ln>
        </p:spPr>
      </p:pic>
      <p:sp>
        <p:nvSpPr>
          <p:cNvPr id="538" name="CustomShape 137"/>
          <p:cNvSpPr/>
          <p:nvPr/>
        </p:nvSpPr>
        <p:spPr>
          <a:xfrm>
            <a:off x="248040" y="3279960"/>
            <a:ext cx="1123560" cy="1159200"/>
          </a:xfrm>
          <a:prstGeom prst="bracketPair">
            <a:avLst>
              <a:gd name="adj" fmla="val 16667"/>
            </a:avLst>
          </a:prstGeom>
          <a:noFill/>
          <a:ln>
            <a:solidFill>
              <a:schemeClr val="tx1">
                <a:lumMod val="50000"/>
                <a:lumOff val="50000"/>
              </a:schemeClr>
            </a:solidFill>
          </a:ln>
        </p:spPr>
        <p:style>
          <a:lnRef idx="1">
            <a:schemeClr val="dk1"/>
          </a:lnRef>
          <a:fillRef idx="0">
            <a:schemeClr val="dk1"/>
          </a:fillRef>
          <a:effectRef idx="0">
            <a:schemeClr val="dk1"/>
          </a:effectRef>
          <a:fontRef idx="minor"/>
        </p:style>
      </p:sp>
      <p:sp>
        <p:nvSpPr>
          <p:cNvPr id="539" name="CustomShape 138"/>
          <p:cNvSpPr/>
          <p:nvPr/>
        </p:nvSpPr>
        <p:spPr>
          <a:xfrm rot="5400000">
            <a:off x="5076360" y="-1847160"/>
            <a:ext cx="45360" cy="6947640"/>
          </a:xfrm>
          <a:prstGeom prst="leftBrace">
            <a:avLst>
              <a:gd name="adj1" fmla="val 8333"/>
              <a:gd name="adj2" fmla="val 50000"/>
            </a:avLst>
          </a:prstGeom>
          <a:noFill/>
          <a:ln/>
        </p:spPr>
        <p:style>
          <a:lnRef idx="1">
            <a:schemeClr val="dk1"/>
          </a:lnRef>
          <a:fillRef idx="0">
            <a:schemeClr val="dk1"/>
          </a:fillRef>
          <a:effectRef idx="0">
            <a:schemeClr val="dk1"/>
          </a:effectRef>
          <a:fontRef idx="minor"/>
        </p:style>
      </p:sp>
      <p:sp>
        <p:nvSpPr>
          <p:cNvPr id="540" name="CustomShape 139"/>
          <p:cNvSpPr/>
          <p:nvPr/>
        </p:nvSpPr>
        <p:spPr>
          <a:xfrm rot="5400000" flipH="1" flipV="1">
            <a:off x="8566560" y="2686680"/>
            <a:ext cx="1619640" cy="1079640"/>
          </a:xfrm>
          <a:prstGeom prst="bentConnector3">
            <a:avLst>
              <a:gd name="adj1" fmla="val 100150"/>
            </a:avLst>
          </a:prstGeom>
          <a:noFill/>
          <a:ln>
            <a:tailEnd type="triangle" w="med" len="med"/>
          </a:ln>
        </p:spPr>
        <p:style>
          <a:lnRef idx="1">
            <a:schemeClr val="dk1"/>
          </a:lnRef>
          <a:fillRef idx="0">
            <a:schemeClr val="dk1"/>
          </a:fillRef>
          <a:effectRef idx="0">
            <a:schemeClr val="dk1"/>
          </a:effectRef>
          <a:fontRef idx="minor"/>
        </p:style>
      </p:sp>
      <p:sp>
        <p:nvSpPr>
          <p:cNvPr id="541" name="Line 140"/>
          <p:cNvSpPr/>
          <p:nvPr/>
        </p:nvSpPr>
        <p:spPr>
          <a:xfrm>
            <a:off x="8722800" y="4037400"/>
            <a:ext cx="108000" cy="0"/>
          </a:xfrm>
          <a:prstGeom prst="line">
            <a:avLst/>
          </a:prstGeom>
          <a:ln/>
        </p:spPr>
        <p:style>
          <a:lnRef idx="1">
            <a:schemeClr val="dk1"/>
          </a:lnRef>
          <a:fillRef idx="0">
            <a:schemeClr val="dk1"/>
          </a:fillRef>
          <a:effectRef idx="0">
            <a:schemeClr val="dk1"/>
          </a:effectRef>
          <a:fontRef idx="minor"/>
        </p:style>
      </p:sp>
      <p:pic>
        <p:nvPicPr>
          <p:cNvPr id="542" name="Picture 541"/>
          <p:cNvPicPr/>
          <p:nvPr/>
        </p:nvPicPr>
        <p:blipFill>
          <a:blip r:embed="rId5"/>
          <a:stretch/>
        </p:blipFill>
        <p:spPr>
          <a:xfrm>
            <a:off x="6883560" y="2819520"/>
            <a:ext cx="774720" cy="3035160"/>
          </a:xfrm>
          <a:prstGeom prst="rect">
            <a:avLst/>
          </a:prstGeom>
          <a:ln>
            <a:noFill/>
          </a:ln>
        </p:spPr>
      </p:pic>
      <p:pic>
        <p:nvPicPr>
          <p:cNvPr id="543" name="Picture 542"/>
          <p:cNvPicPr/>
          <p:nvPr/>
        </p:nvPicPr>
        <p:blipFill>
          <a:blip r:embed="rId6"/>
          <a:stretch/>
        </p:blipFill>
        <p:spPr>
          <a:xfrm>
            <a:off x="7797960" y="2806560"/>
            <a:ext cx="774720" cy="3492360"/>
          </a:xfrm>
          <a:prstGeom prst="rect">
            <a:avLst/>
          </a:prstGeom>
          <a:ln>
            <a:noFill/>
          </a:ln>
        </p:spPr>
      </p:pic>
      <p:pic>
        <p:nvPicPr>
          <p:cNvPr id="544" name="Picture 543"/>
          <p:cNvPicPr/>
          <p:nvPr/>
        </p:nvPicPr>
        <p:blipFill>
          <a:blip r:embed="rId7"/>
          <a:stretch/>
        </p:blipFill>
        <p:spPr>
          <a:xfrm>
            <a:off x="1828800" y="2819520"/>
            <a:ext cx="711360" cy="762120"/>
          </a:xfrm>
          <a:prstGeom prst="rect">
            <a:avLst/>
          </a:prstGeom>
          <a:ln>
            <a:noFill/>
          </a:ln>
        </p:spPr>
      </p:pic>
      <p:pic>
        <p:nvPicPr>
          <p:cNvPr id="545" name="Picture 544"/>
          <p:cNvPicPr/>
          <p:nvPr/>
        </p:nvPicPr>
        <p:blipFill>
          <a:blip r:embed="rId8"/>
          <a:stretch/>
        </p:blipFill>
        <p:spPr>
          <a:xfrm>
            <a:off x="3683160" y="2806560"/>
            <a:ext cx="774720" cy="1663560"/>
          </a:xfrm>
          <a:prstGeom prst="rect">
            <a:avLst/>
          </a:prstGeom>
          <a:ln>
            <a:noFill/>
          </a:ln>
        </p:spPr>
      </p:pic>
      <p:pic>
        <p:nvPicPr>
          <p:cNvPr id="546" name="Picture 545"/>
          <p:cNvPicPr/>
          <p:nvPr/>
        </p:nvPicPr>
        <p:blipFill>
          <a:blip r:embed="rId9"/>
          <a:stretch/>
        </p:blipFill>
        <p:spPr>
          <a:xfrm>
            <a:off x="4495680" y="2819520"/>
            <a:ext cx="774720" cy="2120760"/>
          </a:xfrm>
          <a:prstGeom prst="rect">
            <a:avLst/>
          </a:prstGeom>
          <a:ln>
            <a:noFill/>
          </a:ln>
        </p:spPr>
      </p:pic>
      <p:pic>
        <p:nvPicPr>
          <p:cNvPr id="547" name="Picture 546"/>
          <p:cNvPicPr/>
          <p:nvPr/>
        </p:nvPicPr>
        <p:blipFill>
          <a:blip r:embed="rId10"/>
          <a:stretch/>
        </p:blipFill>
        <p:spPr>
          <a:xfrm>
            <a:off x="5880240" y="2819520"/>
            <a:ext cx="774720" cy="2577960"/>
          </a:xfrm>
          <a:prstGeom prst="rect">
            <a:avLst/>
          </a:prstGeom>
          <a:ln>
            <a:noFill/>
          </a:ln>
        </p:spPr>
      </p:pic>
      <p:pic>
        <p:nvPicPr>
          <p:cNvPr id="548" name="Picture 547"/>
          <p:cNvPicPr/>
          <p:nvPr/>
        </p:nvPicPr>
        <p:blipFill>
          <a:blip r:embed="rId11"/>
          <a:stretch/>
        </p:blipFill>
        <p:spPr>
          <a:xfrm>
            <a:off x="10414080" y="1714680"/>
            <a:ext cx="1663560" cy="2082960"/>
          </a:xfrm>
          <a:prstGeom prst="rect">
            <a:avLst/>
          </a:prstGeom>
          <a:ln>
            <a:noFill/>
          </a:ln>
        </p:spPr>
      </p:pic>
      <p:pic>
        <p:nvPicPr>
          <p:cNvPr id="549" name="Picture 548"/>
          <p:cNvPicPr/>
          <p:nvPr/>
        </p:nvPicPr>
        <p:blipFill>
          <a:blip r:embed="rId12"/>
          <a:stretch/>
        </p:blipFill>
        <p:spPr>
          <a:xfrm>
            <a:off x="406440" y="3378240"/>
            <a:ext cx="812880" cy="939960"/>
          </a:xfrm>
          <a:prstGeom prst="rect">
            <a:avLst/>
          </a:prstGeom>
          <a:ln>
            <a:noFill/>
          </a:ln>
        </p:spPr>
      </p:pic>
      <p:pic>
        <p:nvPicPr>
          <p:cNvPr id="550" name="Picture 549"/>
          <p:cNvPicPr/>
          <p:nvPr/>
        </p:nvPicPr>
        <p:blipFill>
          <a:blip r:embed="rId13"/>
          <a:stretch/>
        </p:blipFill>
        <p:spPr>
          <a:xfrm>
            <a:off x="431640" y="1917720"/>
            <a:ext cx="698400" cy="495360"/>
          </a:xfrm>
          <a:prstGeom prst="rect">
            <a:avLst/>
          </a:prstGeom>
          <a:ln>
            <a:noFill/>
          </a:ln>
        </p:spPr>
      </p:pic>
      <p:pic>
        <p:nvPicPr>
          <p:cNvPr id="551" name="Picture 550"/>
          <p:cNvPicPr/>
          <p:nvPr/>
        </p:nvPicPr>
        <p:blipFill>
          <a:blip r:embed="rId14"/>
          <a:stretch/>
        </p:blipFill>
        <p:spPr>
          <a:xfrm>
            <a:off x="9410760" y="4381560"/>
            <a:ext cx="2705040" cy="2438280"/>
          </a:xfrm>
          <a:prstGeom prst="rect">
            <a:avLst/>
          </a:prstGeom>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3" name="CustomShape 1"/>
          <p:cNvSpPr/>
          <p:nvPr/>
        </p:nvSpPr>
        <p:spPr>
          <a:xfrm>
            <a:off x="530640" y="362520"/>
            <a:ext cx="4307760" cy="1430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pt-PT" sz="4400" b="1" strike="noStrike" spc="-1">
                <a:solidFill>
                  <a:srgbClr val="203864"/>
                </a:solidFill>
                <a:latin typeface="Calibri Light"/>
              </a:rPr>
              <a:t>PKSs classification</a:t>
            </a:r>
            <a:endParaRPr lang="pt-PT" sz="4400" b="0" strike="noStrike" spc="-1">
              <a:latin typeface="Arial"/>
            </a:endParaRPr>
          </a:p>
        </p:txBody>
      </p:sp>
      <p:pic>
        <p:nvPicPr>
          <p:cNvPr id="384" name="Imagem 9"/>
          <p:cNvPicPr/>
          <p:nvPr/>
        </p:nvPicPr>
        <p:blipFill>
          <a:blip r:embed="rId2"/>
          <a:stretch/>
        </p:blipFill>
        <p:spPr>
          <a:xfrm>
            <a:off x="10244880" y="0"/>
            <a:ext cx="1946520" cy="1476720"/>
          </a:xfrm>
          <a:prstGeom prst="rect">
            <a:avLst/>
          </a:prstGeom>
          <a:ln>
            <a:noFill/>
          </a:ln>
        </p:spPr>
      </p:pic>
      <p:sp>
        <p:nvSpPr>
          <p:cNvPr id="385" name="CustomShape 2"/>
          <p:cNvSpPr/>
          <p:nvPr/>
        </p:nvSpPr>
        <p:spPr>
          <a:xfrm>
            <a:off x="2457360" y="5761800"/>
            <a:ext cx="7277040" cy="364680"/>
          </a:xfrm>
          <a:prstGeom prst="rect">
            <a:avLst/>
          </a:prstGeom>
          <a:noFill/>
          <a:ln>
            <a:solidFill>
              <a:schemeClr val="accent1"/>
            </a:solid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en-GB" sz="1800" b="0" strike="noStrike" spc="-1">
                <a:solidFill>
                  <a:srgbClr val="000000"/>
                </a:solidFill>
                <a:latin typeface="Open Sans"/>
                <a:ea typeface="Open Sans"/>
              </a:rPr>
              <a:t>There are also diverse </a:t>
            </a:r>
            <a:r>
              <a:rPr lang="en-GB" sz="1800" b="1" strike="noStrike" spc="-1">
                <a:solidFill>
                  <a:srgbClr val="000000"/>
                </a:solidFill>
                <a:latin typeface="Open Sans"/>
                <a:ea typeface="Open Sans"/>
              </a:rPr>
              <a:t>PKS-NRPS hybrids </a:t>
            </a:r>
            <a:r>
              <a:rPr lang="en-GB" sz="1800" b="0" strike="noStrike" spc="-1">
                <a:solidFill>
                  <a:srgbClr val="000000"/>
                </a:solidFill>
                <a:latin typeface="Open Sans"/>
                <a:ea typeface="Open Sans"/>
              </a:rPr>
              <a:t>worth to mention.</a:t>
            </a:r>
            <a:endParaRPr lang="pt-PT" sz="1800" b="0" strike="noStrike" spc="-1">
              <a:latin typeface="Arial"/>
            </a:endParaRPr>
          </a:p>
        </p:txBody>
      </p:sp>
      <p:grpSp>
        <p:nvGrpSpPr>
          <p:cNvPr id="386" name="Group 3"/>
          <p:cNvGrpSpPr/>
          <p:nvPr/>
        </p:nvGrpSpPr>
        <p:grpSpPr>
          <a:xfrm>
            <a:off x="5073480" y="2440440"/>
            <a:ext cx="2205000" cy="2034000"/>
            <a:chOff x="5073480" y="2440440"/>
            <a:chExt cx="2205000" cy="2034000"/>
          </a:xfrm>
        </p:grpSpPr>
        <p:sp>
          <p:nvSpPr>
            <p:cNvPr id="387" name="CustomShape 4"/>
            <p:cNvSpPr/>
            <p:nvPr/>
          </p:nvSpPr>
          <p:spPr>
            <a:xfrm>
              <a:off x="5474160" y="3044160"/>
              <a:ext cx="1403640" cy="1430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pt-PT" sz="4400" b="1" strike="noStrike" spc="-1">
                  <a:solidFill>
                    <a:srgbClr val="0091EA"/>
                  </a:solidFill>
                  <a:latin typeface="Calibri Light"/>
                </a:rPr>
                <a:t>PKSs</a:t>
              </a:r>
              <a:endParaRPr lang="pt-PT" sz="4400" b="0" strike="noStrike" spc="-1">
                <a:latin typeface="Arial"/>
              </a:endParaRPr>
            </a:p>
          </p:txBody>
        </p:sp>
        <p:sp>
          <p:nvSpPr>
            <p:cNvPr id="388" name="CustomShape 5"/>
            <p:cNvSpPr/>
            <p:nvPr/>
          </p:nvSpPr>
          <p:spPr>
            <a:xfrm>
              <a:off x="5073480" y="2440440"/>
              <a:ext cx="2205000" cy="1976400"/>
            </a:xfrm>
            <a:prstGeom prst="ellipse">
              <a:avLst/>
            </a:prstGeom>
            <a:noFill/>
            <a:ln w="9360">
              <a:solidFill>
                <a:srgbClr val="0091EA"/>
              </a:solidFill>
              <a:prstDash val="dash"/>
              <a:round/>
            </a:ln>
          </p:spPr>
          <p:style>
            <a:lnRef idx="0">
              <a:scrgbClr r="0" g="0" b="0"/>
            </a:lnRef>
            <a:fillRef idx="0">
              <a:scrgbClr r="0" g="0" b="0"/>
            </a:fillRef>
            <a:effectRef idx="0">
              <a:scrgbClr r="0" g="0" b="0"/>
            </a:effectRef>
            <a:fontRef idx="minor"/>
          </p:style>
        </p:sp>
      </p:grpSp>
      <p:sp>
        <p:nvSpPr>
          <p:cNvPr id="389" name="CustomShape 6"/>
          <p:cNvSpPr/>
          <p:nvPr/>
        </p:nvSpPr>
        <p:spPr>
          <a:xfrm>
            <a:off x="7829640" y="2486880"/>
            <a:ext cx="3668400" cy="2161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GB" sz="2400" b="0" strike="noStrike" spc="-1">
                <a:solidFill>
                  <a:srgbClr val="000000"/>
                </a:solidFill>
                <a:latin typeface="Open Sans"/>
                <a:ea typeface="Open Sans"/>
              </a:rPr>
              <a:t>Based on </a:t>
            </a:r>
            <a:endParaRPr lang="pt-PT" sz="2400" b="0" strike="noStrike" spc="-1">
              <a:latin typeface="Arial"/>
            </a:endParaRPr>
          </a:p>
          <a:p>
            <a:pPr algn="ctr">
              <a:lnSpc>
                <a:spcPct val="100000"/>
              </a:lnSpc>
            </a:pPr>
            <a:r>
              <a:rPr lang="en-GB" sz="2400" b="1" strike="noStrike" spc="-1">
                <a:solidFill>
                  <a:srgbClr val="000000"/>
                </a:solidFill>
                <a:latin typeface="Open Sans"/>
                <a:ea typeface="Open Sans"/>
              </a:rPr>
              <a:t>domain organization</a:t>
            </a:r>
            <a:r>
              <a:rPr lang="en-GB" sz="2400" b="0" strike="noStrike" spc="-1">
                <a:solidFill>
                  <a:srgbClr val="000000"/>
                </a:solidFill>
                <a:latin typeface="Open Sans"/>
                <a:ea typeface="Open Sans"/>
              </a:rPr>
              <a:t>:</a:t>
            </a:r>
            <a:endParaRPr lang="pt-PT" sz="2400" b="0" strike="noStrike" spc="-1">
              <a:latin typeface="Arial"/>
            </a:endParaRPr>
          </a:p>
          <a:p>
            <a:pPr algn="ctr">
              <a:lnSpc>
                <a:spcPct val="100000"/>
              </a:lnSpc>
            </a:pPr>
            <a:endParaRPr lang="pt-PT" sz="2400" b="0" strike="noStrike" spc="-1">
              <a:latin typeface="Arial"/>
            </a:endParaRPr>
          </a:p>
          <a:p>
            <a:pPr algn="ctr">
              <a:lnSpc>
                <a:spcPct val="100000"/>
              </a:lnSpc>
            </a:pPr>
            <a:r>
              <a:rPr lang="pt-PT" sz="2400" b="0" strike="noStrike" spc="-1">
                <a:solidFill>
                  <a:srgbClr val="000000"/>
                </a:solidFill>
                <a:latin typeface="Open Sans"/>
                <a:ea typeface="Open Sans"/>
              </a:rPr>
              <a:t>Iterative</a:t>
            </a:r>
            <a:endParaRPr lang="pt-PT" sz="2400" b="0" strike="noStrike" spc="-1">
              <a:latin typeface="Arial"/>
            </a:endParaRPr>
          </a:p>
          <a:p>
            <a:pPr algn="ctr">
              <a:lnSpc>
                <a:spcPct val="100000"/>
              </a:lnSpc>
            </a:pPr>
            <a:r>
              <a:rPr lang="pt-PT" sz="2400" b="0" strike="noStrike" spc="-1">
                <a:solidFill>
                  <a:srgbClr val="000000"/>
                </a:solidFill>
                <a:latin typeface="Open Sans"/>
                <a:ea typeface="Open Sans"/>
              </a:rPr>
              <a:t>Modular (only type I)</a:t>
            </a:r>
            <a:endParaRPr lang="pt-PT" sz="2400" b="0" strike="noStrike" spc="-1">
              <a:latin typeface="Arial"/>
            </a:endParaRPr>
          </a:p>
        </p:txBody>
      </p:sp>
      <p:sp>
        <p:nvSpPr>
          <p:cNvPr id="390" name="CustomShape 7"/>
          <p:cNvSpPr/>
          <p:nvPr/>
        </p:nvSpPr>
        <p:spPr>
          <a:xfrm>
            <a:off x="104760" y="2255760"/>
            <a:ext cx="4417920" cy="2284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GB" sz="2400" b="0" strike="noStrike" spc="-1">
                <a:solidFill>
                  <a:srgbClr val="000000"/>
                </a:solidFill>
                <a:latin typeface="Open Sans"/>
                <a:ea typeface="Open Sans"/>
              </a:rPr>
              <a:t>Based on </a:t>
            </a:r>
            <a:endParaRPr lang="pt-PT" sz="2400" b="0" strike="noStrike" spc="-1">
              <a:latin typeface="Arial"/>
            </a:endParaRPr>
          </a:p>
          <a:p>
            <a:pPr algn="ctr">
              <a:lnSpc>
                <a:spcPct val="100000"/>
              </a:lnSpc>
            </a:pPr>
            <a:r>
              <a:rPr lang="en-GB" sz="2400" b="1" strike="noStrike" spc="-1">
                <a:solidFill>
                  <a:srgbClr val="000000"/>
                </a:solidFill>
                <a:latin typeface="Open Sans"/>
                <a:ea typeface="Open Sans"/>
              </a:rPr>
              <a:t>enzyme architecture:</a:t>
            </a:r>
            <a:endParaRPr lang="pt-PT" sz="2400" b="0" strike="noStrike" spc="-1">
              <a:latin typeface="Arial"/>
            </a:endParaRPr>
          </a:p>
          <a:p>
            <a:pPr algn="ctr">
              <a:lnSpc>
                <a:spcPct val="100000"/>
              </a:lnSpc>
            </a:pPr>
            <a:endParaRPr lang="pt-PT" sz="2400" b="0" strike="noStrike" spc="-1">
              <a:latin typeface="Arial"/>
            </a:endParaRPr>
          </a:p>
          <a:p>
            <a:pPr algn="ctr">
              <a:lnSpc>
                <a:spcPct val="100000"/>
              </a:lnSpc>
            </a:pPr>
            <a:r>
              <a:rPr lang="pt-PT" sz="2400" b="0" strike="noStrike" spc="-1">
                <a:solidFill>
                  <a:srgbClr val="000000"/>
                </a:solidFill>
                <a:latin typeface="Open Sans"/>
                <a:ea typeface="Open Sans"/>
              </a:rPr>
              <a:t>Type I</a:t>
            </a:r>
            <a:endParaRPr lang="pt-PT" sz="2400" b="0" strike="noStrike" spc="-1">
              <a:latin typeface="Arial"/>
            </a:endParaRPr>
          </a:p>
          <a:p>
            <a:pPr algn="ctr">
              <a:lnSpc>
                <a:spcPct val="100000"/>
              </a:lnSpc>
            </a:pPr>
            <a:r>
              <a:rPr lang="pt-PT" sz="2400" b="0" strike="noStrike" spc="-1">
                <a:solidFill>
                  <a:srgbClr val="000000"/>
                </a:solidFill>
                <a:latin typeface="Open Sans"/>
                <a:ea typeface="Open Sans"/>
              </a:rPr>
              <a:t>Type II</a:t>
            </a:r>
            <a:endParaRPr lang="pt-PT" sz="2400" b="0" strike="noStrike" spc="-1">
              <a:latin typeface="Arial"/>
            </a:endParaRPr>
          </a:p>
          <a:p>
            <a:pPr algn="ctr">
              <a:lnSpc>
                <a:spcPct val="100000"/>
              </a:lnSpc>
            </a:pPr>
            <a:r>
              <a:rPr lang="pt-PT" sz="2400" b="0" strike="noStrike" spc="-1">
                <a:solidFill>
                  <a:srgbClr val="000000"/>
                </a:solidFill>
                <a:latin typeface="Open Sans"/>
                <a:ea typeface="Open Sans"/>
              </a:rPr>
              <a:t>Type III</a:t>
            </a:r>
            <a:endParaRPr lang="pt-PT" sz="2400" b="0" strike="noStrike" spc="-1">
              <a:latin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 name="CustomShape 1"/>
          <p:cNvSpPr/>
          <p:nvPr/>
        </p:nvSpPr>
        <p:spPr>
          <a:xfrm>
            <a:off x="434520" y="416520"/>
            <a:ext cx="6978240" cy="1308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4000" b="1" strike="noStrike" spc="-1">
                <a:solidFill>
                  <a:srgbClr val="203864"/>
                </a:solidFill>
                <a:latin typeface="Calibri Light"/>
              </a:rPr>
              <a:t>Engineering Polyketides</a:t>
            </a:r>
            <a:endParaRPr lang="pt-PT" sz="4000" b="0" strike="noStrike" spc="-1">
              <a:latin typeface="Arial"/>
            </a:endParaRPr>
          </a:p>
        </p:txBody>
      </p:sp>
      <p:grpSp>
        <p:nvGrpSpPr>
          <p:cNvPr id="605" name="Group 2"/>
          <p:cNvGrpSpPr/>
          <p:nvPr/>
        </p:nvGrpSpPr>
        <p:grpSpPr>
          <a:xfrm>
            <a:off x="434520" y="1628280"/>
            <a:ext cx="6769440" cy="1365120"/>
            <a:chOff x="185400" y="1433160"/>
            <a:chExt cx="6769440" cy="1365120"/>
          </a:xfrm>
        </p:grpSpPr>
        <p:sp>
          <p:nvSpPr>
            <p:cNvPr id="606" name="CustomShape 3"/>
            <p:cNvSpPr/>
            <p:nvPr/>
          </p:nvSpPr>
          <p:spPr>
            <a:xfrm>
              <a:off x="185400" y="1433160"/>
              <a:ext cx="676944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GB" sz="1800" b="0" strike="noStrike" spc="-1">
                  <a:solidFill>
                    <a:srgbClr val="000000"/>
                  </a:solidFill>
                  <a:latin typeface="Open Sans"/>
                  <a:ea typeface="Open Sans"/>
                </a:rPr>
                <a:t>Polyketides are promising targets for </a:t>
              </a:r>
              <a:r>
                <a:rPr lang="en-GB" sz="1800" b="1" strike="noStrike" spc="-1">
                  <a:solidFill>
                    <a:srgbClr val="000000"/>
                  </a:solidFill>
                  <a:latin typeface="Open Sans"/>
                  <a:ea typeface="Open Sans"/>
                </a:rPr>
                <a:t>synthetic biology</a:t>
              </a:r>
              <a:r>
                <a:rPr lang="en-GB" sz="1800" b="0" strike="noStrike" spc="-1">
                  <a:solidFill>
                    <a:srgbClr val="000000"/>
                  </a:solidFill>
                  <a:latin typeface="Open Sans"/>
                  <a:ea typeface="Open Sans"/>
                </a:rPr>
                <a:t>:</a:t>
              </a:r>
              <a:endParaRPr lang="pt-PT" sz="1800" b="0" strike="noStrike" spc="-1">
                <a:latin typeface="Arial"/>
              </a:endParaRPr>
            </a:p>
          </p:txBody>
        </p:sp>
        <p:sp>
          <p:nvSpPr>
            <p:cNvPr id="607" name="CustomShape 4"/>
            <p:cNvSpPr/>
            <p:nvPr/>
          </p:nvSpPr>
          <p:spPr>
            <a:xfrm>
              <a:off x="327240" y="1884960"/>
              <a:ext cx="3746520" cy="913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marL="285840" indent="-285480">
                <a:lnSpc>
                  <a:spcPct val="100000"/>
                </a:lnSpc>
                <a:buClr>
                  <a:srgbClr val="000000"/>
                </a:buClr>
                <a:buFont typeface="Arial"/>
                <a:buChar char="•"/>
              </a:pPr>
              <a:r>
                <a:rPr lang="en-GB" sz="1800" b="0" strike="noStrike" spc="-1">
                  <a:solidFill>
                    <a:srgbClr val="000000"/>
                  </a:solidFill>
                  <a:latin typeface="Open Sans"/>
                  <a:ea typeface="Open Sans"/>
                </a:rPr>
                <a:t>Highly modular architecture;</a:t>
              </a:r>
              <a:endParaRPr lang="pt-PT" sz="1800" b="0" strike="noStrike" spc="-1">
                <a:latin typeface="Arial"/>
              </a:endParaRPr>
            </a:p>
            <a:p>
              <a:pPr marL="285840" indent="-285480">
                <a:lnSpc>
                  <a:spcPct val="100000"/>
                </a:lnSpc>
                <a:buClr>
                  <a:srgbClr val="000000"/>
                </a:buClr>
                <a:buFont typeface="Arial"/>
                <a:buChar char="•"/>
              </a:pPr>
              <a:r>
                <a:rPr lang="en-GB" sz="1800" b="0" strike="noStrike" spc="-1">
                  <a:solidFill>
                    <a:srgbClr val="000000"/>
                  </a:solidFill>
                  <a:latin typeface="Open Sans"/>
                  <a:ea typeface="Open Sans"/>
                </a:rPr>
                <a:t>Clinical relevance;</a:t>
              </a:r>
              <a:endParaRPr lang="pt-PT" sz="1800" b="0" strike="noStrike" spc="-1">
                <a:latin typeface="Arial"/>
              </a:endParaRPr>
            </a:p>
            <a:p>
              <a:pPr marL="285840" indent="-285480">
                <a:lnSpc>
                  <a:spcPct val="100000"/>
                </a:lnSpc>
                <a:buClr>
                  <a:srgbClr val="000000"/>
                </a:buClr>
                <a:buFont typeface="Arial"/>
                <a:buChar char="•"/>
              </a:pPr>
              <a:r>
                <a:rPr lang="en-GB" sz="1800" b="0" strike="noStrike" spc="-1">
                  <a:solidFill>
                    <a:srgbClr val="000000"/>
                  </a:solidFill>
                  <a:latin typeface="Open Sans"/>
                  <a:ea typeface="Open Sans"/>
                </a:rPr>
                <a:t>High abundance.  </a:t>
              </a:r>
              <a:endParaRPr lang="pt-PT" sz="1800" b="0" strike="noStrike" spc="-1">
                <a:latin typeface="Arial"/>
              </a:endParaRPr>
            </a:p>
          </p:txBody>
        </p:sp>
      </p:grpSp>
      <p:sp>
        <p:nvSpPr>
          <p:cNvPr id="608" name="CustomShape 5"/>
          <p:cNvSpPr/>
          <p:nvPr/>
        </p:nvSpPr>
        <p:spPr>
          <a:xfrm>
            <a:off x="739080" y="3800139"/>
            <a:ext cx="4669920" cy="798765"/>
          </a:xfrm>
          <a:prstGeom prst="rect">
            <a:avLst/>
          </a:prstGeom>
          <a:noFill/>
          <a:ln>
            <a:solidFill>
              <a:srgbClr val="33679B"/>
            </a:solid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endParaRPr lang="en-GB" sz="500" b="0" strike="noStrike" spc="-1" dirty="0">
              <a:solidFill>
                <a:srgbClr val="000000"/>
              </a:solidFill>
              <a:latin typeface="Open Sans"/>
              <a:ea typeface="Open Sans"/>
            </a:endParaRPr>
          </a:p>
          <a:p>
            <a:pPr algn="ctr">
              <a:lnSpc>
                <a:spcPct val="100000"/>
              </a:lnSpc>
            </a:pPr>
            <a:r>
              <a:rPr lang="en-GB" sz="1800" b="0" strike="noStrike" spc="-1" dirty="0">
                <a:solidFill>
                  <a:srgbClr val="000000"/>
                </a:solidFill>
                <a:latin typeface="Open Sans"/>
                <a:ea typeface="Open Sans"/>
              </a:rPr>
              <a:t>Pathways can be manipulated/redesigned to produce new molecules.</a:t>
            </a:r>
          </a:p>
          <a:p>
            <a:pPr algn="ctr">
              <a:lnSpc>
                <a:spcPct val="100000"/>
              </a:lnSpc>
            </a:pPr>
            <a:endParaRPr lang="pt-PT" sz="500" b="0" strike="noStrike" spc="-1" dirty="0">
              <a:latin typeface="Arial"/>
            </a:endParaRPr>
          </a:p>
        </p:txBody>
      </p:sp>
      <p:grpSp>
        <p:nvGrpSpPr>
          <p:cNvPr id="609" name="Group 6"/>
          <p:cNvGrpSpPr/>
          <p:nvPr/>
        </p:nvGrpSpPr>
        <p:grpSpPr>
          <a:xfrm>
            <a:off x="6683400" y="2473200"/>
            <a:ext cx="4959720" cy="3860280"/>
            <a:chOff x="6683400" y="2473200"/>
            <a:chExt cx="4959720" cy="3860280"/>
          </a:xfrm>
        </p:grpSpPr>
        <p:pic>
          <p:nvPicPr>
            <p:cNvPr id="610" name="Imagem 14"/>
            <p:cNvPicPr/>
            <p:nvPr/>
          </p:nvPicPr>
          <p:blipFill>
            <a:blip r:embed="rId3"/>
            <a:stretch/>
          </p:blipFill>
          <p:spPr>
            <a:xfrm rot="18881400" flipH="1">
              <a:off x="7170120" y="3116160"/>
              <a:ext cx="2883960" cy="2574000"/>
            </a:xfrm>
            <a:prstGeom prst="rect">
              <a:avLst/>
            </a:prstGeom>
            <a:ln>
              <a:noFill/>
            </a:ln>
          </p:spPr>
        </p:pic>
        <p:grpSp>
          <p:nvGrpSpPr>
            <p:cNvPr id="611" name="Group 7"/>
            <p:cNvGrpSpPr/>
            <p:nvPr/>
          </p:nvGrpSpPr>
          <p:grpSpPr>
            <a:xfrm>
              <a:off x="6938280" y="4042080"/>
              <a:ext cx="4704840" cy="1296000"/>
              <a:chOff x="6938280" y="4042080"/>
              <a:chExt cx="4704840" cy="1296000"/>
            </a:xfrm>
          </p:grpSpPr>
          <p:sp>
            <p:nvSpPr>
              <p:cNvPr id="612" name="CustomShape 8"/>
              <p:cNvSpPr/>
              <p:nvPr/>
            </p:nvSpPr>
            <p:spPr>
              <a:xfrm>
                <a:off x="6938280" y="4042080"/>
                <a:ext cx="3024360" cy="1187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GB" sz="2400" b="0" strike="noStrike" spc="-1">
                    <a:solidFill>
                      <a:srgbClr val="000000"/>
                    </a:solidFill>
                    <a:latin typeface="Open Sans"/>
                    <a:ea typeface="Open Sans"/>
                  </a:rPr>
                  <a:t>Engineering</a:t>
                </a:r>
                <a:endParaRPr lang="pt-PT" sz="2400" b="0" strike="noStrike" spc="-1">
                  <a:latin typeface="Arial"/>
                </a:endParaRPr>
              </a:p>
              <a:p>
                <a:pPr algn="ctr">
                  <a:lnSpc>
                    <a:spcPct val="100000"/>
                  </a:lnSpc>
                </a:pPr>
                <a:r>
                  <a:rPr lang="en-GB" sz="2400" b="0" strike="noStrike" spc="-1">
                    <a:solidFill>
                      <a:srgbClr val="000000"/>
                    </a:solidFill>
                    <a:latin typeface="Open Sans"/>
                    <a:ea typeface="Open Sans"/>
                  </a:rPr>
                  <a:t>Strategies </a:t>
                </a:r>
                <a:endParaRPr lang="pt-PT" sz="2400" b="0" strike="noStrike" spc="-1">
                  <a:latin typeface="Arial"/>
                </a:endParaRPr>
              </a:p>
              <a:p>
                <a:pPr algn="ctr">
                  <a:lnSpc>
                    <a:spcPct val="100000"/>
                  </a:lnSpc>
                </a:pPr>
                <a:r>
                  <a:rPr lang="en-GB" sz="2400" b="0" strike="noStrike" spc="-1">
                    <a:solidFill>
                      <a:srgbClr val="000000"/>
                    </a:solidFill>
                    <a:latin typeface="Open Sans"/>
                    <a:ea typeface="Open Sans"/>
                  </a:rPr>
                  <a:t>can be at</a:t>
                </a:r>
                <a:endParaRPr lang="pt-PT" sz="2400" b="0" strike="noStrike" spc="-1">
                  <a:latin typeface="Arial"/>
                </a:endParaRPr>
              </a:p>
            </p:txBody>
          </p:sp>
          <p:sp>
            <p:nvSpPr>
              <p:cNvPr id="613" name="CustomShape 9"/>
              <p:cNvSpPr/>
              <p:nvPr/>
            </p:nvSpPr>
            <p:spPr>
              <a:xfrm>
                <a:off x="9665640" y="4358880"/>
                <a:ext cx="1977480" cy="395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GB" sz="2000" b="0" strike="noStrike" spc="-1">
                    <a:solidFill>
                      <a:srgbClr val="000000"/>
                    </a:solidFill>
                    <a:latin typeface="Open Sans"/>
                    <a:ea typeface="Open Sans"/>
                  </a:rPr>
                  <a:t>Protein level</a:t>
                </a:r>
                <a:endParaRPr lang="pt-PT" sz="2000" b="0" strike="noStrike" spc="-1">
                  <a:latin typeface="Arial"/>
                </a:endParaRPr>
              </a:p>
            </p:txBody>
          </p:sp>
          <p:sp>
            <p:nvSpPr>
              <p:cNvPr id="614" name="CustomShape 10"/>
              <p:cNvSpPr/>
              <p:nvPr/>
            </p:nvSpPr>
            <p:spPr>
              <a:xfrm>
                <a:off x="9611640" y="4942800"/>
                <a:ext cx="1994760" cy="395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GB" sz="2000" b="0" strike="noStrike" spc="-1">
                    <a:solidFill>
                      <a:srgbClr val="000000"/>
                    </a:solidFill>
                    <a:latin typeface="Open Sans"/>
                    <a:ea typeface="Open Sans"/>
                  </a:rPr>
                  <a:t>Cellular level</a:t>
                </a:r>
                <a:endParaRPr lang="pt-PT" sz="2000" b="0" strike="noStrike" spc="-1">
                  <a:latin typeface="Arial"/>
                </a:endParaRPr>
              </a:p>
            </p:txBody>
          </p:sp>
        </p:grpSp>
      </p:grpSp>
      <p:grpSp>
        <p:nvGrpSpPr>
          <p:cNvPr id="615" name="Group 11"/>
          <p:cNvGrpSpPr/>
          <p:nvPr/>
        </p:nvGrpSpPr>
        <p:grpSpPr>
          <a:xfrm>
            <a:off x="9544680" y="4294440"/>
            <a:ext cx="2107080" cy="1075320"/>
            <a:chOff x="9544680" y="4294440"/>
            <a:chExt cx="2107080" cy="1075320"/>
          </a:xfrm>
        </p:grpSpPr>
        <p:sp>
          <p:nvSpPr>
            <p:cNvPr id="616" name="CustomShape 12"/>
            <p:cNvSpPr/>
            <p:nvPr/>
          </p:nvSpPr>
          <p:spPr>
            <a:xfrm>
              <a:off x="9589680" y="4883040"/>
              <a:ext cx="2016720" cy="486720"/>
            </a:xfrm>
            <a:prstGeom prst="ellipse">
              <a:avLst/>
            </a:prstGeom>
            <a:noFill/>
            <a:ln w="9360">
              <a:solidFill>
                <a:srgbClr val="0091EA"/>
              </a:solidFill>
              <a:prstDash val="dash"/>
              <a:round/>
            </a:ln>
          </p:spPr>
          <p:style>
            <a:lnRef idx="0">
              <a:scrgbClr r="0" g="0" b="0"/>
            </a:lnRef>
            <a:fillRef idx="0">
              <a:scrgbClr r="0" g="0" b="0"/>
            </a:fillRef>
            <a:effectRef idx="0">
              <a:scrgbClr r="0" g="0" b="0"/>
            </a:effectRef>
            <a:fontRef idx="minor"/>
          </p:style>
        </p:sp>
        <p:sp>
          <p:nvSpPr>
            <p:cNvPr id="617" name="CustomShape 13"/>
            <p:cNvSpPr/>
            <p:nvPr/>
          </p:nvSpPr>
          <p:spPr>
            <a:xfrm>
              <a:off x="9544680" y="4294440"/>
              <a:ext cx="2107080" cy="486720"/>
            </a:xfrm>
            <a:prstGeom prst="ellipse">
              <a:avLst/>
            </a:prstGeom>
            <a:noFill/>
            <a:ln w="9360">
              <a:solidFill>
                <a:srgbClr val="0091EA"/>
              </a:solidFill>
              <a:prstDash val="dash"/>
              <a:round/>
            </a:ln>
          </p:spPr>
          <p:style>
            <a:lnRef idx="0">
              <a:scrgbClr r="0" g="0" b="0"/>
            </a:lnRef>
            <a:fillRef idx="0">
              <a:scrgbClr r="0" g="0" b="0"/>
            </a:fillRef>
            <a:effectRef idx="0">
              <a:scrgbClr r="0" g="0" b="0"/>
            </a:effectRef>
            <a:fontRef idx="minor"/>
          </p:style>
        </p:sp>
      </p:grpSp>
      <p:sp>
        <p:nvSpPr>
          <p:cNvPr id="618" name="CustomShape 14"/>
          <p:cNvSpPr/>
          <p:nvPr/>
        </p:nvSpPr>
        <p:spPr>
          <a:xfrm>
            <a:off x="0" y="6325560"/>
            <a:ext cx="6148080" cy="72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GB" sz="1400" b="0" strike="noStrike" spc="-1">
                <a:solidFill>
                  <a:srgbClr val="767171"/>
                </a:solidFill>
                <a:latin typeface="Calibri"/>
                <a:ea typeface="Calibri"/>
              </a:rPr>
              <a:t>Barajas, Jesus F. et al. 2017. “Engineered Polyketides: Synergy between Protein and Host Level Engineering.” </a:t>
            </a:r>
            <a:r>
              <a:rPr lang="en-GB" sz="1400" b="0" i="1" strike="noStrike" spc="-1">
                <a:solidFill>
                  <a:srgbClr val="767171"/>
                </a:solidFill>
                <a:latin typeface="Calibri"/>
                <a:ea typeface="Calibri"/>
              </a:rPr>
              <a:t>Synthetic and Systems Biotechnology</a:t>
            </a:r>
            <a:r>
              <a:rPr lang="en-GB" sz="1400" b="0" strike="noStrike" spc="-1">
                <a:solidFill>
                  <a:srgbClr val="767171"/>
                </a:solidFill>
                <a:latin typeface="Calibri"/>
                <a:ea typeface="Calibri"/>
              </a:rPr>
              <a:t> 2(3): 147–66.</a:t>
            </a:r>
            <a:endParaRPr lang="pt-PT" sz="1400" b="0" strike="noStrike" spc="-1">
              <a:latin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9" name="CustomShape 1"/>
          <p:cNvSpPr/>
          <p:nvPr/>
        </p:nvSpPr>
        <p:spPr>
          <a:xfrm>
            <a:off x="5328720" y="2925000"/>
            <a:ext cx="1591200" cy="847800"/>
          </a:xfrm>
          <a:prstGeom prst="rect">
            <a:avLst/>
          </a:prstGeom>
          <a:solidFill>
            <a:srgbClr val="1D4999"/>
          </a:solidFill>
          <a:ln/>
        </p:spPr>
        <p:style>
          <a:lnRef idx="2">
            <a:schemeClr val="accent1">
              <a:shade val="50000"/>
            </a:schemeClr>
          </a:lnRef>
          <a:fillRef idx="1">
            <a:schemeClr val="accent1"/>
          </a:fillRef>
          <a:effectRef idx="0">
            <a:schemeClr val="accent1"/>
          </a:effectRef>
          <a:fontRef idx="minor"/>
        </p:style>
      </p:sp>
      <p:sp>
        <p:nvSpPr>
          <p:cNvPr id="620" name="CustomShape 2"/>
          <p:cNvSpPr/>
          <p:nvPr/>
        </p:nvSpPr>
        <p:spPr>
          <a:xfrm>
            <a:off x="196200" y="157680"/>
            <a:ext cx="6978240" cy="1308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4000" b="1" strike="noStrike" spc="-1">
                <a:solidFill>
                  <a:srgbClr val="203864"/>
                </a:solidFill>
                <a:latin typeface="Calibri Light"/>
              </a:rPr>
              <a:t>PKS protein modifications</a:t>
            </a:r>
            <a:endParaRPr lang="pt-PT" sz="4000" b="0" strike="noStrike" spc="-1">
              <a:latin typeface="Arial"/>
            </a:endParaRPr>
          </a:p>
        </p:txBody>
      </p:sp>
      <p:sp>
        <p:nvSpPr>
          <p:cNvPr id="621" name="CustomShape 3"/>
          <p:cNvSpPr/>
          <p:nvPr/>
        </p:nvSpPr>
        <p:spPr>
          <a:xfrm>
            <a:off x="5328720" y="2935080"/>
            <a:ext cx="1591200" cy="1186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2400" b="0" strike="noStrike" spc="-1">
                <a:solidFill>
                  <a:srgbClr val="FFFFFF"/>
                </a:solidFill>
                <a:latin typeface="Open Sans"/>
                <a:ea typeface="Open Sans"/>
              </a:rPr>
              <a:t>Possible strategies</a:t>
            </a:r>
            <a:endParaRPr lang="pt-PT" sz="2400" b="0" strike="noStrike" spc="-1">
              <a:latin typeface="Arial"/>
            </a:endParaRPr>
          </a:p>
        </p:txBody>
      </p:sp>
      <p:grpSp>
        <p:nvGrpSpPr>
          <p:cNvPr id="622" name="Group 4"/>
          <p:cNvGrpSpPr/>
          <p:nvPr/>
        </p:nvGrpSpPr>
        <p:grpSpPr>
          <a:xfrm>
            <a:off x="3180240" y="1871280"/>
            <a:ext cx="1778040" cy="1287000"/>
            <a:chOff x="3180240" y="1871280"/>
            <a:chExt cx="1778040" cy="1287000"/>
          </a:xfrm>
        </p:grpSpPr>
        <p:sp>
          <p:nvSpPr>
            <p:cNvPr id="623" name="CustomShape 5"/>
            <p:cNvSpPr/>
            <p:nvPr/>
          </p:nvSpPr>
          <p:spPr>
            <a:xfrm>
              <a:off x="3276360" y="1871280"/>
              <a:ext cx="1585800" cy="1287000"/>
            </a:xfrm>
            <a:prstGeom prst="ellipse">
              <a:avLst/>
            </a:prstGeom>
            <a:noFill/>
            <a:ln w="9360">
              <a:solidFill>
                <a:srgbClr val="0091EA"/>
              </a:solidFill>
              <a:prstDash val="dash"/>
              <a:round/>
            </a:ln>
          </p:spPr>
          <p:style>
            <a:lnRef idx="0">
              <a:scrgbClr r="0" g="0" b="0"/>
            </a:lnRef>
            <a:fillRef idx="0">
              <a:scrgbClr r="0" g="0" b="0"/>
            </a:fillRef>
            <a:effectRef idx="0">
              <a:scrgbClr r="0" g="0" b="0"/>
            </a:effectRef>
            <a:fontRef idx="minor"/>
          </p:style>
        </p:sp>
        <p:sp>
          <p:nvSpPr>
            <p:cNvPr id="624" name="CustomShape 6"/>
            <p:cNvSpPr/>
            <p:nvPr/>
          </p:nvSpPr>
          <p:spPr>
            <a:xfrm>
              <a:off x="3180240" y="2163960"/>
              <a:ext cx="177804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800" b="0" strike="noStrike" spc="-1">
                  <a:solidFill>
                    <a:srgbClr val="000000"/>
                  </a:solidFill>
                  <a:latin typeface="Open Sans"/>
                  <a:ea typeface="Open Sans"/>
                </a:rPr>
                <a:t>AT, KR</a:t>
              </a:r>
              <a:endParaRPr lang="pt-PT" sz="1800" b="0" strike="noStrike" spc="-1">
                <a:latin typeface="Arial"/>
              </a:endParaRPr>
            </a:p>
            <a:p>
              <a:pPr algn="ctr">
                <a:lnSpc>
                  <a:spcPct val="100000"/>
                </a:lnSpc>
              </a:pPr>
              <a:r>
                <a:rPr lang="en-US" sz="1800" b="0" strike="noStrike" spc="-1">
                  <a:solidFill>
                    <a:srgbClr val="000000"/>
                  </a:solidFill>
                  <a:latin typeface="Open Sans"/>
                  <a:ea typeface="Open Sans"/>
                </a:rPr>
                <a:t>mutagenesis</a:t>
              </a:r>
              <a:endParaRPr lang="pt-PT" sz="1800" b="0" strike="noStrike" spc="-1">
                <a:latin typeface="Arial"/>
              </a:endParaRPr>
            </a:p>
          </p:txBody>
        </p:sp>
      </p:grpSp>
      <p:sp>
        <p:nvSpPr>
          <p:cNvPr id="625" name="CustomShape 7"/>
          <p:cNvSpPr/>
          <p:nvPr/>
        </p:nvSpPr>
        <p:spPr>
          <a:xfrm>
            <a:off x="655560" y="5292360"/>
            <a:ext cx="2045160" cy="516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strike="noStrike" spc="-1">
                <a:solidFill>
                  <a:srgbClr val="000000"/>
                </a:solidFill>
                <a:latin typeface="Open Sans"/>
                <a:ea typeface="Open Sans"/>
              </a:rPr>
              <a:t>Change of pool of building blocks.</a:t>
            </a:r>
            <a:endParaRPr lang="pt-PT" sz="1400" b="0" strike="noStrike" spc="-1">
              <a:latin typeface="Arial"/>
            </a:endParaRPr>
          </a:p>
        </p:txBody>
      </p:sp>
      <p:grpSp>
        <p:nvGrpSpPr>
          <p:cNvPr id="626" name="Group 8"/>
          <p:cNvGrpSpPr/>
          <p:nvPr/>
        </p:nvGrpSpPr>
        <p:grpSpPr>
          <a:xfrm>
            <a:off x="6619680" y="4032720"/>
            <a:ext cx="1419120" cy="1149480"/>
            <a:chOff x="6619680" y="4032720"/>
            <a:chExt cx="1419120" cy="1149480"/>
          </a:xfrm>
        </p:grpSpPr>
        <p:sp>
          <p:nvSpPr>
            <p:cNvPr id="627" name="CustomShape 9"/>
            <p:cNvSpPr/>
            <p:nvPr/>
          </p:nvSpPr>
          <p:spPr>
            <a:xfrm>
              <a:off x="6619680" y="4264200"/>
              <a:ext cx="141912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pt-PT" sz="1800" b="0" strike="noStrike" spc="-1">
                  <a:solidFill>
                    <a:srgbClr val="000000"/>
                  </a:solidFill>
                  <a:latin typeface="Open Sans"/>
                  <a:ea typeface="Open Sans"/>
                </a:rPr>
                <a:t>Domain swapping</a:t>
              </a:r>
              <a:endParaRPr lang="pt-PT" sz="1800" b="0" strike="noStrike" spc="-1">
                <a:latin typeface="Arial"/>
              </a:endParaRPr>
            </a:p>
          </p:txBody>
        </p:sp>
        <p:sp>
          <p:nvSpPr>
            <p:cNvPr id="628" name="CustomShape 10"/>
            <p:cNvSpPr/>
            <p:nvPr/>
          </p:nvSpPr>
          <p:spPr>
            <a:xfrm>
              <a:off x="6652440" y="4032720"/>
              <a:ext cx="1320840" cy="1149480"/>
            </a:xfrm>
            <a:prstGeom prst="ellipse">
              <a:avLst/>
            </a:prstGeom>
            <a:noFill/>
            <a:ln w="9360">
              <a:solidFill>
                <a:srgbClr val="0091EA"/>
              </a:solidFill>
              <a:prstDash val="dash"/>
              <a:round/>
            </a:ln>
          </p:spPr>
          <p:style>
            <a:lnRef idx="0">
              <a:scrgbClr r="0" g="0" b="0"/>
            </a:lnRef>
            <a:fillRef idx="0">
              <a:scrgbClr r="0" g="0" b="0"/>
            </a:fillRef>
            <a:effectRef idx="0">
              <a:scrgbClr r="0" g="0" b="0"/>
            </a:effectRef>
            <a:fontRef idx="minor"/>
          </p:style>
        </p:sp>
      </p:grpSp>
      <p:grpSp>
        <p:nvGrpSpPr>
          <p:cNvPr id="629" name="Group 11"/>
          <p:cNvGrpSpPr/>
          <p:nvPr/>
        </p:nvGrpSpPr>
        <p:grpSpPr>
          <a:xfrm>
            <a:off x="5437440" y="1206360"/>
            <a:ext cx="1591560" cy="1227240"/>
            <a:chOff x="5437440" y="1206360"/>
            <a:chExt cx="1591560" cy="1227240"/>
          </a:xfrm>
        </p:grpSpPr>
        <p:sp>
          <p:nvSpPr>
            <p:cNvPr id="630" name="CustomShape 12"/>
            <p:cNvSpPr/>
            <p:nvPr/>
          </p:nvSpPr>
          <p:spPr>
            <a:xfrm>
              <a:off x="5469840" y="1488240"/>
              <a:ext cx="155916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800" b="0" strike="noStrike" spc="-1">
                  <a:solidFill>
                    <a:srgbClr val="000000"/>
                  </a:solidFill>
                  <a:latin typeface="Open Sans"/>
                  <a:ea typeface="Open Sans"/>
                </a:rPr>
                <a:t>Reductive loop swaps</a:t>
              </a:r>
              <a:endParaRPr lang="pt-PT" sz="1800" b="0" strike="noStrike" spc="-1">
                <a:latin typeface="Arial"/>
              </a:endParaRPr>
            </a:p>
          </p:txBody>
        </p:sp>
        <p:sp>
          <p:nvSpPr>
            <p:cNvPr id="631" name="CustomShape 13"/>
            <p:cNvSpPr/>
            <p:nvPr/>
          </p:nvSpPr>
          <p:spPr>
            <a:xfrm>
              <a:off x="5437440" y="1206360"/>
              <a:ext cx="1559160" cy="1227240"/>
            </a:xfrm>
            <a:prstGeom prst="ellipse">
              <a:avLst/>
            </a:prstGeom>
            <a:noFill/>
            <a:ln w="9360">
              <a:solidFill>
                <a:srgbClr val="0091EA"/>
              </a:solidFill>
              <a:prstDash val="dash"/>
              <a:round/>
            </a:ln>
          </p:spPr>
          <p:style>
            <a:lnRef idx="0">
              <a:scrgbClr r="0" g="0" b="0"/>
            </a:lnRef>
            <a:fillRef idx="0">
              <a:scrgbClr r="0" g="0" b="0"/>
            </a:fillRef>
            <a:effectRef idx="0">
              <a:scrgbClr r="0" g="0" b="0"/>
            </a:effectRef>
            <a:fontRef idx="minor"/>
          </p:style>
        </p:sp>
      </p:grpSp>
      <p:grpSp>
        <p:nvGrpSpPr>
          <p:cNvPr id="632" name="Group 14"/>
          <p:cNvGrpSpPr/>
          <p:nvPr/>
        </p:nvGrpSpPr>
        <p:grpSpPr>
          <a:xfrm>
            <a:off x="3554280" y="3969360"/>
            <a:ext cx="1773720" cy="1225080"/>
            <a:chOff x="3554280" y="3969360"/>
            <a:chExt cx="1773720" cy="1225080"/>
          </a:xfrm>
        </p:grpSpPr>
        <p:sp>
          <p:nvSpPr>
            <p:cNvPr id="633" name="CustomShape 15"/>
            <p:cNvSpPr/>
            <p:nvPr/>
          </p:nvSpPr>
          <p:spPr>
            <a:xfrm>
              <a:off x="3612960" y="4281840"/>
              <a:ext cx="1715040" cy="912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GB" sz="1800" b="0" strike="noStrike" spc="-1">
                  <a:solidFill>
                    <a:srgbClr val="000000"/>
                  </a:solidFill>
                  <a:latin typeface="Open Sans"/>
                  <a:ea typeface="Open Sans"/>
                </a:rPr>
                <a:t>Modification of active sites</a:t>
              </a:r>
              <a:endParaRPr lang="pt-PT" sz="1800" b="0" strike="noStrike" spc="-1">
                <a:latin typeface="Arial"/>
              </a:endParaRPr>
            </a:p>
          </p:txBody>
        </p:sp>
        <p:sp>
          <p:nvSpPr>
            <p:cNvPr id="634" name="CustomShape 16"/>
            <p:cNvSpPr/>
            <p:nvPr/>
          </p:nvSpPr>
          <p:spPr>
            <a:xfrm>
              <a:off x="3554280" y="3969360"/>
              <a:ext cx="1773720" cy="1154160"/>
            </a:xfrm>
            <a:prstGeom prst="ellipse">
              <a:avLst/>
            </a:prstGeom>
            <a:noFill/>
            <a:ln w="9360">
              <a:solidFill>
                <a:srgbClr val="0091EA"/>
              </a:solidFill>
              <a:prstDash val="dash"/>
              <a:round/>
            </a:ln>
          </p:spPr>
          <p:style>
            <a:lnRef idx="0">
              <a:scrgbClr r="0" g="0" b="0"/>
            </a:lnRef>
            <a:fillRef idx="0">
              <a:scrgbClr r="0" g="0" b="0"/>
            </a:fillRef>
            <a:effectRef idx="0">
              <a:scrgbClr r="0" g="0" b="0"/>
            </a:effectRef>
            <a:fontRef idx="minor"/>
          </p:style>
        </p:sp>
      </p:grpSp>
      <p:sp>
        <p:nvSpPr>
          <p:cNvPr id="635" name="CustomShape 17"/>
          <p:cNvSpPr/>
          <p:nvPr/>
        </p:nvSpPr>
        <p:spPr>
          <a:xfrm>
            <a:off x="1" y="6392913"/>
            <a:ext cx="13237920" cy="260156"/>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GB" sz="1050" b="0" strike="noStrike" spc="-1" dirty="0">
                <a:solidFill>
                  <a:srgbClr val="767171"/>
                </a:solidFill>
                <a:latin typeface="Open Sans"/>
                <a:ea typeface="Calibri"/>
              </a:rPr>
              <a:t>Barajas, Jesus F. et al. 2017. “Engineered Polyketides: Synergy between Protein and Host Level Engineering.” </a:t>
            </a:r>
            <a:r>
              <a:rPr lang="en-GB" sz="1050" b="0" i="1" strike="noStrike" spc="-1" dirty="0">
                <a:solidFill>
                  <a:srgbClr val="767171"/>
                </a:solidFill>
                <a:latin typeface="Open Sans"/>
                <a:ea typeface="Calibri"/>
              </a:rPr>
              <a:t>Synthetic and Systems Biotechnology</a:t>
            </a:r>
            <a:r>
              <a:rPr lang="en-GB" sz="1050" b="0" strike="noStrike" spc="-1" dirty="0">
                <a:solidFill>
                  <a:srgbClr val="767171"/>
                </a:solidFill>
                <a:latin typeface="Open Sans"/>
                <a:ea typeface="Calibri"/>
              </a:rPr>
              <a:t> 2(3): 147–66.</a:t>
            </a:r>
            <a:endParaRPr lang="pt-PT" sz="1050" b="0" strike="noStrike" spc="-1" dirty="0">
              <a:latin typeface="Open Sans"/>
            </a:endParaRPr>
          </a:p>
        </p:txBody>
      </p:sp>
      <p:sp>
        <p:nvSpPr>
          <p:cNvPr id="636" name="CustomShape 18"/>
          <p:cNvSpPr/>
          <p:nvPr/>
        </p:nvSpPr>
        <p:spPr>
          <a:xfrm>
            <a:off x="543960" y="4362480"/>
            <a:ext cx="2548440" cy="7297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GB" sz="1400" b="0" strike="noStrike" spc="-1">
                <a:solidFill>
                  <a:srgbClr val="000000"/>
                </a:solidFill>
                <a:latin typeface="Open Sans"/>
                <a:ea typeface="Open Sans"/>
              </a:rPr>
              <a:t>Different substrate specificity or higher substrate promiscuity.</a:t>
            </a:r>
            <a:endParaRPr lang="pt-PT" sz="1400" b="0" strike="noStrike" spc="-1">
              <a:latin typeface="Arial"/>
            </a:endParaRPr>
          </a:p>
        </p:txBody>
      </p:sp>
      <p:grpSp>
        <p:nvGrpSpPr>
          <p:cNvPr id="637" name="Group 19"/>
          <p:cNvGrpSpPr/>
          <p:nvPr/>
        </p:nvGrpSpPr>
        <p:grpSpPr>
          <a:xfrm>
            <a:off x="8577000" y="-368280"/>
            <a:ext cx="3745800" cy="2185920"/>
            <a:chOff x="8577000" y="-368280"/>
            <a:chExt cx="3745800" cy="2185920"/>
          </a:xfrm>
        </p:grpSpPr>
        <p:grpSp>
          <p:nvGrpSpPr>
            <p:cNvPr id="638" name="Group 20"/>
            <p:cNvGrpSpPr/>
            <p:nvPr/>
          </p:nvGrpSpPr>
          <p:grpSpPr>
            <a:xfrm>
              <a:off x="8577000" y="-368280"/>
              <a:ext cx="3745800" cy="2185920"/>
              <a:chOff x="8577000" y="-368280"/>
              <a:chExt cx="3745800" cy="2185920"/>
            </a:xfrm>
          </p:grpSpPr>
          <p:pic>
            <p:nvPicPr>
              <p:cNvPr id="639" name="Imagem 31"/>
              <p:cNvPicPr/>
              <p:nvPr/>
            </p:nvPicPr>
            <p:blipFill>
              <a:blip r:embed="rId3"/>
              <a:stretch/>
            </p:blipFill>
            <p:spPr>
              <a:xfrm rot="19565400" flipH="1">
                <a:off x="9258840" y="9720"/>
                <a:ext cx="1791360" cy="1429920"/>
              </a:xfrm>
              <a:prstGeom prst="rect">
                <a:avLst/>
              </a:prstGeom>
              <a:ln>
                <a:noFill/>
              </a:ln>
            </p:spPr>
          </p:pic>
          <p:grpSp>
            <p:nvGrpSpPr>
              <p:cNvPr id="640" name="Group 21"/>
              <p:cNvGrpSpPr/>
              <p:nvPr/>
            </p:nvGrpSpPr>
            <p:grpSpPr>
              <a:xfrm>
                <a:off x="8577000" y="580680"/>
                <a:ext cx="3745800" cy="681120"/>
                <a:chOff x="8577000" y="580680"/>
                <a:chExt cx="3745800" cy="681120"/>
              </a:xfrm>
            </p:grpSpPr>
            <p:sp>
              <p:nvSpPr>
                <p:cNvPr id="641" name="CustomShape 22"/>
                <p:cNvSpPr/>
                <p:nvPr/>
              </p:nvSpPr>
              <p:spPr>
                <a:xfrm>
                  <a:off x="8577000" y="580680"/>
                  <a:ext cx="3024360" cy="577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GB" sz="1600" b="0" strike="noStrike" spc="-1">
                      <a:solidFill>
                        <a:srgbClr val="000000"/>
                      </a:solidFill>
                      <a:latin typeface="Open Sans"/>
                      <a:ea typeface="Open Sans"/>
                    </a:rPr>
                    <a:t>Engineering</a:t>
                  </a:r>
                  <a:endParaRPr lang="pt-PT" sz="1600" b="0" strike="noStrike" spc="-1">
                    <a:latin typeface="Arial"/>
                  </a:endParaRPr>
                </a:p>
                <a:p>
                  <a:pPr algn="ctr">
                    <a:lnSpc>
                      <a:spcPct val="100000"/>
                    </a:lnSpc>
                  </a:pPr>
                  <a:r>
                    <a:rPr lang="en-GB" sz="1600" b="0" strike="noStrike" spc="-1">
                      <a:solidFill>
                        <a:srgbClr val="000000"/>
                      </a:solidFill>
                      <a:latin typeface="Open Sans"/>
                      <a:ea typeface="Open Sans"/>
                    </a:rPr>
                    <a:t>Strategies</a:t>
                  </a:r>
                  <a:endParaRPr lang="pt-PT" sz="1600" b="0" strike="noStrike" spc="-1">
                    <a:latin typeface="Arial"/>
                  </a:endParaRPr>
                </a:p>
              </p:txBody>
            </p:sp>
            <p:sp>
              <p:nvSpPr>
                <p:cNvPr id="642" name="CustomShape 23"/>
                <p:cNvSpPr/>
                <p:nvPr/>
              </p:nvSpPr>
              <p:spPr>
                <a:xfrm>
                  <a:off x="10345320" y="928080"/>
                  <a:ext cx="1977480" cy="3337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GB" sz="1600" b="0" strike="noStrike" spc="-1">
                      <a:solidFill>
                        <a:srgbClr val="000000"/>
                      </a:solidFill>
                      <a:latin typeface="Open Sans"/>
                      <a:ea typeface="Open Sans"/>
                    </a:rPr>
                    <a:t>Protein level</a:t>
                  </a:r>
                  <a:endParaRPr lang="pt-PT" sz="1600" b="0" strike="noStrike" spc="-1">
                    <a:latin typeface="Arial"/>
                  </a:endParaRPr>
                </a:p>
              </p:txBody>
            </p:sp>
          </p:grpSp>
        </p:grpSp>
        <p:sp>
          <p:nvSpPr>
            <p:cNvPr id="643" name="CustomShape 24"/>
            <p:cNvSpPr/>
            <p:nvPr/>
          </p:nvSpPr>
          <p:spPr>
            <a:xfrm>
              <a:off x="10579320" y="844200"/>
              <a:ext cx="1553400" cy="486720"/>
            </a:xfrm>
            <a:prstGeom prst="ellipse">
              <a:avLst/>
            </a:prstGeom>
            <a:noFill/>
            <a:ln w="9360">
              <a:solidFill>
                <a:srgbClr val="0091EA"/>
              </a:solidFill>
              <a:prstDash val="dash"/>
              <a:round/>
            </a:ln>
          </p:spPr>
          <p:style>
            <a:lnRef idx="0">
              <a:scrgbClr r="0" g="0" b="0"/>
            </a:lnRef>
            <a:fillRef idx="0">
              <a:scrgbClr r="0" g="0" b="0"/>
            </a:fillRef>
            <a:effectRef idx="0">
              <a:scrgbClr r="0" g="0" b="0"/>
            </a:effectRef>
            <a:fontRef idx="minor"/>
          </p:style>
        </p:sp>
      </p:grpSp>
      <p:sp>
        <p:nvSpPr>
          <p:cNvPr id="644" name="CustomShape 25"/>
          <p:cNvSpPr/>
          <p:nvPr/>
        </p:nvSpPr>
        <p:spPr>
          <a:xfrm>
            <a:off x="8798400" y="4108320"/>
            <a:ext cx="2741760" cy="516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GB" sz="1400" b="0" strike="noStrike" spc="-1">
                <a:solidFill>
                  <a:srgbClr val="000000"/>
                </a:solidFill>
                <a:latin typeface="Open Sans"/>
                <a:ea typeface="Open Sans"/>
              </a:rPr>
              <a:t>Entire modules or</a:t>
            </a:r>
            <a:endParaRPr lang="pt-PT" sz="1400" b="0" strike="noStrike" spc="-1">
              <a:latin typeface="Arial"/>
            </a:endParaRPr>
          </a:p>
          <a:p>
            <a:pPr>
              <a:lnSpc>
                <a:spcPct val="100000"/>
              </a:lnSpc>
            </a:pPr>
            <a:r>
              <a:rPr lang="en-GB" sz="1400" b="1" strike="noStrike" spc="-1">
                <a:solidFill>
                  <a:srgbClr val="000000"/>
                </a:solidFill>
                <a:latin typeface="Open Sans"/>
                <a:ea typeface="Open Sans"/>
              </a:rPr>
              <a:t>single domains</a:t>
            </a:r>
            <a:r>
              <a:rPr lang="en-GB" sz="1400" b="0" strike="noStrike" spc="-1">
                <a:solidFill>
                  <a:srgbClr val="000000"/>
                </a:solidFill>
                <a:latin typeface="Open Sans"/>
                <a:ea typeface="Open Sans"/>
              </a:rPr>
              <a:t> (TE, AT).</a:t>
            </a:r>
            <a:endParaRPr lang="pt-PT" sz="1400" b="0" strike="noStrike" spc="-1">
              <a:latin typeface="Arial"/>
            </a:endParaRPr>
          </a:p>
        </p:txBody>
      </p:sp>
      <p:pic>
        <p:nvPicPr>
          <p:cNvPr id="645" name="Imagem 40"/>
          <p:cNvPicPr/>
          <p:nvPr/>
        </p:nvPicPr>
        <p:blipFill>
          <a:blip r:embed="rId4"/>
          <a:stretch/>
        </p:blipFill>
        <p:spPr>
          <a:xfrm rot="18498600" flipH="1">
            <a:off x="2866320" y="4045680"/>
            <a:ext cx="480960" cy="452160"/>
          </a:xfrm>
          <a:prstGeom prst="rect">
            <a:avLst/>
          </a:prstGeom>
          <a:ln>
            <a:noFill/>
          </a:ln>
        </p:spPr>
      </p:pic>
      <p:pic>
        <p:nvPicPr>
          <p:cNvPr id="646" name="Imagem 41"/>
          <p:cNvPicPr/>
          <p:nvPr/>
        </p:nvPicPr>
        <p:blipFill>
          <a:blip r:embed="rId4"/>
          <a:stretch/>
        </p:blipFill>
        <p:spPr>
          <a:xfrm rot="1767600">
            <a:off x="8111520" y="3938760"/>
            <a:ext cx="586440" cy="446760"/>
          </a:xfrm>
          <a:prstGeom prst="rect">
            <a:avLst/>
          </a:prstGeom>
          <a:ln>
            <a:noFill/>
          </a:ln>
        </p:spPr>
      </p:pic>
      <p:pic>
        <p:nvPicPr>
          <p:cNvPr id="647" name="Imagem 35"/>
          <p:cNvPicPr/>
          <p:nvPr/>
        </p:nvPicPr>
        <p:blipFill>
          <a:blip r:embed="rId4"/>
          <a:stretch/>
        </p:blipFill>
        <p:spPr>
          <a:xfrm rot="13501800" flipH="1">
            <a:off x="509400" y="4941000"/>
            <a:ext cx="401040" cy="427680"/>
          </a:xfrm>
          <a:prstGeom prst="rect">
            <a:avLst/>
          </a:prstGeom>
          <a:ln>
            <a:noFill/>
          </a:ln>
        </p:spPr>
      </p:pic>
      <p:grpSp>
        <p:nvGrpSpPr>
          <p:cNvPr id="648" name="Group 26"/>
          <p:cNvGrpSpPr/>
          <p:nvPr/>
        </p:nvGrpSpPr>
        <p:grpSpPr>
          <a:xfrm>
            <a:off x="7313040" y="2252520"/>
            <a:ext cx="1419120" cy="1154160"/>
            <a:chOff x="7313040" y="2252520"/>
            <a:chExt cx="1419120" cy="1154160"/>
          </a:xfrm>
        </p:grpSpPr>
        <p:sp>
          <p:nvSpPr>
            <p:cNvPr id="649" name="CustomShape 27"/>
            <p:cNvSpPr/>
            <p:nvPr/>
          </p:nvSpPr>
          <p:spPr>
            <a:xfrm>
              <a:off x="7313040" y="2542680"/>
              <a:ext cx="141912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pt-PT" sz="1800" b="0" strike="noStrike" spc="-1">
                  <a:solidFill>
                    <a:srgbClr val="000000"/>
                  </a:solidFill>
                  <a:latin typeface="Open Sans"/>
                  <a:ea typeface="Open Sans"/>
                </a:rPr>
                <a:t>Domain fusion</a:t>
              </a:r>
              <a:endParaRPr lang="pt-PT" sz="1800" b="0" strike="noStrike" spc="-1">
                <a:latin typeface="Arial"/>
              </a:endParaRPr>
            </a:p>
          </p:txBody>
        </p:sp>
        <p:sp>
          <p:nvSpPr>
            <p:cNvPr id="650" name="CustomShape 28"/>
            <p:cNvSpPr/>
            <p:nvPr/>
          </p:nvSpPr>
          <p:spPr>
            <a:xfrm>
              <a:off x="7362000" y="2252520"/>
              <a:ext cx="1320840" cy="1154160"/>
            </a:xfrm>
            <a:prstGeom prst="ellipse">
              <a:avLst/>
            </a:prstGeom>
            <a:noFill/>
            <a:ln w="9360">
              <a:solidFill>
                <a:srgbClr val="0091EA"/>
              </a:solidFill>
              <a:prstDash val="dash"/>
              <a:round/>
            </a:ln>
          </p:spPr>
          <p:style>
            <a:lnRef idx="0">
              <a:scrgbClr r="0" g="0" b="0"/>
            </a:lnRef>
            <a:fillRef idx="0">
              <a:scrgbClr r="0" g="0" b="0"/>
            </a:fillRef>
            <a:effectRef idx="0">
              <a:scrgbClr r="0" g="0" b="0"/>
            </a:effectRef>
            <a:fontRef idx="minor"/>
          </p:style>
        </p:sp>
      </p:grpSp>
      <p:pic>
        <p:nvPicPr>
          <p:cNvPr id="651" name="Picture 2" descr="Resultado de imagem para domain swapping polyketide"/>
          <p:cNvPicPr/>
          <p:nvPr/>
        </p:nvPicPr>
        <p:blipFill>
          <a:blip r:embed="rId5"/>
          <a:srcRect l="21689" t="37594" r="48953" b="48040"/>
          <a:stretch/>
        </p:blipFill>
        <p:spPr>
          <a:xfrm>
            <a:off x="312120" y="1166400"/>
            <a:ext cx="2733480" cy="1154160"/>
          </a:xfrm>
          <a:prstGeom prst="rect">
            <a:avLst/>
          </a:prstGeom>
          <a:ln>
            <a:noFill/>
          </a:ln>
        </p:spPr>
      </p:pic>
      <p:pic>
        <p:nvPicPr>
          <p:cNvPr id="652" name="Picture 2" descr="Resultado de imagem para domain swapping polyketide"/>
          <p:cNvPicPr/>
          <p:nvPr/>
        </p:nvPicPr>
        <p:blipFill>
          <a:blip r:embed="rId5"/>
          <a:srcRect l="21689" t="19973" r="48953" b="64889"/>
          <a:stretch/>
        </p:blipFill>
        <p:spPr>
          <a:xfrm>
            <a:off x="9322200" y="4831920"/>
            <a:ext cx="2733480" cy="1216080"/>
          </a:xfrm>
          <a:prstGeom prst="rect">
            <a:avLst/>
          </a:prstGeom>
          <a:ln>
            <a:noFill/>
          </a:ln>
        </p:spPr>
      </p:pic>
      <p:pic>
        <p:nvPicPr>
          <p:cNvPr id="653" name="Imagem 44"/>
          <p:cNvPicPr/>
          <p:nvPr/>
        </p:nvPicPr>
        <p:blipFill>
          <a:blip r:embed="rId4"/>
          <a:stretch/>
        </p:blipFill>
        <p:spPr>
          <a:xfrm rot="20896800" flipH="1">
            <a:off x="3143520" y="1611720"/>
            <a:ext cx="357120" cy="272160"/>
          </a:xfrm>
          <a:prstGeom prst="rect">
            <a:avLst/>
          </a:prstGeom>
          <a:ln>
            <a:noFill/>
          </a:ln>
        </p:spPr>
      </p:pic>
      <p:pic>
        <p:nvPicPr>
          <p:cNvPr id="654" name="Imagem 46"/>
          <p:cNvPicPr/>
          <p:nvPr/>
        </p:nvPicPr>
        <p:blipFill>
          <a:blip r:embed="rId4"/>
          <a:stretch/>
        </p:blipFill>
        <p:spPr>
          <a:xfrm rot="11478000" flipH="1">
            <a:off x="8926560" y="4696920"/>
            <a:ext cx="347400" cy="264960"/>
          </a:xfrm>
          <a:prstGeom prst="rect">
            <a:avLst/>
          </a:prstGeom>
          <a:ln>
            <a:noFill/>
          </a:ln>
        </p:spPr>
      </p:pic>
      <p:sp>
        <p:nvSpPr>
          <p:cNvPr id="655" name="CustomShape 29"/>
          <p:cNvSpPr/>
          <p:nvPr/>
        </p:nvSpPr>
        <p:spPr>
          <a:xfrm>
            <a:off x="-5760" y="6605994"/>
            <a:ext cx="12944689" cy="252462"/>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pPr>
            <a:r>
              <a:rPr lang="en-GB" sz="1050" b="0" strike="noStrike" spc="-1" dirty="0">
                <a:solidFill>
                  <a:srgbClr val="767171"/>
                </a:solidFill>
                <a:latin typeface="Open Sans"/>
              </a:rPr>
              <a:t>Sun, </a:t>
            </a:r>
            <a:r>
              <a:rPr lang="en-GB" sz="1050" b="0" strike="noStrike" spc="-1" dirty="0" err="1">
                <a:solidFill>
                  <a:srgbClr val="767171"/>
                </a:solidFill>
                <a:latin typeface="Open Sans"/>
              </a:rPr>
              <a:t>Huihua</a:t>
            </a:r>
            <a:r>
              <a:rPr lang="en-GB" sz="1050" b="0" strike="noStrike" spc="-1" dirty="0">
                <a:solidFill>
                  <a:srgbClr val="767171"/>
                </a:solidFill>
                <a:latin typeface="Open Sans"/>
              </a:rPr>
              <a:t>, </a:t>
            </a:r>
            <a:r>
              <a:rPr lang="en-GB" sz="1050" b="0" strike="noStrike" spc="-1" dirty="0" err="1">
                <a:solidFill>
                  <a:srgbClr val="767171"/>
                </a:solidFill>
                <a:latin typeface="Open Sans"/>
              </a:rPr>
              <a:t>Zihe</a:t>
            </a:r>
            <a:r>
              <a:rPr lang="en-GB" sz="1050" b="0" strike="noStrike" spc="-1" dirty="0">
                <a:solidFill>
                  <a:srgbClr val="767171"/>
                </a:solidFill>
                <a:latin typeface="Open Sans"/>
              </a:rPr>
              <a:t> Liu, Huimin Zhao, and </a:t>
            </a:r>
            <a:r>
              <a:rPr lang="en-GB" sz="1050" b="0" strike="noStrike" spc="-1" dirty="0" err="1">
                <a:solidFill>
                  <a:srgbClr val="767171"/>
                </a:solidFill>
                <a:latin typeface="Open Sans"/>
              </a:rPr>
              <a:t>Ee</a:t>
            </a:r>
            <a:r>
              <a:rPr lang="en-GB" sz="1050" b="0" strike="noStrike" spc="-1" dirty="0">
                <a:solidFill>
                  <a:srgbClr val="767171"/>
                </a:solidFill>
                <a:latin typeface="Open Sans"/>
              </a:rPr>
              <a:t> Lui Ang. 2015. “Recent Advances in Combinatorial Biosynthesis for Drug Discovery.” </a:t>
            </a:r>
            <a:r>
              <a:rPr lang="en-GB" sz="1050" b="0" i="1" strike="noStrike" spc="-1" dirty="0">
                <a:solidFill>
                  <a:srgbClr val="767171"/>
                </a:solidFill>
                <a:latin typeface="Open Sans"/>
              </a:rPr>
              <a:t>Drug Design</a:t>
            </a:r>
            <a:r>
              <a:rPr lang="en-GB" sz="1050" b="0" strike="noStrike" spc="-1" dirty="0">
                <a:solidFill>
                  <a:srgbClr val="767171"/>
                </a:solidFill>
                <a:latin typeface="Open Sans"/>
              </a:rPr>
              <a:t>, Development and Therapy 9: 823–33.</a:t>
            </a:r>
            <a:endParaRPr lang="pt-PT" sz="1050" b="0" strike="noStrike" spc="-1" dirty="0">
              <a:latin typeface="Open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6" name="CustomShape 1"/>
          <p:cNvSpPr/>
          <p:nvPr/>
        </p:nvSpPr>
        <p:spPr>
          <a:xfrm>
            <a:off x="3427560" y="229320"/>
            <a:ext cx="5336280" cy="1308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4000" b="1" strike="noStrike" spc="-1">
                <a:solidFill>
                  <a:srgbClr val="203864"/>
                </a:solidFill>
                <a:latin typeface="Calibri Light"/>
              </a:rPr>
              <a:t>Polyketide diversification</a:t>
            </a:r>
            <a:endParaRPr lang="pt-PT" sz="4000" b="0" strike="noStrike" spc="-1">
              <a:latin typeface="Arial"/>
            </a:endParaRPr>
          </a:p>
        </p:txBody>
      </p:sp>
      <p:pic>
        <p:nvPicPr>
          <p:cNvPr id="657" name="Imagem 9229"/>
          <p:cNvPicPr/>
          <p:nvPr/>
        </p:nvPicPr>
        <p:blipFill>
          <a:blip r:embed="rId3"/>
          <a:stretch/>
        </p:blipFill>
        <p:spPr>
          <a:xfrm rot="18112200" flipH="1">
            <a:off x="1321920" y="2113920"/>
            <a:ext cx="2271240" cy="2262960"/>
          </a:xfrm>
          <a:prstGeom prst="rect">
            <a:avLst/>
          </a:prstGeom>
          <a:ln>
            <a:noFill/>
          </a:ln>
        </p:spPr>
      </p:pic>
      <p:sp>
        <p:nvSpPr>
          <p:cNvPr id="658" name="CustomShape 2"/>
          <p:cNvSpPr/>
          <p:nvPr/>
        </p:nvSpPr>
        <p:spPr>
          <a:xfrm>
            <a:off x="4055760" y="2808360"/>
            <a:ext cx="643320" cy="1386000"/>
          </a:xfrm>
          <a:prstGeom prst="rightArrow">
            <a:avLst>
              <a:gd name="adj1" fmla="val 50000"/>
              <a:gd name="adj2"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p:style>
      </p:sp>
      <p:sp>
        <p:nvSpPr>
          <p:cNvPr id="659" name="CustomShape 3"/>
          <p:cNvSpPr/>
          <p:nvPr/>
        </p:nvSpPr>
        <p:spPr>
          <a:xfrm>
            <a:off x="4409280" y="3004920"/>
            <a:ext cx="1710000" cy="913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800" b="0" strike="noStrike" spc="-1">
                <a:solidFill>
                  <a:srgbClr val="000000"/>
                </a:solidFill>
                <a:latin typeface="Open Sans"/>
                <a:ea typeface="Open Sans"/>
              </a:rPr>
              <a:t>Primary </a:t>
            </a:r>
            <a:endParaRPr lang="pt-PT" sz="1800" b="0" strike="noStrike" spc="-1">
              <a:latin typeface="Arial"/>
            </a:endParaRPr>
          </a:p>
          <a:p>
            <a:pPr algn="ctr">
              <a:lnSpc>
                <a:spcPct val="100000"/>
              </a:lnSpc>
            </a:pPr>
            <a:r>
              <a:rPr lang="en-US" sz="1800" b="0" strike="noStrike" spc="-1">
                <a:solidFill>
                  <a:srgbClr val="000000"/>
                </a:solidFill>
                <a:latin typeface="Open Sans"/>
                <a:ea typeface="Open Sans"/>
              </a:rPr>
              <a:t>core </a:t>
            </a:r>
            <a:endParaRPr lang="pt-PT" sz="1800" b="0" strike="noStrike" spc="-1">
              <a:latin typeface="Arial"/>
            </a:endParaRPr>
          </a:p>
          <a:p>
            <a:pPr algn="ctr">
              <a:lnSpc>
                <a:spcPct val="100000"/>
              </a:lnSpc>
            </a:pPr>
            <a:r>
              <a:rPr lang="en-US" sz="1800" b="0" strike="noStrike" spc="-1">
                <a:solidFill>
                  <a:srgbClr val="000000"/>
                </a:solidFill>
                <a:latin typeface="Open Sans"/>
                <a:ea typeface="Open Sans"/>
              </a:rPr>
              <a:t>structure</a:t>
            </a:r>
            <a:endParaRPr lang="pt-PT" sz="1800" b="0" strike="noStrike" spc="-1">
              <a:latin typeface="Arial"/>
            </a:endParaRPr>
          </a:p>
        </p:txBody>
      </p:sp>
      <p:grpSp>
        <p:nvGrpSpPr>
          <p:cNvPr id="660" name="Group 4"/>
          <p:cNvGrpSpPr/>
          <p:nvPr/>
        </p:nvGrpSpPr>
        <p:grpSpPr>
          <a:xfrm>
            <a:off x="9005760" y="2782800"/>
            <a:ext cx="1514160" cy="1386000"/>
            <a:chOff x="9005760" y="2782800"/>
            <a:chExt cx="1514160" cy="1386000"/>
          </a:xfrm>
        </p:grpSpPr>
        <p:sp>
          <p:nvSpPr>
            <p:cNvPr id="661" name="CustomShape 5"/>
            <p:cNvSpPr/>
            <p:nvPr/>
          </p:nvSpPr>
          <p:spPr>
            <a:xfrm>
              <a:off x="9946080" y="2782800"/>
              <a:ext cx="573840" cy="1386000"/>
            </a:xfrm>
            <a:prstGeom prst="rightArrow">
              <a:avLst>
                <a:gd name="adj1" fmla="val 50000"/>
                <a:gd name="adj2"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p:style>
        </p:sp>
        <p:grpSp>
          <p:nvGrpSpPr>
            <p:cNvPr id="662" name="Group 6"/>
            <p:cNvGrpSpPr/>
            <p:nvPr/>
          </p:nvGrpSpPr>
          <p:grpSpPr>
            <a:xfrm>
              <a:off x="9005760" y="3085200"/>
              <a:ext cx="1443600" cy="853560"/>
              <a:chOff x="9005760" y="3085200"/>
              <a:chExt cx="1443600" cy="853560"/>
            </a:xfrm>
          </p:grpSpPr>
          <p:sp>
            <p:nvSpPr>
              <p:cNvPr id="663" name="CustomShape 7"/>
              <p:cNvSpPr/>
              <p:nvPr/>
            </p:nvSpPr>
            <p:spPr>
              <a:xfrm>
                <a:off x="9005760" y="3085200"/>
                <a:ext cx="1234800" cy="798480"/>
              </a:xfrm>
              <a:prstGeom prst="rect">
                <a:avLst/>
              </a:prstGeom>
              <a:ln>
                <a:noFill/>
              </a:ln>
            </p:spPr>
            <p:style>
              <a:lnRef idx="2">
                <a:schemeClr val="accent1">
                  <a:shade val="50000"/>
                </a:schemeClr>
              </a:lnRef>
              <a:fillRef idx="1">
                <a:schemeClr val="accent1"/>
              </a:fillRef>
              <a:effectRef idx="0">
                <a:schemeClr val="accent1"/>
              </a:effectRef>
              <a:fontRef idx="minor"/>
            </p:style>
          </p:sp>
          <p:sp>
            <p:nvSpPr>
              <p:cNvPr id="664" name="CustomShape 8"/>
              <p:cNvSpPr/>
              <p:nvPr/>
            </p:nvSpPr>
            <p:spPr>
              <a:xfrm>
                <a:off x="9010440" y="3300480"/>
                <a:ext cx="1438920" cy="638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800" b="0" strike="noStrike" spc="-1">
                    <a:solidFill>
                      <a:srgbClr val="FFFFFF"/>
                    </a:solidFill>
                    <a:latin typeface="Open Sans"/>
                    <a:ea typeface="Open Sans"/>
                  </a:rPr>
                  <a:t>2</a:t>
                </a:r>
                <a:r>
                  <a:rPr lang="en-US" sz="1800" b="0" strike="noStrike" spc="-1" baseline="30000">
                    <a:solidFill>
                      <a:srgbClr val="FFFFFF"/>
                    </a:solidFill>
                    <a:latin typeface="Open Sans"/>
                    <a:ea typeface="Open Sans"/>
                  </a:rPr>
                  <a:t>nd</a:t>
                </a:r>
                <a:r>
                  <a:rPr lang="en-US" sz="1800" b="0" strike="noStrike" spc="-1">
                    <a:solidFill>
                      <a:srgbClr val="FFFFFF"/>
                    </a:solidFill>
                    <a:latin typeface="Open Sans"/>
                    <a:ea typeface="Open Sans"/>
                  </a:rPr>
                  <a:t> tailoring</a:t>
                </a:r>
                <a:endParaRPr lang="pt-PT" sz="1800" b="0" strike="noStrike" spc="-1">
                  <a:latin typeface="Arial"/>
                </a:endParaRPr>
              </a:p>
            </p:txBody>
          </p:sp>
        </p:grpSp>
      </p:grpSp>
      <p:sp>
        <p:nvSpPr>
          <p:cNvPr id="665" name="CustomShape 9"/>
          <p:cNvSpPr/>
          <p:nvPr/>
        </p:nvSpPr>
        <p:spPr>
          <a:xfrm>
            <a:off x="711360" y="3085200"/>
            <a:ext cx="987480" cy="798480"/>
          </a:xfrm>
          <a:prstGeom prst="rect">
            <a:avLst/>
          </a:prstGeom>
          <a:ln>
            <a:noFill/>
          </a:ln>
        </p:spPr>
        <p:style>
          <a:lnRef idx="2">
            <a:schemeClr val="accent1">
              <a:shade val="50000"/>
            </a:schemeClr>
          </a:lnRef>
          <a:fillRef idx="1">
            <a:schemeClr val="accent1"/>
          </a:fillRef>
          <a:effectRef idx="0">
            <a:schemeClr val="accent1"/>
          </a:effectRef>
          <a:fontRef idx="minor"/>
        </p:style>
      </p:sp>
      <p:sp>
        <p:nvSpPr>
          <p:cNvPr id="666" name="CustomShape 10"/>
          <p:cNvSpPr/>
          <p:nvPr/>
        </p:nvSpPr>
        <p:spPr>
          <a:xfrm>
            <a:off x="3155760" y="3069000"/>
            <a:ext cx="1279080" cy="830520"/>
          </a:xfrm>
          <a:prstGeom prst="rect">
            <a:avLst/>
          </a:prstGeom>
          <a:ln>
            <a:noFill/>
          </a:ln>
        </p:spPr>
        <p:style>
          <a:lnRef idx="2">
            <a:schemeClr val="accent1">
              <a:shade val="50000"/>
            </a:schemeClr>
          </a:lnRef>
          <a:fillRef idx="1">
            <a:schemeClr val="accent1"/>
          </a:fillRef>
          <a:effectRef idx="0">
            <a:schemeClr val="accent1"/>
          </a:effectRef>
          <a:fontRef idx="minor"/>
        </p:style>
      </p:sp>
      <p:sp>
        <p:nvSpPr>
          <p:cNvPr id="667" name="CustomShape 11"/>
          <p:cNvSpPr/>
          <p:nvPr/>
        </p:nvSpPr>
        <p:spPr>
          <a:xfrm>
            <a:off x="651240" y="3249720"/>
            <a:ext cx="1033920" cy="516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2800" b="1" strike="noStrike" spc="-1">
                <a:solidFill>
                  <a:srgbClr val="FFFFFF"/>
                </a:solidFill>
                <a:latin typeface="Open Sans"/>
                <a:ea typeface="Open Sans"/>
              </a:rPr>
              <a:t>PKS</a:t>
            </a:r>
            <a:endParaRPr lang="pt-PT" sz="2800" b="0" strike="noStrike" spc="-1">
              <a:latin typeface="Arial"/>
            </a:endParaRPr>
          </a:p>
        </p:txBody>
      </p:sp>
      <p:sp>
        <p:nvSpPr>
          <p:cNvPr id="668" name="CustomShape 12"/>
          <p:cNvSpPr/>
          <p:nvPr/>
        </p:nvSpPr>
        <p:spPr>
          <a:xfrm>
            <a:off x="3124800" y="3191760"/>
            <a:ext cx="1422360" cy="577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600" b="0" strike="noStrike" spc="-1">
                <a:solidFill>
                  <a:srgbClr val="FFFFFF"/>
                </a:solidFill>
                <a:latin typeface="Open Sans"/>
                <a:ea typeface="Open Sans"/>
              </a:rPr>
              <a:t>Domain composition</a:t>
            </a:r>
            <a:endParaRPr lang="pt-PT" sz="1600" b="0" strike="noStrike" spc="-1">
              <a:latin typeface="Arial"/>
            </a:endParaRPr>
          </a:p>
        </p:txBody>
      </p:sp>
      <p:sp>
        <p:nvSpPr>
          <p:cNvPr id="669" name="CustomShape 13"/>
          <p:cNvSpPr/>
          <p:nvPr/>
        </p:nvSpPr>
        <p:spPr>
          <a:xfrm>
            <a:off x="7367040" y="3004920"/>
            <a:ext cx="1710000" cy="913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800" b="0" strike="noStrike" spc="-1">
                <a:solidFill>
                  <a:srgbClr val="000000"/>
                </a:solidFill>
                <a:latin typeface="Open Sans"/>
                <a:ea typeface="Open Sans"/>
              </a:rPr>
              <a:t>Secondary core </a:t>
            </a:r>
            <a:endParaRPr lang="pt-PT" sz="1800" b="0" strike="noStrike" spc="-1">
              <a:latin typeface="Arial"/>
            </a:endParaRPr>
          </a:p>
          <a:p>
            <a:pPr algn="ctr">
              <a:lnSpc>
                <a:spcPct val="100000"/>
              </a:lnSpc>
            </a:pPr>
            <a:r>
              <a:rPr lang="en-US" sz="1800" b="0" strike="noStrike" spc="-1">
                <a:solidFill>
                  <a:srgbClr val="000000"/>
                </a:solidFill>
                <a:latin typeface="Open Sans"/>
                <a:ea typeface="Open Sans"/>
              </a:rPr>
              <a:t>structure</a:t>
            </a:r>
            <a:endParaRPr lang="pt-PT" sz="1800" b="0" strike="noStrike" spc="-1">
              <a:latin typeface="Arial"/>
            </a:endParaRPr>
          </a:p>
        </p:txBody>
      </p:sp>
      <p:sp>
        <p:nvSpPr>
          <p:cNvPr id="670" name="CustomShape 14"/>
          <p:cNvSpPr/>
          <p:nvPr/>
        </p:nvSpPr>
        <p:spPr>
          <a:xfrm>
            <a:off x="10612605" y="3052765"/>
            <a:ext cx="1569600" cy="913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800" b="0" strike="noStrike" spc="-1">
                <a:solidFill>
                  <a:srgbClr val="000000"/>
                </a:solidFill>
                <a:latin typeface="Open Sans"/>
                <a:ea typeface="Open Sans"/>
              </a:rPr>
              <a:t>Final </a:t>
            </a:r>
            <a:endParaRPr lang="pt-PT" sz="1800" b="0" strike="noStrike" spc="-1">
              <a:latin typeface="Arial"/>
            </a:endParaRPr>
          </a:p>
          <a:p>
            <a:pPr algn="ctr">
              <a:lnSpc>
                <a:spcPct val="100000"/>
              </a:lnSpc>
            </a:pPr>
            <a:r>
              <a:rPr lang="en-US" sz="1800" b="0" strike="noStrike" spc="-1">
                <a:solidFill>
                  <a:srgbClr val="000000"/>
                </a:solidFill>
                <a:latin typeface="Open Sans"/>
                <a:ea typeface="Open Sans"/>
              </a:rPr>
              <a:t>polyketide metabolite</a:t>
            </a:r>
            <a:endParaRPr lang="pt-PT" sz="1800" b="0" strike="noStrike" spc="-1">
              <a:latin typeface="Arial"/>
            </a:endParaRPr>
          </a:p>
        </p:txBody>
      </p:sp>
      <p:grpSp>
        <p:nvGrpSpPr>
          <p:cNvPr id="671" name="Group 15"/>
          <p:cNvGrpSpPr/>
          <p:nvPr/>
        </p:nvGrpSpPr>
        <p:grpSpPr>
          <a:xfrm>
            <a:off x="257040" y="1416600"/>
            <a:ext cx="1640520" cy="862920"/>
            <a:chOff x="257040" y="1416600"/>
            <a:chExt cx="1640520" cy="862920"/>
          </a:xfrm>
        </p:grpSpPr>
        <p:sp>
          <p:nvSpPr>
            <p:cNvPr id="672" name="CustomShape 16"/>
            <p:cNvSpPr/>
            <p:nvPr/>
          </p:nvSpPr>
          <p:spPr>
            <a:xfrm>
              <a:off x="257040" y="1416600"/>
              <a:ext cx="1640520" cy="671040"/>
            </a:xfrm>
            <a:prstGeom prst="ellipse">
              <a:avLst/>
            </a:prstGeom>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p:style>
        </p:sp>
        <p:sp>
          <p:nvSpPr>
            <p:cNvPr id="673" name="CustomShape 17"/>
            <p:cNvSpPr/>
            <p:nvPr/>
          </p:nvSpPr>
          <p:spPr>
            <a:xfrm>
              <a:off x="257040" y="1459800"/>
              <a:ext cx="1640520" cy="8197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600" b="0" strike="noStrike" spc="-1">
                  <a:solidFill>
                    <a:srgbClr val="000000"/>
                  </a:solidFill>
                  <a:latin typeface="Open Sans"/>
                  <a:ea typeface="Open Sans"/>
                </a:rPr>
                <a:t>Pool of extender units</a:t>
              </a:r>
              <a:endParaRPr lang="pt-PT" sz="1600" b="0" strike="noStrike" spc="-1">
                <a:latin typeface="Arial"/>
              </a:endParaRPr>
            </a:p>
          </p:txBody>
        </p:sp>
      </p:grpSp>
      <p:grpSp>
        <p:nvGrpSpPr>
          <p:cNvPr id="674" name="Group 18"/>
          <p:cNvGrpSpPr/>
          <p:nvPr/>
        </p:nvGrpSpPr>
        <p:grpSpPr>
          <a:xfrm>
            <a:off x="237960" y="676440"/>
            <a:ext cx="1640520" cy="839160"/>
            <a:chOff x="237960" y="676440"/>
            <a:chExt cx="1640520" cy="839160"/>
          </a:xfrm>
        </p:grpSpPr>
        <p:sp>
          <p:nvSpPr>
            <p:cNvPr id="675" name="CustomShape 19"/>
            <p:cNvSpPr/>
            <p:nvPr/>
          </p:nvSpPr>
          <p:spPr>
            <a:xfrm>
              <a:off x="237960" y="676440"/>
              <a:ext cx="1640520" cy="623160"/>
            </a:xfrm>
            <a:prstGeom prst="ellipse">
              <a:avLst/>
            </a:prstGeom>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p:style>
        </p:sp>
        <p:sp>
          <p:nvSpPr>
            <p:cNvPr id="676" name="CustomShape 20"/>
            <p:cNvSpPr/>
            <p:nvPr/>
          </p:nvSpPr>
          <p:spPr>
            <a:xfrm>
              <a:off x="365400" y="695880"/>
              <a:ext cx="1386000" cy="8197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600" b="0" strike="noStrike" spc="-1">
                  <a:solidFill>
                    <a:srgbClr val="000000"/>
                  </a:solidFill>
                  <a:latin typeface="Open Sans"/>
                  <a:ea typeface="Open Sans"/>
                </a:rPr>
                <a:t>Pool of starter units</a:t>
              </a:r>
              <a:endParaRPr lang="pt-PT" sz="1600" b="0" strike="noStrike" spc="-1">
                <a:latin typeface="Arial"/>
              </a:endParaRPr>
            </a:p>
          </p:txBody>
        </p:sp>
      </p:grpSp>
      <p:sp>
        <p:nvSpPr>
          <p:cNvPr id="677" name="CustomShape 21"/>
          <p:cNvSpPr/>
          <p:nvPr/>
        </p:nvSpPr>
        <p:spPr>
          <a:xfrm>
            <a:off x="1681920" y="3161160"/>
            <a:ext cx="146016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800" b="0" strike="noStrike" spc="-1">
                <a:solidFill>
                  <a:srgbClr val="000000"/>
                </a:solidFill>
                <a:latin typeface="Open Sans"/>
                <a:ea typeface="Open Sans"/>
              </a:rPr>
              <a:t>Polyketide backbone</a:t>
            </a:r>
            <a:endParaRPr lang="pt-PT" sz="1800" b="0" strike="noStrike" spc="-1">
              <a:latin typeface="Arial"/>
            </a:endParaRPr>
          </a:p>
        </p:txBody>
      </p:sp>
      <p:grpSp>
        <p:nvGrpSpPr>
          <p:cNvPr id="678" name="Group 22"/>
          <p:cNvGrpSpPr/>
          <p:nvPr/>
        </p:nvGrpSpPr>
        <p:grpSpPr>
          <a:xfrm>
            <a:off x="5982840" y="2773440"/>
            <a:ext cx="1526400" cy="1386000"/>
            <a:chOff x="5982840" y="2773440"/>
            <a:chExt cx="1526400" cy="1386000"/>
          </a:xfrm>
        </p:grpSpPr>
        <p:sp>
          <p:nvSpPr>
            <p:cNvPr id="679" name="CustomShape 23"/>
            <p:cNvSpPr/>
            <p:nvPr/>
          </p:nvSpPr>
          <p:spPr>
            <a:xfrm>
              <a:off x="6935400" y="2773440"/>
              <a:ext cx="573840" cy="1386000"/>
            </a:xfrm>
            <a:prstGeom prst="rightArrow">
              <a:avLst>
                <a:gd name="adj1" fmla="val 50000"/>
                <a:gd name="adj2"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p:style>
        </p:sp>
        <p:grpSp>
          <p:nvGrpSpPr>
            <p:cNvPr id="680" name="Group 24"/>
            <p:cNvGrpSpPr/>
            <p:nvPr/>
          </p:nvGrpSpPr>
          <p:grpSpPr>
            <a:xfrm>
              <a:off x="5982840" y="3085200"/>
              <a:ext cx="1438920" cy="869760"/>
              <a:chOff x="5982840" y="3085200"/>
              <a:chExt cx="1438920" cy="869760"/>
            </a:xfrm>
          </p:grpSpPr>
          <p:sp>
            <p:nvSpPr>
              <p:cNvPr id="681" name="CustomShape 25"/>
              <p:cNvSpPr/>
              <p:nvPr/>
            </p:nvSpPr>
            <p:spPr>
              <a:xfrm>
                <a:off x="6028560" y="3085200"/>
                <a:ext cx="1190880" cy="798480"/>
              </a:xfrm>
              <a:prstGeom prst="rect">
                <a:avLst/>
              </a:prstGeom>
              <a:ln>
                <a:noFill/>
              </a:ln>
            </p:spPr>
            <p:style>
              <a:lnRef idx="2">
                <a:schemeClr val="accent1">
                  <a:shade val="50000"/>
                </a:schemeClr>
              </a:lnRef>
              <a:fillRef idx="1">
                <a:schemeClr val="accent1"/>
              </a:fillRef>
              <a:effectRef idx="0">
                <a:schemeClr val="accent1"/>
              </a:effectRef>
              <a:fontRef idx="minor"/>
            </p:style>
          </p:sp>
          <p:sp>
            <p:nvSpPr>
              <p:cNvPr id="682" name="CustomShape 26"/>
              <p:cNvSpPr/>
              <p:nvPr/>
            </p:nvSpPr>
            <p:spPr>
              <a:xfrm>
                <a:off x="5982840" y="3316680"/>
                <a:ext cx="1438920" cy="638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800" b="0" strike="noStrike" spc="-1">
                    <a:solidFill>
                      <a:srgbClr val="FFFFFF"/>
                    </a:solidFill>
                    <a:latin typeface="Open Sans"/>
                    <a:ea typeface="Open Sans"/>
                  </a:rPr>
                  <a:t>1</a:t>
                </a:r>
                <a:r>
                  <a:rPr lang="en-US" sz="1800" b="0" strike="noStrike" spc="-1" baseline="30000">
                    <a:solidFill>
                      <a:srgbClr val="FFFFFF"/>
                    </a:solidFill>
                    <a:latin typeface="Open Sans"/>
                    <a:ea typeface="Open Sans"/>
                  </a:rPr>
                  <a:t>st</a:t>
                </a:r>
                <a:r>
                  <a:rPr lang="en-US" sz="1800" b="0" strike="noStrike" spc="-1">
                    <a:solidFill>
                      <a:srgbClr val="FFFFFF"/>
                    </a:solidFill>
                    <a:latin typeface="Open Sans"/>
                    <a:ea typeface="Open Sans"/>
                  </a:rPr>
                  <a:t> tailoring</a:t>
                </a:r>
                <a:endParaRPr lang="pt-PT" sz="1800" b="0" strike="noStrike" spc="-1">
                  <a:latin typeface="Arial"/>
                </a:endParaRPr>
              </a:p>
            </p:txBody>
          </p:sp>
        </p:grpSp>
      </p:grpSp>
      <p:sp>
        <p:nvSpPr>
          <p:cNvPr id="683" name="CustomShape 27"/>
          <p:cNvSpPr/>
          <p:nvPr/>
        </p:nvSpPr>
        <p:spPr>
          <a:xfrm>
            <a:off x="10644840" y="2844000"/>
            <a:ext cx="1497600" cy="1288440"/>
          </a:xfrm>
          <a:prstGeom prst="ellipse">
            <a:avLst/>
          </a:prstGeom>
          <a:noFill/>
          <a:ln w="9360">
            <a:solidFill>
              <a:srgbClr val="0091EA"/>
            </a:solidFill>
            <a:prstDash val="dash"/>
            <a:round/>
          </a:ln>
        </p:spPr>
        <p:style>
          <a:lnRef idx="0">
            <a:scrgbClr r="0" g="0" b="0"/>
          </a:lnRef>
          <a:fillRef idx="0">
            <a:scrgbClr r="0" g="0" b="0"/>
          </a:fillRef>
          <a:effectRef idx="0">
            <a:scrgbClr r="0" g="0" b="0"/>
          </a:effectRef>
          <a:fontRef idx="minor"/>
        </p:style>
      </p:sp>
      <p:sp>
        <p:nvSpPr>
          <p:cNvPr id="684" name="CustomShape 28"/>
          <p:cNvSpPr/>
          <p:nvPr/>
        </p:nvSpPr>
        <p:spPr>
          <a:xfrm>
            <a:off x="4291560" y="1554480"/>
            <a:ext cx="2011320" cy="7297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el-GR" sz="1400" b="0" strike="noStrike" spc="-1">
                <a:solidFill>
                  <a:srgbClr val="000000"/>
                </a:solidFill>
                <a:latin typeface="Open Sans"/>
                <a:ea typeface="Open Sans"/>
              </a:rPr>
              <a:t>β</a:t>
            </a:r>
            <a:r>
              <a:rPr lang="pt-PT" sz="1400" b="0" strike="noStrike" spc="-1">
                <a:solidFill>
                  <a:srgbClr val="000000"/>
                </a:solidFill>
                <a:latin typeface="Open Sans"/>
                <a:ea typeface="Open Sans"/>
              </a:rPr>
              <a:t>-</a:t>
            </a:r>
            <a:r>
              <a:rPr lang="en-US" sz="1400" b="0" strike="noStrike" spc="-1">
                <a:solidFill>
                  <a:srgbClr val="000000"/>
                </a:solidFill>
                <a:latin typeface="Open Sans"/>
                <a:ea typeface="Open Sans"/>
              </a:rPr>
              <a:t>keto processing</a:t>
            </a:r>
            <a:endParaRPr lang="pt-PT" sz="1400" b="0" strike="noStrike" spc="-1">
              <a:latin typeface="Arial"/>
            </a:endParaRPr>
          </a:p>
          <a:p>
            <a:pPr algn="ctr">
              <a:lnSpc>
                <a:spcPct val="100000"/>
              </a:lnSpc>
            </a:pPr>
            <a:r>
              <a:rPr lang="en-US" sz="1400" b="0" strike="noStrike" spc="-1">
                <a:solidFill>
                  <a:srgbClr val="000000"/>
                </a:solidFill>
                <a:latin typeface="Open Sans"/>
                <a:ea typeface="Open Sans"/>
              </a:rPr>
              <a:t>Stereochemistry</a:t>
            </a:r>
            <a:endParaRPr lang="pt-PT" sz="1400" b="0" strike="noStrike" spc="-1">
              <a:latin typeface="Arial"/>
            </a:endParaRPr>
          </a:p>
          <a:p>
            <a:pPr algn="ctr">
              <a:lnSpc>
                <a:spcPct val="100000"/>
              </a:lnSpc>
            </a:pPr>
            <a:r>
              <a:rPr lang="en-US" sz="1400" b="0" strike="noStrike" spc="-1">
                <a:solidFill>
                  <a:srgbClr val="000000"/>
                </a:solidFill>
                <a:latin typeface="Open Sans"/>
                <a:ea typeface="Open Sans"/>
              </a:rPr>
              <a:t>Alkylation/branching</a:t>
            </a:r>
            <a:endParaRPr lang="pt-PT" sz="1400" b="0" strike="noStrike" spc="-1">
              <a:latin typeface="Arial"/>
            </a:endParaRPr>
          </a:p>
        </p:txBody>
      </p:sp>
      <p:sp>
        <p:nvSpPr>
          <p:cNvPr id="685" name="CustomShape 29"/>
          <p:cNvSpPr/>
          <p:nvPr/>
        </p:nvSpPr>
        <p:spPr>
          <a:xfrm>
            <a:off x="7176240" y="4737240"/>
            <a:ext cx="1662480" cy="5166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en-US" sz="1400" b="0" strike="noStrike" spc="-1">
                <a:solidFill>
                  <a:srgbClr val="000000"/>
                </a:solidFill>
                <a:latin typeface="Open Sans"/>
                <a:ea typeface="Open Sans"/>
              </a:rPr>
              <a:t>Rearrangements</a:t>
            </a:r>
            <a:endParaRPr lang="pt-PT" sz="1400" b="0" strike="noStrike" spc="-1">
              <a:latin typeface="Arial"/>
            </a:endParaRPr>
          </a:p>
          <a:p>
            <a:pPr algn="ctr">
              <a:lnSpc>
                <a:spcPct val="100000"/>
              </a:lnSpc>
            </a:pPr>
            <a:r>
              <a:rPr lang="en-US" sz="1400" b="0" strike="noStrike" spc="-1">
                <a:solidFill>
                  <a:srgbClr val="000000"/>
                </a:solidFill>
                <a:latin typeface="Open Sans"/>
                <a:ea typeface="Open Sans"/>
              </a:rPr>
              <a:t>2</a:t>
            </a:r>
            <a:r>
              <a:rPr lang="en-US" sz="1400" b="0" strike="noStrike" spc="-1" baseline="30000">
                <a:solidFill>
                  <a:srgbClr val="000000"/>
                </a:solidFill>
                <a:latin typeface="Open Sans"/>
                <a:ea typeface="Open Sans"/>
              </a:rPr>
              <a:t>nd</a:t>
            </a:r>
            <a:r>
              <a:rPr lang="en-US" sz="1400" b="0" strike="noStrike" spc="-1">
                <a:solidFill>
                  <a:srgbClr val="000000"/>
                </a:solidFill>
                <a:latin typeface="Open Sans"/>
                <a:ea typeface="Open Sans"/>
              </a:rPr>
              <a:t> cyclization</a:t>
            </a:r>
            <a:endParaRPr lang="pt-PT" sz="1400" b="0" strike="noStrike" spc="-1">
              <a:latin typeface="Arial"/>
            </a:endParaRPr>
          </a:p>
        </p:txBody>
      </p:sp>
      <p:sp>
        <p:nvSpPr>
          <p:cNvPr id="686" name="CustomShape 30"/>
          <p:cNvSpPr/>
          <p:nvPr/>
        </p:nvSpPr>
        <p:spPr>
          <a:xfrm>
            <a:off x="9565200" y="1498320"/>
            <a:ext cx="1382040" cy="94284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en-US" sz="1400" b="0" strike="noStrike" spc="-1">
                <a:solidFill>
                  <a:srgbClr val="000000"/>
                </a:solidFill>
                <a:latin typeface="Open Sans"/>
                <a:ea typeface="Open Sans"/>
              </a:rPr>
              <a:t>Oxygenation</a:t>
            </a:r>
            <a:endParaRPr lang="pt-PT" sz="1400" b="0" strike="noStrike" spc="-1">
              <a:latin typeface="Arial"/>
            </a:endParaRPr>
          </a:p>
          <a:p>
            <a:pPr algn="ctr">
              <a:lnSpc>
                <a:spcPct val="100000"/>
              </a:lnSpc>
            </a:pPr>
            <a:r>
              <a:rPr lang="en-US" sz="1400" b="0" strike="noStrike" spc="-1">
                <a:solidFill>
                  <a:srgbClr val="000000"/>
                </a:solidFill>
                <a:latin typeface="Open Sans"/>
                <a:ea typeface="Open Sans"/>
              </a:rPr>
              <a:t>Halogenation</a:t>
            </a:r>
            <a:endParaRPr lang="pt-PT" sz="1400" b="0" strike="noStrike" spc="-1">
              <a:latin typeface="Arial"/>
            </a:endParaRPr>
          </a:p>
          <a:p>
            <a:pPr algn="ctr">
              <a:lnSpc>
                <a:spcPct val="100000"/>
              </a:lnSpc>
            </a:pPr>
            <a:r>
              <a:rPr lang="en-US" sz="1400" b="0" strike="noStrike" spc="-1">
                <a:solidFill>
                  <a:srgbClr val="000000"/>
                </a:solidFill>
                <a:latin typeface="Open Sans"/>
                <a:ea typeface="Open Sans"/>
              </a:rPr>
              <a:t>Alkylation</a:t>
            </a:r>
            <a:endParaRPr lang="pt-PT" sz="1400" b="0" strike="noStrike" spc="-1">
              <a:latin typeface="Arial"/>
            </a:endParaRPr>
          </a:p>
          <a:p>
            <a:pPr algn="ctr">
              <a:lnSpc>
                <a:spcPct val="100000"/>
              </a:lnSpc>
            </a:pPr>
            <a:r>
              <a:rPr lang="en-US" sz="1400" b="0" strike="noStrike" spc="-1">
                <a:solidFill>
                  <a:srgbClr val="000000"/>
                </a:solidFill>
                <a:latin typeface="Open Sans"/>
                <a:ea typeface="Open Sans"/>
              </a:rPr>
              <a:t>Glycosylation</a:t>
            </a:r>
            <a:endParaRPr lang="pt-PT" sz="1400" b="0" strike="noStrike" spc="-1">
              <a:latin typeface="Arial"/>
            </a:endParaRPr>
          </a:p>
        </p:txBody>
      </p:sp>
      <p:sp>
        <p:nvSpPr>
          <p:cNvPr id="687" name="CustomShape 31"/>
          <p:cNvSpPr/>
          <p:nvPr/>
        </p:nvSpPr>
        <p:spPr>
          <a:xfrm>
            <a:off x="1159200" y="4491720"/>
            <a:ext cx="2407680" cy="5166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en-US" sz="1400" b="0" strike="noStrike" spc="-1">
                <a:solidFill>
                  <a:srgbClr val="000000"/>
                </a:solidFill>
                <a:latin typeface="Open Sans"/>
                <a:ea typeface="Open Sans"/>
              </a:rPr>
              <a:t>Choice of building blocks</a:t>
            </a:r>
            <a:endParaRPr lang="pt-PT" sz="1400" b="0" strike="noStrike" spc="-1">
              <a:latin typeface="Arial"/>
            </a:endParaRPr>
          </a:p>
          <a:p>
            <a:pPr algn="ctr">
              <a:lnSpc>
                <a:spcPct val="100000"/>
              </a:lnSpc>
            </a:pPr>
            <a:r>
              <a:rPr lang="en-US" sz="1400" b="0" strike="noStrike" spc="-1">
                <a:solidFill>
                  <a:srgbClr val="000000"/>
                </a:solidFill>
                <a:latin typeface="Open Sans"/>
                <a:ea typeface="Open Sans"/>
              </a:rPr>
              <a:t>Chain length</a:t>
            </a:r>
            <a:endParaRPr lang="pt-PT" sz="1400" b="0" strike="noStrike" spc="-1">
              <a:latin typeface="Arial"/>
            </a:endParaRPr>
          </a:p>
        </p:txBody>
      </p:sp>
      <p:pic>
        <p:nvPicPr>
          <p:cNvPr id="688" name="Imagem 9227"/>
          <p:cNvPicPr/>
          <p:nvPr/>
        </p:nvPicPr>
        <p:blipFill>
          <a:blip r:embed="rId4"/>
          <a:stretch/>
        </p:blipFill>
        <p:spPr>
          <a:xfrm rot="2253600">
            <a:off x="4458240" y="1932840"/>
            <a:ext cx="1681200" cy="1581120"/>
          </a:xfrm>
          <a:prstGeom prst="rect">
            <a:avLst/>
          </a:prstGeom>
          <a:ln>
            <a:noFill/>
          </a:ln>
        </p:spPr>
      </p:pic>
      <p:pic>
        <p:nvPicPr>
          <p:cNvPr id="689" name="Imagem 59"/>
          <p:cNvPicPr/>
          <p:nvPr/>
        </p:nvPicPr>
        <p:blipFill>
          <a:blip r:embed="rId4"/>
          <a:stretch/>
        </p:blipFill>
        <p:spPr>
          <a:xfrm rot="2253600">
            <a:off x="9640080" y="2156400"/>
            <a:ext cx="1233000" cy="1233000"/>
          </a:xfrm>
          <a:prstGeom prst="rect">
            <a:avLst/>
          </a:prstGeom>
          <a:ln>
            <a:noFill/>
          </a:ln>
        </p:spPr>
      </p:pic>
      <p:pic>
        <p:nvPicPr>
          <p:cNvPr id="690" name="Imagem 60"/>
          <p:cNvPicPr/>
          <p:nvPr/>
        </p:nvPicPr>
        <p:blipFill>
          <a:blip r:embed="rId4"/>
          <a:stretch/>
        </p:blipFill>
        <p:spPr>
          <a:xfrm rot="8845800" flipH="1">
            <a:off x="7176960" y="3568680"/>
            <a:ext cx="1919160" cy="1393560"/>
          </a:xfrm>
          <a:prstGeom prst="rect">
            <a:avLst/>
          </a:prstGeom>
          <a:ln>
            <a:noFill/>
          </a:ln>
        </p:spPr>
      </p:pic>
      <p:pic>
        <p:nvPicPr>
          <p:cNvPr id="691" name="Imagem 61"/>
          <p:cNvPicPr/>
          <p:nvPr/>
        </p:nvPicPr>
        <p:blipFill>
          <a:blip r:embed="rId4"/>
          <a:stretch/>
        </p:blipFill>
        <p:spPr>
          <a:xfrm rot="6282000">
            <a:off x="1852920" y="1127160"/>
            <a:ext cx="912960" cy="912960"/>
          </a:xfrm>
          <a:prstGeom prst="rect">
            <a:avLst/>
          </a:prstGeom>
          <a:ln>
            <a:noFill/>
          </a:ln>
        </p:spPr>
      </p:pic>
      <p:pic>
        <p:nvPicPr>
          <p:cNvPr id="692" name="Imagem 62"/>
          <p:cNvPicPr/>
          <p:nvPr/>
        </p:nvPicPr>
        <p:blipFill>
          <a:blip r:embed="rId4"/>
          <a:stretch/>
        </p:blipFill>
        <p:spPr>
          <a:xfrm rot="11016600" flipH="1">
            <a:off x="696960" y="2172240"/>
            <a:ext cx="625680" cy="625680"/>
          </a:xfrm>
          <a:prstGeom prst="rect">
            <a:avLst/>
          </a:prstGeom>
          <a:ln>
            <a:noFill/>
          </a:ln>
        </p:spPr>
      </p:pic>
      <p:sp>
        <p:nvSpPr>
          <p:cNvPr id="693" name="CustomShape 32"/>
          <p:cNvSpPr/>
          <p:nvPr/>
        </p:nvSpPr>
        <p:spPr>
          <a:xfrm>
            <a:off x="7864" y="6606472"/>
            <a:ext cx="11642760" cy="250987"/>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304920" indent="-304560">
              <a:lnSpc>
                <a:spcPct val="107000"/>
              </a:lnSpc>
            </a:pPr>
            <a:r>
              <a:rPr lang="en-GB" sz="1050" b="0" strike="noStrike" spc="-1" dirty="0" err="1">
                <a:solidFill>
                  <a:srgbClr val="767171"/>
                </a:solidFill>
                <a:latin typeface="Open Sans"/>
                <a:ea typeface="Calibri"/>
              </a:rPr>
              <a:t>Hertweck</a:t>
            </a:r>
            <a:r>
              <a:rPr lang="en-GB" sz="1050" b="0" strike="noStrike" spc="-1" dirty="0">
                <a:solidFill>
                  <a:srgbClr val="767171"/>
                </a:solidFill>
                <a:latin typeface="Open Sans"/>
                <a:ea typeface="Calibri"/>
              </a:rPr>
              <a:t>, Christian. 2009. “The Biosynthetic Logic of Polyketide Diversity.” </a:t>
            </a:r>
            <a:r>
              <a:rPr lang="en-GB" sz="1050" b="0" i="1" strike="noStrike" spc="-1" dirty="0" err="1">
                <a:solidFill>
                  <a:srgbClr val="767171"/>
                </a:solidFill>
                <a:latin typeface="Open Sans"/>
                <a:ea typeface="Calibri"/>
              </a:rPr>
              <a:t>Angewandte</a:t>
            </a:r>
            <a:r>
              <a:rPr lang="en-GB" sz="1050" b="0" i="1" strike="noStrike" spc="-1" dirty="0">
                <a:solidFill>
                  <a:srgbClr val="767171"/>
                </a:solidFill>
                <a:latin typeface="Open Sans"/>
                <a:ea typeface="Calibri"/>
              </a:rPr>
              <a:t> </a:t>
            </a:r>
            <a:r>
              <a:rPr lang="en-GB" sz="1050" b="0" i="1" strike="noStrike" spc="-1" dirty="0" err="1">
                <a:solidFill>
                  <a:srgbClr val="767171"/>
                </a:solidFill>
                <a:latin typeface="Open Sans"/>
                <a:ea typeface="Calibri"/>
              </a:rPr>
              <a:t>Chemie</a:t>
            </a:r>
            <a:r>
              <a:rPr lang="en-GB" sz="1050" b="0" i="1" strike="noStrike" spc="-1" dirty="0">
                <a:solidFill>
                  <a:srgbClr val="767171"/>
                </a:solidFill>
                <a:latin typeface="Open Sans"/>
                <a:ea typeface="Calibri"/>
              </a:rPr>
              <a:t> - International Edition</a:t>
            </a:r>
            <a:r>
              <a:rPr lang="en-GB" sz="1050" b="0" strike="noStrike" spc="-1" dirty="0">
                <a:solidFill>
                  <a:srgbClr val="767171"/>
                </a:solidFill>
                <a:latin typeface="Open Sans"/>
                <a:ea typeface="Calibri"/>
              </a:rPr>
              <a:t> 48(26): 4688–4716.</a:t>
            </a:r>
            <a:endParaRPr lang="pt-PT" sz="1050" b="0" strike="noStrike" spc="-1" dirty="0">
              <a:latin typeface="Open Sans"/>
            </a:endParaRPr>
          </a:p>
        </p:txBody>
      </p:sp>
      <p:grpSp>
        <p:nvGrpSpPr>
          <p:cNvPr id="694" name="Group 33"/>
          <p:cNvGrpSpPr/>
          <p:nvPr/>
        </p:nvGrpSpPr>
        <p:grpSpPr>
          <a:xfrm>
            <a:off x="262800" y="5796720"/>
            <a:ext cx="3269880" cy="700200"/>
            <a:chOff x="262800" y="5796720"/>
            <a:chExt cx="3269880" cy="700200"/>
          </a:xfrm>
        </p:grpSpPr>
        <p:sp>
          <p:nvSpPr>
            <p:cNvPr id="695" name="CustomShape 34"/>
            <p:cNvSpPr/>
            <p:nvPr/>
          </p:nvSpPr>
          <p:spPr>
            <a:xfrm>
              <a:off x="262800" y="5796720"/>
              <a:ext cx="3269880" cy="475560"/>
            </a:xfrm>
            <a:prstGeom prst="rect">
              <a:avLst/>
            </a:prstGeom>
            <a:solidFill>
              <a:srgbClr val="1D4999"/>
            </a:solidFill>
            <a:ln/>
          </p:spPr>
          <p:style>
            <a:lnRef idx="2">
              <a:schemeClr val="accent1">
                <a:shade val="50000"/>
              </a:schemeClr>
            </a:lnRef>
            <a:fillRef idx="1">
              <a:schemeClr val="accent1"/>
            </a:fillRef>
            <a:effectRef idx="0">
              <a:schemeClr val="accent1"/>
            </a:effectRef>
            <a:fontRef idx="minor"/>
          </p:style>
        </p:sp>
        <p:sp>
          <p:nvSpPr>
            <p:cNvPr id="696" name="CustomShape 35"/>
            <p:cNvSpPr/>
            <p:nvPr/>
          </p:nvSpPr>
          <p:spPr>
            <a:xfrm>
              <a:off x="262800" y="5858640"/>
              <a:ext cx="3269880" cy="638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800" b="0" strike="noStrike" spc="-1">
                  <a:solidFill>
                    <a:srgbClr val="FFFFFF"/>
                  </a:solidFill>
                  <a:latin typeface="Open Sans"/>
                  <a:ea typeface="Open Sans"/>
                </a:rPr>
                <a:t>Combinatorial biosynthesis</a:t>
              </a:r>
              <a:endParaRPr lang="pt-PT" sz="1800" b="0" strike="noStrike" spc="-1">
                <a:latin typeface="Arial"/>
              </a:endParaRPr>
            </a:p>
          </p:txBody>
        </p:sp>
      </p:grpSp>
      <p:sp>
        <p:nvSpPr>
          <p:cNvPr id="697" name="CustomShape 36"/>
          <p:cNvSpPr/>
          <p:nvPr/>
        </p:nvSpPr>
        <p:spPr>
          <a:xfrm>
            <a:off x="10026000" y="6018480"/>
            <a:ext cx="1361160" cy="242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pt-PT" sz="1000" b="0" strike="noStrike" spc="-1">
                <a:solidFill>
                  <a:srgbClr val="767171"/>
                </a:solidFill>
                <a:latin typeface="Arial"/>
              </a:rPr>
              <a:t>Erythromycin A</a:t>
            </a:r>
            <a:endParaRPr lang="pt-PT" sz="1000" b="0" strike="noStrike" spc="-1">
              <a:latin typeface="Arial"/>
            </a:endParaRPr>
          </a:p>
        </p:txBody>
      </p:sp>
      <p:pic>
        <p:nvPicPr>
          <p:cNvPr id="698" name="Picture 697"/>
          <p:cNvPicPr/>
          <p:nvPr/>
        </p:nvPicPr>
        <p:blipFill>
          <a:blip r:embed="rId5"/>
          <a:stretch/>
        </p:blipFill>
        <p:spPr>
          <a:xfrm>
            <a:off x="5054760" y="3975120"/>
            <a:ext cx="546120" cy="2438280"/>
          </a:xfrm>
          <a:prstGeom prst="rect">
            <a:avLst/>
          </a:prstGeom>
          <a:ln>
            <a:noFill/>
          </a:ln>
        </p:spPr>
      </p:pic>
      <p:pic>
        <p:nvPicPr>
          <p:cNvPr id="699" name="Picture 698"/>
          <p:cNvPicPr/>
          <p:nvPr/>
        </p:nvPicPr>
        <p:blipFill>
          <a:blip r:embed="rId6"/>
          <a:stretch/>
        </p:blipFill>
        <p:spPr>
          <a:xfrm>
            <a:off x="7721640" y="1397160"/>
            <a:ext cx="1143000" cy="1434960"/>
          </a:xfrm>
          <a:prstGeom prst="rect">
            <a:avLst/>
          </a:prstGeom>
          <a:ln>
            <a:noFill/>
          </a:ln>
        </p:spPr>
      </p:pic>
      <p:pic>
        <p:nvPicPr>
          <p:cNvPr id="700" name="Picture 699"/>
          <p:cNvPicPr/>
          <p:nvPr/>
        </p:nvPicPr>
        <p:blipFill>
          <a:blip r:embed="rId7"/>
          <a:stretch/>
        </p:blipFill>
        <p:spPr>
          <a:xfrm>
            <a:off x="10083960" y="4343400"/>
            <a:ext cx="1981080" cy="1778040"/>
          </a:xfrm>
          <a:prstGeom prst="rect">
            <a:avLst/>
          </a:prstGeom>
          <a:ln>
            <a:noFill/>
          </a:ln>
        </p:spPr>
      </p:pic>
      <p:pic>
        <p:nvPicPr>
          <p:cNvPr id="701" name="Picture 700"/>
          <p:cNvPicPr/>
          <p:nvPr/>
        </p:nvPicPr>
        <p:blipFill>
          <a:blip r:embed="rId8"/>
          <a:stretch/>
        </p:blipFill>
        <p:spPr>
          <a:xfrm>
            <a:off x="1498680" y="63360"/>
            <a:ext cx="495360" cy="584280"/>
          </a:xfrm>
          <a:prstGeom prst="rect">
            <a:avLst/>
          </a:prstGeom>
          <a:ln>
            <a:noFill/>
          </a:ln>
        </p:spPr>
      </p:pic>
      <p:pic>
        <p:nvPicPr>
          <p:cNvPr id="702" name="Picture 701"/>
          <p:cNvPicPr/>
          <p:nvPr/>
        </p:nvPicPr>
        <p:blipFill>
          <a:blip r:embed="rId9"/>
          <a:stretch/>
        </p:blipFill>
        <p:spPr>
          <a:xfrm>
            <a:off x="2044800" y="393840"/>
            <a:ext cx="520560" cy="368280"/>
          </a:xfrm>
          <a:prstGeom prst="rect">
            <a:avLst/>
          </a:prstGeom>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4" name="CustomShape 2"/>
          <p:cNvSpPr/>
          <p:nvPr/>
        </p:nvSpPr>
        <p:spPr>
          <a:xfrm>
            <a:off x="300600" y="185750"/>
            <a:ext cx="9726120" cy="69984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GB" sz="4000" b="1" strike="noStrike" spc="-1">
                <a:solidFill>
                  <a:srgbClr val="203864"/>
                </a:solidFill>
                <a:latin typeface="Calibri Light"/>
              </a:rPr>
              <a:t>Heterologous expression of BGCs</a:t>
            </a:r>
            <a:endParaRPr lang="pt-PT" sz="4000" b="0" strike="noStrike" spc="-1">
              <a:latin typeface="Arial"/>
            </a:endParaRPr>
          </a:p>
        </p:txBody>
      </p:sp>
      <p:sp>
        <p:nvSpPr>
          <p:cNvPr id="705" name="CustomShape 3"/>
          <p:cNvSpPr/>
          <p:nvPr/>
        </p:nvSpPr>
        <p:spPr>
          <a:xfrm>
            <a:off x="1250640" y="6158982"/>
            <a:ext cx="9690480" cy="337100"/>
          </a:xfrm>
          <a:prstGeom prst="rect">
            <a:avLst/>
          </a:prstGeom>
          <a:noFill/>
          <a:ln>
            <a:solidFill>
              <a:schemeClr val="accent1"/>
            </a:solid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GB" sz="1600" b="0" strike="noStrike" spc="-1">
                <a:solidFill>
                  <a:srgbClr val="000000"/>
                </a:solidFill>
                <a:latin typeface="Open Sans"/>
                <a:ea typeface="Open Sans"/>
              </a:rPr>
              <a:t>Heterologous production of polyketides was first demonstrated with </a:t>
            </a:r>
            <a:r>
              <a:rPr lang="en-GB" sz="1600" b="0" i="1" strike="noStrike" spc="-1">
                <a:solidFill>
                  <a:srgbClr val="000000"/>
                </a:solidFill>
                <a:latin typeface="Open Sans"/>
                <a:ea typeface="Open Sans"/>
              </a:rPr>
              <a:t>Streptomyces </a:t>
            </a:r>
            <a:r>
              <a:rPr lang="en-GB" sz="1600" b="0" i="1" strike="noStrike" spc="-1" err="1">
                <a:solidFill>
                  <a:srgbClr val="000000"/>
                </a:solidFill>
                <a:latin typeface="Open Sans"/>
                <a:ea typeface="Open Sans"/>
              </a:rPr>
              <a:t>parvulus</a:t>
            </a:r>
            <a:r>
              <a:rPr lang="en-GB" sz="1600" b="0" i="1" strike="noStrike" spc="-1">
                <a:solidFill>
                  <a:srgbClr val="000000"/>
                </a:solidFill>
                <a:latin typeface="Open Sans"/>
                <a:ea typeface="Open Sans"/>
              </a:rPr>
              <a:t> </a:t>
            </a:r>
            <a:r>
              <a:rPr lang="en-GB" sz="1600" b="0" strike="noStrike" spc="-1">
                <a:solidFill>
                  <a:srgbClr val="000000"/>
                </a:solidFill>
                <a:latin typeface="Open Sans"/>
                <a:ea typeface="Open Sans"/>
              </a:rPr>
              <a:t>in 1984.</a:t>
            </a:r>
            <a:endParaRPr lang="pt-PT" sz="1600" b="0" strike="noStrike" spc="-1">
              <a:latin typeface="Arial"/>
            </a:endParaRPr>
          </a:p>
        </p:txBody>
      </p:sp>
      <p:pic>
        <p:nvPicPr>
          <p:cNvPr id="706" name="Picture 4" descr="Imagem relacionada"/>
          <p:cNvPicPr/>
          <p:nvPr/>
        </p:nvPicPr>
        <p:blipFill>
          <a:blip r:embed="rId3"/>
          <a:stretch/>
        </p:blipFill>
        <p:spPr>
          <a:xfrm>
            <a:off x="145440" y="4284360"/>
            <a:ext cx="1612080" cy="1612080"/>
          </a:xfrm>
          <a:prstGeom prst="rect">
            <a:avLst/>
          </a:prstGeom>
          <a:ln>
            <a:noFill/>
          </a:ln>
        </p:spPr>
      </p:pic>
      <p:grpSp>
        <p:nvGrpSpPr>
          <p:cNvPr id="707" name="Group 4"/>
          <p:cNvGrpSpPr/>
          <p:nvPr/>
        </p:nvGrpSpPr>
        <p:grpSpPr>
          <a:xfrm>
            <a:off x="8208360" y="3910680"/>
            <a:ext cx="3708135" cy="1815120"/>
            <a:chOff x="8208360" y="3910680"/>
            <a:chExt cx="3708135" cy="1815120"/>
          </a:xfrm>
        </p:grpSpPr>
        <p:sp>
          <p:nvSpPr>
            <p:cNvPr id="708" name="CustomShape 5"/>
            <p:cNvSpPr/>
            <p:nvPr/>
          </p:nvSpPr>
          <p:spPr>
            <a:xfrm>
              <a:off x="8208360" y="3910680"/>
              <a:ext cx="3281040" cy="1612080"/>
            </a:xfrm>
            <a:prstGeom prst="rect">
              <a:avLst/>
            </a:prstGeom>
            <a:noFill/>
            <a:ln>
              <a:solidFill>
                <a:srgbClr val="1D4999"/>
              </a:solidFill>
            </a:ln>
          </p:spPr>
          <p:style>
            <a:lnRef idx="2">
              <a:schemeClr val="accent1">
                <a:shade val="50000"/>
              </a:schemeClr>
            </a:lnRef>
            <a:fillRef idx="1">
              <a:schemeClr val="accent1"/>
            </a:fillRef>
            <a:effectRef idx="0">
              <a:schemeClr val="accent1"/>
            </a:effectRef>
            <a:fontRef idx="minor"/>
          </p:style>
        </p:sp>
        <p:sp>
          <p:nvSpPr>
            <p:cNvPr id="709" name="CustomShape 6"/>
            <p:cNvSpPr/>
            <p:nvPr/>
          </p:nvSpPr>
          <p:spPr>
            <a:xfrm>
              <a:off x="8357175" y="3989520"/>
              <a:ext cx="3559320" cy="17362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strike="noStrike" spc="-1">
                  <a:solidFill>
                    <a:srgbClr val="000000"/>
                  </a:solidFill>
                  <a:latin typeface="Open Sans"/>
                  <a:ea typeface="Open Sans"/>
                </a:rPr>
                <a:t>Possible hosts:</a:t>
              </a:r>
              <a:endParaRPr lang="pt-PT" sz="1800" b="0" strike="noStrike" spc="-1">
                <a:latin typeface="Arial"/>
              </a:endParaRPr>
            </a:p>
            <a:p>
              <a:pPr marL="285840" indent="-285480">
                <a:lnSpc>
                  <a:spcPct val="100000"/>
                </a:lnSpc>
                <a:buClr>
                  <a:srgbClr val="000000"/>
                </a:buClr>
                <a:buFont typeface="Arial"/>
                <a:buChar char="•"/>
              </a:pPr>
              <a:r>
                <a:rPr lang="en-GB" sz="1800" b="0" i="1" strike="noStrike" spc="-1">
                  <a:solidFill>
                    <a:srgbClr val="000000"/>
                  </a:solidFill>
                  <a:latin typeface="Open Sans"/>
                  <a:ea typeface="Open Sans"/>
                </a:rPr>
                <a:t>Streptomyces</a:t>
              </a:r>
              <a:endParaRPr lang="pt-PT" sz="1800" b="0" strike="noStrike" spc="-1">
                <a:latin typeface="Arial"/>
              </a:endParaRPr>
            </a:p>
            <a:p>
              <a:pPr marL="285840" indent="-285480">
                <a:lnSpc>
                  <a:spcPct val="100000"/>
                </a:lnSpc>
                <a:buClr>
                  <a:srgbClr val="000000"/>
                </a:buClr>
                <a:buFont typeface="Arial"/>
                <a:buChar char="•"/>
              </a:pPr>
              <a:r>
                <a:rPr lang="en-GB" sz="1800" b="0" strike="noStrike" spc="-1">
                  <a:solidFill>
                    <a:srgbClr val="000000"/>
                  </a:solidFill>
                  <a:latin typeface="Open Sans"/>
                  <a:ea typeface="Open Sans"/>
                </a:rPr>
                <a:t>Myxobacteria</a:t>
              </a:r>
              <a:endParaRPr lang="pt-PT" sz="1800" b="0" strike="noStrike" spc="-1">
                <a:latin typeface="Arial"/>
              </a:endParaRPr>
            </a:p>
            <a:p>
              <a:pPr marL="285840" indent="-285480">
                <a:lnSpc>
                  <a:spcPct val="100000"/>
                </a:lnSpc>
                <a:buClr>
                  <a:srgbClr val="000000"/>
                </a:buClr>
                <a:buFont typeface="Arial"/>
                <a:buChar char="•"/>
              </a:pPr>
              <a:r>
                <a:rPr lang="en-GB" sz="1800" b="0" i="1" strike="noStrike" spc="-1">
                  <a:solidFill>
                    <a:srgbClr val="000000"/>
                  </a:solidFill>
                  <a:latin typeface="Open Sans"/>
                  <a:ea typeface="Open Sans"/>
                </a:rPr>
                <a:t>Escherichia coli </a:t>
              </a:r>
              <a:endParaRPr lang="pt-PT" sz="1800" b="0" strike="noStrike" spc="-1">
                <a:latin typeface="Arial"/>
              </a:endParaRPr>
            </a:p>
            <a:p>
              <a:pPr marL="285840" indent="-285480">
                <a:lnSpc>
                  <a:spcPct val="100000"/>
                </a:lnSpc>
                <a:buClr>
                  <a:srgbClr val="000000"/>
                </a:buClr>
                <a:buFont typeface="Arial"/>
                <a:buChar char="•"/>
              </a:pPr>
              <a:r>
                <a:rPr lang="en-GB" sz="1800" b="0" i="1" strike="noStrike" spc="-1">
                  <a:solidFill>
                    <a:srgbClr val="000000"/>
                  </a:solidFill>
                  <a:latin typeface="Open Sans"/>
                  <a:ea typeface="Open Sans"/>
                </a:rPr>
                <a:t>Saccharomyces cerevisiae </a:t>
              </a:r>
              <a:endParaRPr lang="pt-PT" sz="1800" b="0" strike="noStrike" spc="-1">
                <a:latin typeface="Arial"/>
              </a:endParaRPr>
            </a:p>
            <a:p>
              <a:pPr>
                <a:lnSpc>
                  <a:spcPct val="100000"/>
                </a:lnSpc>
              </a:pPr>
              <a:endParaRPr lang="pt-PT" sz="1800" b="0" strike="noStrike" spc="-1">
                <a:latin typeface="Arial"/>
              </a:endParaRPr>
            </a:p>
          </p:txBody>
        </p:sp>
      </p:grpSp>
      <p:grpSp>
        <p:nvGrpSpPr>
          <p:cNvPr id="710" name="Group 7"/>
          <p:cNvGrpSpPr/>
          <p:nvPr/>
        </p:nvGrpSpPr>
        <p:grpSpPr>
          <a:xfrm>
            <a:off x="282960" y="1335240"/>
            <a:ext cx="12513960" cy="2854800"/>
            <a:chOff x="282960" y="1335240"/>
            <a:chExt cx="12513960" cy="2854800"/>
          </a:xfrm>
        </p:grpSpPr>
        <p:sp>
          <p:nvSpPr>
            <p:cNvPr id="711" name="CustomShape 8"/>
            <p:cNvSpPr/>
            <p:nvPr/>
          </p:nvSpPr>
          <p:spPr>
            <a:xfrm>
              <a:off x="3358440" y="1509120"/>
              <a:ext cx="9438480" cy="364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GB" sz="1800" b="0" strike="noStrike" spc="-1">
                  <a:solidFill>
                    <a:srgbClr val="000000"/>
                  </a:solidFill>
                  <a:latin typeface="Open Sans"/>
                  <a:ea typeface="Open Sans"/>
                </a:rPr>
                <a:t>Too complex to be chemically synthesized. </a:t>
              </a:r>
              <a:endParaRPr lang="pt-PT" sz="1800" b="0" strike="noStrike" spc="-1">
                <a:latin typeface="Arial"/>
              </a:endParaRPr>
            </a:p>
          </p:txBody>
        </p:sp>
        <p:grpSp>
          <p:nvGrpSpPr>
            <p:cNvPr id="712" name="Group 9"/>
            <p:cNvGrpSpPr/>
            <p:nvPr/>
          </p:nvGrpSpPr>
          <p:grpSpPr>
            <a:xfrm>
              <a:off x="282960" y="1335240"/>
              <a:ext cx="9743760" cy="2854800"/>
              <a:chOff x="282960" y="1335240"/>
              <a:chExt cx="9743760" cy="2854800"/>
            </a:xfrm>
          </p:grpSpPr>
          <p:sp>
            <p:nvSpPr>
              <p:cNvPr id="713" name="CustomShape 10"/>
              <p:cNvSpPr/>
              <p:nvPr/>
            </p:nvSpPr>
            <p:spPr>
              <a:xfrm>
                <a:off x="3383280" y="2023920"/>
                <a:ext cx="6643440" cy="364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GB" sz="1800" b="0" strike="noStrike" spc="-1">
                    <a:solidFill>
                      <a:srgbClr val="000000"/>
                    </a:solidFill>
                    <a:latin typeface="Open Sans"/>
                    <a:ea typeface="Open Sans"/>
                  </a:rPr>
                  <a:t>Produced by complex, slow-growing microorganisms.</a:t>
                </a:r>
                <a:endParaRPr lang="pt-PT" sz="1800" b="0" strike="noStrike" spc="-1">
                  <a:latin typeface="Arial"/>
                </a:endParaRPr>
              </a:p>
            </p:txBody>
          </p:sp>
          <p:sp>
            <p:nvSpPr>
              <p:cNvPr id="714" name="CustomShape 11"/>
              <p:cNvSpPr/>
              <p:nvPr/>
            </p:nvSpPr>
            <p:spPr>
              <a:xfrm>
                <a:off x="2261880" y="3125160"/>
                <a:ext cx="5212440" cy="1064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285840" indent="-285480">
                  <a:lnSpc>
                    <a:spcPct val="100000"/>
                  </a:lnSpc>
                  <a:buClr>
                    <a:srgbClr val="000000"/>
                  </a:buClr>
                  <a:buFont typeface="Arial"/>
                  <a:buChar char="•"/>
                </a:pPr>
                <a:r>
                  <a:rPr lang="en-GB" sz="1800" b="0" strike="noStrike" spc="-1">
                    <a:solidFill>
                      <a:srgbClr val="000000"/>
                    </a:solidFill>
                    <a:latin typeface="Open Sans"/>
                    <a:ea typeface="Open Sans"/>
                  </a:rPr>
                  <a:t>Allow the expression of cryptic (silent) BGCs.</a:t>
                </a:r>
                <a:endParaRPr lang="pt-PT" sz="1800" b="0" strike="noStrike" spc="-1">
                  <a:latin typeface="Arial"/>
                </a:endParaRPr>
              </a:p>
              <a:p>
                <a:pPr>
                  <a:lnSpc>
                    <a:spcPct val="100000"/>
                  </a:lnSpc>
                </a:pPr>
                <a:endParaRPr lang="pt-PT" sz="1800" b="0" strike="noStrike" spc="-1">
                  <a:latin typeface="Arial"/>
                </a:endParaRPr>
              </a:p>
              <a:p>
                <a:pPr marL="285840" indent="-285480">
                  <a:lnSpc>
                    <a:spcPct val="100000"/>
                  </a:lnSpc>
                  <a:buClr>
                    <a:srgbClr val="000000"/>
                  </a:buClr>
                  <a:buFont typeface="Arial"/>
                  <a:buChar char="•"/>
                </a:pPr>
                <a:r>
                  <a:rPr lang="pt-PT" sz="1800" b="0" strike="noStrike" spc="-1">
                    <a:solidFill>
                      <a:srgbClr val="000000"/>
                    </a:solidFill>
                    <a:latin typeface="Open Sans"/>
                    <a:ea typeface="Open Sans"/>
                  </a:rPr>
                  <a:t>O</a:t>
                </a:r>
                <a:r>
                  <a:rPr lang="en-GB" sz="1800" b="0" strike="noStrike" spc="-1">
                    <a:solidFill>
                      <a:srgbClr val="000000"/>
                    </a:solidFill>
                    <a:latin typeface="Open Sans"/>
                    <a:ea typeface="Open Sans"/>
                  </a:rPr>
                  <a:t>verproduction of target compounds.</a:t>
                </a:r>
                <a:endParaRPr lang="pt-PT" sz="1800" b="0" strike="noStrike" spc="-1">
                  <a:latin typeface="Arial"/>
                </a:endParaRPr>
              </a:p>
            </p:txBody>
          </p:sp>
          <p:sp>
            <p:nvSpPr>
              <p:cNvPr id="715" name="CustomShape 12"/>
              <p:cNvSpPr/>
              <p:nvPr/>
            </p:nvSpPr>
            <p:spPr>
              <a:xfrm>
                <a:off x="320040" y="1630800"/>
                <a:ext cx="2299680" cy="912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GB" sz="1800" b="0" strike="noStrike" spc="-1">
                    <a:solidFill>
                      <a:srgbClr val="000000"/>
                    </a:solidFill>
                    <a:latin typeface="Open Sans"/>
                    <a:ea typeface="Open Sans"/>
                  </a:rPr>
                  <a:t>Strategy to produce compounds </a:t>
                </a:r>
                <a:endParaRPr lang="pt-PT" sz="1800" b="0" strike="noStrike" spc="-1">
                  <a:latin typeface="Arial"/>
                </a:endParaRPr>
              </a:p>
            </p:txBody>
          </p:sp>
          <p:pic>
            <p:nvPicPr>
              <p:cNvPr id="716" name="Imagem 20"/>
              <p:cNvPicPr/>
              <p:nvPr/>
            </p:nvPicPr>
            <p:blipFill>
              <a:blip r:embed="rId4"/>
              <a:stretch/>
            </p:blipFill>
            <p:spPr>
              <a:xfrm rot="10800000">
                <a:off x="2748600" y="1499760"/>
                <a:ext cx="546480" cy="412920"/>
              </a:xfrm>
              <a:prstGeom prst="rect">
                <a:avLst/>
              </a:prstGeom>
              <a:ln>
                <a:noFill/>
              </a:ln>
            </p:spPr>
          </p:pic>
          <p:sp>
            <p:nvSpPr>
              <p:cNvPr id="717" name="CustomShape 13"/>
              <p:cNvSpPr/>
              <p:nvPr/>
            </p:nvSpPr>
            <p:spPr>
              <a:xfrm>
                <a:off x="282960" y="1335240"/>
                <a:ext cx="2377800" cy="1132200"/>
              </a:xfrm>
              <a:prstGeom prst="ellipse">
                <a:avLst/>
              </a:prstGeom>
              <a:noFill/>
              <a:ln w="9360">
                <a:solidFill>
                  <a:srgbClr val="0091EA"/>
                </a:solidFill>
                <a:prstDash val="dash"/>
                <a:round/>
              </a:ln>
            </p:spPr>
            <p:style>
              <a:lnRef idx="0">
                <a:scrgbClr r="0" g="0" b="0"/>
              </a:lnRef>
              <a:fillRef idx="0">
                <a:scrgbClr r="0" g="0" b="0"/>
              </a:fillRef>
              <a:effectRef idx="0">
                <a:scrgbClr r="0" g="0" b="0"/>
              </a:effectRef>
              <a:fontRef idx="minor"/>
            </p:style>
          </p:sp>
          <p:pic>
            <p:nvPicPr>
              <p:cNvPr id="718" name="Imagem 22"/>
              <p:cNvPicPr/>
              <p:nvPr/>
            </p:nvPicPr>
            <p:blipFill>
              <a:blip r:embed="rId4"/>
              <a:stretch/>
            </p:blipFill>
            <p:spPr>
              <a:xfrm rot="10800000">
                <a:off x="2738880" y="2002320"/>
                <a:ext cx="546480" cy="412920"/>
              </a:xfrm>
              <a:prstGeom prst="rect">
                <a:avLst/>
              </a:prstGeom>
              <a:ln>
                <a:noFill/>
              </a:ln>
            </p:spPr>
          </p:pic>
          <p:pic>
            <p:nvPicPr>
              <p:cNvPr id="719" name="Imagem 23"/>
              <p:cNvPicPr/>
              <p:nvPr/>
            </p:nvPicPr>
            <p:blipFill>
              <a:blip r:embed="rId5"/>
              <a:stretch/>
            </p:blipFill>
            <p:spPr>
              <a:xfrm rot="11016600" flipH="1">
                <a:off x="1454400" y="2702880"/>
                <a:ext cx="781920" cy="833760"/>
              </a:xfrm>
              <a:prstGeom prst="rect">
                <a:avLst/>
              </a:prstGeom>
              <a:ln>
                <a:noFill/>
              </a:ln>
            </p:spPr>
          </p:pic>
        </p:grpSp>
      </p:grpSp>
      <p:grpSp>
        <p:nvGrpSpPr>
          <p:cNvPr id="720" name="Group 14"/>
          <p:cNvGrpSpPr/>
          <p:nvPr/>
        </p:nvGrpSpPr>
        <p:grpSpPr>
          <a:xfrm>
            <a:off x="8585640" y="-360000"/>
            <a:ext cx="3745440" cy="2185920"/>
            <a:chOff x="8585640" y="-360000"/>
            <a:chExt cx="3745440" cy="2185920"/>
          </a:xfrm>
        </p:grpSpPr>
        <p:grpSp>
          <p:nvGrpSpPr>
            <p:cNvPr id="721" name="Group 15"/>
            <p:cNvGrpSpPr/>
            <p:nvPr/>
          </p:nvGrpSpPr>
          <p:grpSpPr>
            <a:xfrm>
              <a:off x="8585640" y="-360000"/>
              <a:ext cx="3745440" cy="2185920"/>
              <a:chOff x="8585640" y="-360000"/>
              <a:chExt cx="3745440" cy="2185920"/>
            </a:xfrm>
          </p:grpSpPr>
          <p:pic>
            <p:nvPicPr>
              <p:cNvPr id="722" name="Imagem 27"/>
              <p:cNvPicPr/>
              <p:nvPr/>
            </p:nvPicPr>
            <p:blipFill>
              <a:blip r:embed="rId6"/>
              <a:stretch/>
            </p:blipFill>
            <p:spPr>
              <a:xfrm rot="19565400" flipH="1">
                <a:off x="9267480" y="18000"/>
                <a:ext cx="1791360" cy="1429920"/>
              </a:xfrm>
              <a:prstGeom prst="rect">
                <a:avLst/>
              </a:prstGeom>
              <a:ln>
                <a:noFill/>
              </a:ln>
            </p:spPr>
          </p:pic>
          <p:grpSp>
            <p:nvGrpSpPr>
              <p:cNvPr id="723" name="Group 16"/>
              <p:cNvGrpSpPr/>
              <p:nvPr/>
            </p:nvGrpSpPr>
            <p:grpSpPr>
              <a:xfrm>
                <a:off x="8585640" y="588960"/>
                <a:ext cx="3745440" cy="680760"/>
                <a:chOff x="8585640" y="588960"/>
                <a:chExt cx="3745440" cy="680760"/>
              </a:xfrm>
            </p:grpSpPr>
            <p:sp>
              <p:nvSpPr>
                <p:cNvPr id="724" name="CustomShape 17"/>
                <p:cNvSpPr/>
                <p:nvPr/>
              </p:nvSpPr>
              <p:spPr>
                <a:xfrm>
                  <a:off x="8585640" y="588960"/>
                  <a:ext cx="3024360" cy="577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GB" sz="1600" b="0" strike="noStrike" spc="-1">
                      <a:solidFill>
                        <a:srgbClr val="000000"/>
                      </a:solidFill>
                      <a:latin typeface="Open Sans"/>
                      <a:ea typeface="Open Sans"/>
                    </a:rPr>
                    <a:t>Engineering</a:t>
                  </a:r>
                  <a:endParaRPr lang="pt-PT" sz="1600" b="0" strike="noStrike" spc="-1">
                    <a:latin typeface="Arial"/>
                  </a:endParaRPr>
                </a:p>
                <a:p>
                  <a:pPr algn="ctr">
                    <a:lnSpc>
                      <a:spcPct val="100000"/>
                    </a:lnSpc>
                  </a:pPr>
                  <a:r>
                    <a:rPr lang="en-GB" sz="1600" b="0" strike="noStrike" spc="-1">
                      <a:solidFill>
                        <a:srgbClr val="000000"/>
                      </a:solidFill>
                      <a:latin typeface="Open Sans"/>
                      <a:ea typeface="Open Sans"/>
                    </a:rPr>
                    <a:t>Strategies</a:t>
                  </a:r>
                  <a:endParaRPr lang="pt-PT" sz="1600" b="0" strike="noStrike" spc="-1">
                    <a:latin typeface="Arial"/>
                  </a:endParaRPr>
                </a:p>
              </p:txBody>
            </p:sp>
            <p:sp>
              <p:nvSpPr>
                <p:cNvPr id="725" name="CustomShape 18"/>
                <p:cNvSpPr/>
                <p:nvPr/>
              </p:nvSpPr>
              <p:spPr>
                <a:xfrm>
                  <a:off x="10353600" y="936000"/>
                  <a:ext cx="1977480" cy="3337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GB" sz="1600" b="0" strike="noStrike" spc="-1">
                      <a:solidFill>
                        <a:srgbClr val="000000"/>
                      </a:solidFill>
                      <a:latin typeface="Open Sans"/>
                      <a:ea typeface="Open Sans"/>
                    </a:rPr>
                    <a:t>Cellular level</a:t>
                  </a:r>
                  <a:endParaRPr lang="pt-PT" sz="1600" b="0" strike="noStrike" spc="-1">
                    <a:latin typeface="Arial"/>
                  </a:endParaRPr>
                </a:p>
              </p:txBody>
            </p:sp>
          </p:grpSp>
        </p:grpSp>
        <p:sp>
          <p:nvSpPr>
            <p:cNvPr id="726" name="CustomShape 19"/>
            <p:cNvSpPr/>
            <p:nvPr/>
          </p:nvSpPr>
          <p:spPr>
            <a:xfrm>
              <a:off x="10587960" y="852480"/>
              <a:ext cx="1553400" cy="486720"/>
            </a:xfrm>
            <a:prstGeom prst="ellipse">
              <a:avLst/>
            </a:prstGeom>
            <a:noFill/>
            <a:ln w="9360">
              <a:solidFill>
                <a:srgbClr val="0091EA"/>
              </a:solidFill>
              <a:prstDash val="dash"/>
              <a:round/>
            </a:ln>
          </p:spPr>
          <p:style>
            <a:lnRef idx="0">
              <a:scrgbClr r="0" g="0" b="0"/>
            </a:lnRef>
            <a:fillRef idx="0">
              <a:scrgbClr r="0" g="0" b="0"/>
            </a:fillRef>
            <a:effectRef idx="0">
              <a:scrgbClr r="0" g="0" b="0"/>
            </a:effectRef>
            <a:fontRef idx="minor"/>
          </p:style>
        </p:sp>
      </p:grpSp>
      <p:sp>
        <p:nvSpPr>
          <p:cNvPr id="727" name="CustomShape 20"/>
          <p:cNvSpPr/>
          <p:nvPr/>
        </p:nvSpPr>
        <p:spPr>
          <a:xfrm>
            <a:off x="8624160" y="4295160"/>
            <a:ext cx="1546200" cy="287640"/>
          </a:xfrm>
          <a:prstGeom prst="rect">
            <a:avLst/>
          </a:prstGeom>
          <a:noFill/>
          <a:ln w="28440"/>
        </p:spPr>
        <p:style>
          <a:lnRef idx="2">
            <a:schemeClr val="accent1">
              <a:shade val="50000"/>
            </a:schemeClr>
          </a:lnRef>
          <a:fillRef idx="1">
            <a:schemeClr val="accent1"/>
          </a:fillRef>
          <a:effectRef idx="0">
            <a:schemeClr val="accent1"/>
          </a:effectRef>
          <a:fontRef idx="minor"/>
        </p:style>
      </p:sp>
      <p:sp>
        <p:nvSpPr>
          <p:cNvPr id="728" name="CustomShape 21"/>
          <p:cNvSpPr/>
          <p:nvPr/>
        </p:nvSpPr>
        <p:spPr>
          <a:xfrm>
            <a:off x="8624160" y="5148720"/>
            <a:ext cx="2771640" cy="287640"/>
          </a:xfrm>
          <a:prstGeom prst="rect">
            <a:avLst/>
          </a:prstGeom>
          <a:noFill/>
          <a:ln w="28440"/>
        </p:spPr>
        <p:style>
          <a:lnRef idx="2">
            <a:schemeClr val="accent1">
              <a:shade val="50000"/>
            </a:schemeClr>
          </a:lnRef>
          <a:fillRef idx="1">
            <a:schemeClr val="accent1"/>
          </a:fillRef>
          <a:effectRef idx="0">
            <a:schemeClr val="accent1"/>
          </a:effectRef>
          <a:fontRef idx="minor"/>
        </p:style>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727"/>
                                        </p:tgtEl>
                                        <p:attrNameLst>
                                          <p:attrName>style.visibility</p:attrName>
                                        </p:attrNameLst>
                                      </p:cBhvr>
                                      <p:to>
                                        <p:strVal val="visible"/>
                                      </p:to>
                                    </p:set>
                                  </p:childTnLst>
                                </p:cTn>
                              </p:par>
                              <p:par>
                                <p:cTn id="7" presetID="1" presetClass="entr" fill="hold" nodeType="withEffect">
                                  <p:stCondLst>
                                    <p:cond delay="0"/>
                                  </p:stCondLst>
                                  <p:childTnLst>
                                    <p:set>
                                      <p:cBhvr>
                                        <p:cTn id="8" dur="1" fill="hold">
                                          <p:stCondLst>
                                            <p:cond delay="0"/>
                                          </p:stCondLst>
                                        </p:cTn>
                                        <p:tgtEl>
                                          <p:spTgt spid="7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9" name="CustomShape 1"/>
          <p:cNvSpPr/>
          <p:nvPr/>
        </p:nvSpPr>
        <p:spPr>
          <a:xfrm>
            <a:off x="358920" y="156600"/>
            <a:ext cx="12703680" cy="69984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GB" sz="4000" b="1" u="sng" strike="noStrike" spc="-1">
                <a:solidFill>
                  <a:srgbClr val="203864"/>
                </a:solidFill>
                <a:uFillTx/>
                <a:latin typeface="Calibri Light"/>
              </a:rPr>
              <a:t>Challenges</a:t>
            </a:r>
            <a:r>
              <a:rPr lang="en-GB" sz="4000" b="1" strike="noStrike" spc="-1">
                <a:solidFill>
                  <a:srgbClr val="203864"/>
                </a:solidFill>
                <a:latin typeface="Calibri Light"/>
              </a:rPr>
              <a:t> in Heterologous BGC expression</a:t>
            </a:r>
            <a:endParaRPr lang="pt-PT" sz="4000" b="0" strike="noStrike" spc="-1">
              <a:latin typeface="Arial"/>
            </a:endParaRPr>
          </a:p>
        </p:txBody>
      </p:sp>
      <p:sp>
        <p:nvSpPr>
          <p:cNvPr id="730" name="CustomShape 2"/>
          <p:cNvSpPr/>
          <p:nvPr/>
        </p:nvSpPr>
        <p:spPr>
          <a:xfrm>
            <a:off x="0" y="6430044"/>
            <a:ext cx="8174520" cy="414044"/>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GB" sz="1050" b="0" strike="noStrike" spc="-1" dirty="0">
                <a:solidFill>
                  <a:srgbClr val="767171"/>
                </a:solidFill>
                <a:latin typeface="Open Sans"/>
                <a:ea typeface="Calibri"/>
              </a:rPr>
              <a:t>St</a:t>
            </a:r>
            <a:r>
              <a:rPr lang="en-GB" sz="1050" spc="-1" dirty="0">
                <a:solidFill>
                  <a:schemeClr val="bg1">
                    <a:lumMod val="50000"/>
                  </a:schemeClr>
                </a:solidFill>
                <a:latin typeface="Open Sans"/>
              </a:rPr>
              <a:t>evens, D. Cole, Taylor P A Hari, and Christopher N. Boddy. 2013. “The Role of Transcription in Heterologous Expression of Polyketides in Bacterial Hosts.” </a:t>
            </a:r>
            <a:r>
              <a:rPr lang="en-GB" sz="1050" i="1" spc="-1" dirty="0">
                <a:solidFill>
                  <a:schemeClr val="bg1">
                    <a:lumMod val="50000"/>
                  </a:schemeClr>
                </a:solidFill>
                <a:latin typeface="Open Sans"/>
              </a:rPr>
              <a:t>Natural Product Reports</a:t>
            </a:r>
            <a:r>
              <a:rPr lang="en-GB" sz="1050" spc="-1" dirty="0">
                <a:solidFill>
                  <a:schemeClr val="bg1">
                    <a:lumMod val="50000"/>
                  </a:schemeClr>
                </a:solidFill>
                <a:latin typeface="Open Sans"/>
              </a:rPr>
              <a:t> 30(11): 1391–1411.</a:t>
            </a:r>
            <a:endParaRPr lang="pt-PT" sz="1050" spc="-1" dirty="0">
              <a:solidFill>
                <a:schemeClr val="bg1">
                  <a:lumMod val="50000"/>
                </a:schemeClr>
              </a:solidFill>
              <a:latin typeface="Open Sans"/>
            </a:endParaRPr>
          </a:p>
        </p:txBody>
      </p:sp>
      <p:grpSp>
        <p:nvGrpSpPr>
          <p:cNvPr id="731" name="Group 3"/>
          <p:cNvGrpSpPr/>
          <p:nvPr/>
        </p:nvGrpSpPr>
        <p:grpSpPr>
          <a:xfrm>
            <a:off x="1941120" y="994578"/>
            <a:ext cx="8789040" cy="5214960"/>
            <a:chOff x="1941120" y="961920"/>
            <a:chExt cx="8789040" cy="5214960"/>
          </a:xfrm>
        </p:grpSpPr>
        <p:pic>
          <p:nvPicPr>
            <p:cNvPr id="732" name="Imagem 2"/>
            <p:cNvPicPr/>
            <p:nvPr/>
          </p:nvPicPr>
          <p:blipFill>
            <a:blip r:embed="rId3"/>
            <a:srcRect t="1931"/>
            <a:stretch/>
          </p:blipFill>
          <p:spPr>
            <a:xfrm>
              <a:off x="1941120" y="961920"/>
              <a:ext cx="8789040" cy="5214960"/>
            </a:xfrm>
            <a:prstGeom prst="rect">
              <a:avLst/>
            </a:prstGeom>
            <a:ln>
              <a:noFill/>
            </a:ln>
          </p:spPr>
        </p:pic>
        <p:sp>
          <p:nvSpPr>
            <p:cNvPr id="733" name="CustomShape 4"/>
            <p:cNvSpPr/>
            <p:nvPr/>
          </p:nvSpPr>
          <p:spPr>
            <a:xfrm>
              <a:off x="2935800" y="2844360"/>
              <a:ext cx="1154520" cy="125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734" name="CustomShape 5"/>
            <p:cNvSpPr/>
            <p:nvPr/>
          </p:nvSpPr>
          <p:spPr>
            <a:xfrm>
              <a:off x="2887560" y="2776680"/>
              <a:ext cx="2486160" cy="250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050" b="1" strike="noStrike" spc="-1">
                  <a:solidFill>
                    <a:srgbClr val="3B3838"/>
                  </a:solidFill>
                  <a:latin typeface="Calibri"/>
                </a:rPr>
                <a:t>Promoter replacement</a:t>
              </a:r>
              <a:endParaRPr lang="pt-PT" sz="1050" b="0" strike="noStrike" spc="-1">
                <a:latin typeface="Arial"/>
              </a:endParaRPr>
            </a:p>
          </p:txBody>
        </p:sp>
        <p:sp>
          <p:nvSpPr>
            <p:cNvPr id="735" name="CustomShape 6"/>
            <p:cNvSpPr/>
            <p:nvPr/>
          </p:nvSpPr>
          <p:spPr>
            <a:xfrm>
              <a:off x="2532600" y="2907360"/>
              <a:ext cx="2907720" cy="2502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050" b="1" strike="noStrike" spc="-1">
                  <a:solidFill>
                    <a:srgbClr val="3B3838"/>
                  </a:solidFill>
                  <a:latin typeface="Calibri"/>
                </a:rPr>
                <a:t>Transcription from native promoters</a:t>
              </a:r>
              <a:endParaRPr lang="pt-PT" sz="1050" b="0" strike="noStrike" spc="-1">
                <a:latin typeface="Arial"/>
              </a:endParaRPr>
            </a:p>
          </p:txBody>
        </p:sp>
        <p:sp>
          <p:nvSpPr>
            <p:cNvPr id="736" name="CustomShape 7"/>
            <p:cNvSpPr/>
            <p:nvPr/>
          </p:nvSpPr>
          <p:spPr>
            <a:xfrm>
              <a:off x="6710760" y="2602440"/>
              <a:ext cx="2486160" cy="3675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3" name="CustomShape 2"/>
          <p:cNvSpPr/>
          <p:nvPr/>
        </p:nvSpPr>
        <p:spPr>
          <a:xfrm>
            <a:off x="6444900" y="1570024"/>
            <a:ext cx="2529360" cy="702000"/>
          </a:xfrm>
          <a:prstGeom prst="roundRect">
            <a:avLst>
              <a:gd name="adj" fmla="val 16667"/>
            </a:avLst>
          </a:prstGeom>
          <a:solidFill>
            <a:srgbClr val="0091EA"/>
          </a:solidFill>
          <a:ln>
            <a:noFill/>
          </a:ln>
        </p:spPr>
        <p:style>
          <a:lnRef idx="2">
            <a:schemeClr val="accent1">
              <a:shade val="50000"/>
            </a:schemeClr>
          </a:lnRef>
          <a:fillRef idx="1">
            <a:schemeClr val="accent1"/>
          </a:fillRef>
          <a:effectRef idx="0">
            <a:schemeClr val="accent1"/>
          </a:effectRef>
          <a:fontRef idx="minor"/>
        </p:style>
      </p:sp>
      <p:sp>
        <p:nvSpPr>
          <p:cNvPr id="784" name="CustomShape 3"/>
          <p:cNvSpPr/>
          <p:nvPr/>
        </p:nvSpPr>
        <p:spPr>
          <a:xfrm>
            <a:off x="6518833" y="1669680"/>
            <a:ext cx="2772000" cy="5169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GB" sz="2800" b="0" strike="noStrike" spc="-1">
                <a:solidFill>
                  <a:srgbClr val="FFFFFF"/>
                </a:solidFill>
                <a:latin typeface="Source Sans Pro"/>
                <a:ea typeface="Source Sans Pro"/>
              </a:rPr>
              <a:t>Metagenomics</a:t>
            </a:r>
            <a:endParaRPr lang="pt-PT" sz="2800" b="0" strike="noStrike" spc="-1">
              <a:latin typeface="Arial"/>
            </a:endParaRPr>
          </a:p>
        </p:txBody>
      </p:sp>
      <p:sp>
        <p:nvSpPr>
          <p:cNvPr id="786" name="CustomShape 5"/>
          <p:cNvSpPr/>
          <p:nvPr/>
        </p:nvSpPr>
        <p:spPr>
          <a:xfrm>
            <a:off x="196200" y="157680"/>
            <a:ext cx="7174080" cy="1308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pt-PT" sz="4000" b="1" strike="noStrike" spc="-1">
                <a:solidFill>
                  <a:srgbClr val="203864"/>
                </a:solidFill>
                <a:latin typeface="Calibri Light"/>
              </a:rPr>
              <a:t>Discovery methods of new BGCs</a:t>
            </a:r>
            <a:endParaRPr lang="pt-PT" sz="4000" b="0" strike="noStrike" spc="-1">
              <a:latin typeface="Arial"/>
            </a:endParaRPr>
          </a:p>
        </p:txBody>
      </p:sp>
      <p:pic>
        <p:nvPicPr>
          <p:cNvPr id="787" name="Imagem 31"/>
          <p:cNvPicPr/>
          <p:nvPr/>
        </p:nvPicPr>
        <p:blipFill>
          <a:blip r:embed="rId3"/>
          <a:stretch/>
        </p:blipFill>
        <p:spPr>
          <a:xfrm rot="5400000">
            <a:off x="6981840" y="457920"/>
            <a:ext cx="777960" cy="777960"/>
          </a:xfrm>
          <a:prstGeom prst="rect">
            <a:avLst/>
          </a:prstGeom>
          <a:ln>
            <a:noFill/>
          </a:ln>
        </p:spPr>
      </p:pic>
      <p:grpSp>
        <p:nvGrpSpPr>
          <p:cNvPr id="788" name="Group 6"/>
          <p:cNvGrpSpPr/>
          <p:nvPr/>
        </p:nvGrpSpPr>
        <p:grpSpPr>
          <a:xfrm>
            <a:off x="1468800" y="4617720"/>
            <a:ext cx="9253800" cy="1791360"/>
            <a:chOff x="1468800" y="4617720"/>
            <a:chExt cx="9253800" cy="1791360"/>
          </a:xfrm>
        </p:grpSpPr>
        <p:pic>
          <p:nvPicPr>
            <p:cNvPr id="789" name="Imagem 29"/>
            <p:cNvPicPr/>
            <p:nvPr/>
          </p:nvPicPr>
          <p:blipFill>
            <a:blip r:embed="rId4"/>
            <a:srcRect l="21224" t="81154" r="21640"/>
            <a:stretch/>
          </p:blipFill>
          <p:spPr>
            <a:xfrm>
              <a:off x="1684440" y="5277240"/>
              <a:ext cx="1489680" cy="511560"/>
            </a:xfrm>
            <a:prstGeom prst="rect">
              <a:avLst/>
            </a:prstGeom>
            <a:ln>
              <a:noFill/>
            </a:ln>
          </p:spPr>
        </p:pic>
        <p:sp>
          <p:nvSpPr>
            <p:cNvPr id="790" name="CustomShape 7"/>
            <p:cNvSpPr/>
            <p:nvPr/>
          </p:nvSpPr>
          <p:spPr>
            <a:xfrm>
              <a:off x="3990240" y="5339880"/>
              <a:ext cx="1859400" cy="820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GB" sz="1600" b="0" strike="noStrike" spc="-1">
                  <a:solidFill>
                    <a:srgbClr val="000000"/>
                  </a:solidFill>
                  <a:latin typeface="Open Sans"/>
                  <a:ea typeface="Open Sans"/>
                </a:rPr>
                <a:t>Production of </a:t>
              </a:r>
              <a:r>
                <a:rPr lang="en-GB" sz="1600" b="1" strike="noStrike" spc="-1">
                  <a:solidFill>
                    <a:srgbClr val="000000"/>
                  </a:solidFill>
                  <a:latin typeface="Open Sans"/>
                  <a:ea typeface="Open Sans"/>
                </a:rPr>
                <a:t>Metagenomic Library</a:t>
              </a:r>
              <a:endParaRPr lang="pt-PT" sz="1600" b="0" strike="noStrike" spc="-1">
                <a:latin typeface="Arial"/>
              </a:endParaRPr>
            </a:p>
          </p:txBody>
        </p:sp>
        <p:sp>
          <p:nvSpPr>
            <p:cNvPr id="791" name="CustomShape 8"/>
            <p:cNvSpPr/>
            <p:nvPr/>
          </p:nvSpPr>
          <p:spPr>
            <a:xfrm>
              <a:off x="1468800" y="5832720"/>
              <a:ext cx="2083680" cy="576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GB" sz="1600" b="1" strike="noStrike" spc="-1">
                  <a:solidFill>
                    <a:srgbClr val="000000"/>
                  </a:solidFill>
                  <a:latin typeface="Open Sans"/>
                  <a:ea typeface="Open Sans"/>
                </a:rPr>
                <a:t>Metagenomic DNA</a:t>
              </a:r>
              <a:endParaRPr lang="pt-PT" sz="1600" b="0" strike="noStrike" spc="-1">
                <a:latin typeface="Arial"/>
              </a:endParaRPr>
            </a:p>
          </p:txBody>
        </p:sp>
        <p:pic>
          <p:nvPicPr>
            <p:cNvPr id="792" name="Imagem 41"/>
            <p:cNvPicPr/>
            <p:nvPr/>
          </p:nvPicPr>
          <p:blipFill>
            <a:blip r:embed="rId3"/>
            <a:stretch/>
          </p:blipFill>
          <p:spPr>
            <a:xfrm rot="2546400">
              <a:off x="3220920" y="4778280"/>
              <a:ext cx="777960" cy="777960"/>
            </a:xfrm>
            <a:prstGeom prst="rect">
              <a:avLst/>
            </a:prstGeom>
            <a:ln>
              <a:noFill/>
            </a:ln>
          </p:spPr>
        </p:pic>
        <p:pic>
          <p:nvPicPr>
            <p:cNvPr id="793" name="Imagem 42"/>
            <p:cNvPicPr/>
            <p:nvPr/>
          </p:nvPicPr>
          <p:blipFill>
            <a:blip r:embed="rId3"/>
            <a:stretch/>
          </p:blipFill>
          <p:spPr>
            <a:xfrm rot="2546400">
              <a:off x="5934240" y="4867200"/>
              <a:ext cx="777960" cy="777960"/>
            </a:xfrm>
            <a:prstGeom prst="rect">
              <a:avLst/>
            </a:prstGeom>
            <a:ln>
              <a:noFill/>
            </a:ln>
          </p:spPr>
        </p:pic>
        <p:sp>
          <p:nvSpPr>
            <p:cNvPr id="794" name="CustomShape 9"/>
            <p:cNvSpPr/>
            <p:nvPr/>
          </p:nvSpPr>
          <p:spPr>
            <a:xfrm>
              <a:off x="6703560" y="5417280"/>
              <a:ext cx="1783080" cy="820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GB" sz="1600" b="0" strike="noStrike" spc="-1">
                  <a:solidFill>
                    <a:srgbClr val="000000"/>
                  </a:solidFill>
                  <a:latin typeface="Open Sans"/>
                  <a:ea typeface="Open Sans"/>
                </a:rPr>
                <a:t>Screening for polyketides BGCs</a:t>
              </a:r>
              <a:endParaRPr lang="pt-PT" sz="1600" b="0" strike="noStrike" spc="-1">
                <a:latin typeface="Arial"/>
              </a:endParaRPr>
            </a:p>
          </p:txBody>
        </p:sp>
        <p:pic>
          <p:nvPicPr>
            <p:cNvPr id="795" name="Imagem 44"/>
            <p:cNvPicPr/>
            <p:nvPr/>
          </p:nvPicPr>
          <p:blipFill>
            <a:blip r:embed="rId3"/>
            <a:stretch/>
          </p:blipFill>
          <p:spPr>
            <a:xfrm rot="2546400">
              <a:off x="8505720" y="4867200"/>
              <a:ext cx="777960" cy="777960"/>
            </a:xfrm>
            <a:prstGeom prst="rect">
              <a:avLst/>
            </a:prstGeom>
            <a:ln>
              <a:noFill/>
            </a:ln>
          </p:spPr>
        </p:pic>
        <p:sp>
          <p:nvSpPr>
            <p:cNvPr id="796" name="CustomShape 10"/>
            <p:cNvSpPr/>
            <p:nvPr/>
          </p:nvSpPr>
          <p:spPr>
            <a:xfrm>
              <a:off x="9027360" y="5496480"/>
              <a:ext cx="1695240" cy="577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GB" sz="1600" b="0" strike="noStrike" spc="-1">
                  <a:solidFill>
                    <a:srgbClr val="000000"/>
                  </a:solidFill>
                  <a:latin typeface="Open Sans"/>
                  <a:ea typeface="Open Sans"/>
                </a:rPr>
                <a:t>Heterologous</a:t>
              </a:r>
              <a:endParaRPr lang="pt-PT" sz="1600" b="0" strike="noStrike" spc="-1">
                <a:latin typeface="Arial"/>
              </a:endParaRPr>
            </a:p>
            <a:p>
              <a:pPr algn="ctr">
                <a:lnSpc>
                  <a:spcPct val="100000"/>
                </a:lnSpc>
              </a:pPr>
              <a:r>
                <a:rPr lang="en-GB" sz="1600" b="0" strike="noStrike" spc="-1">
                  <a:solidFill>
                    <a:srgbClr val="000000"/>
                  </a:solidFill>
                  <a:latin typeface="Open Sans"/>
                  <a:ea typeface="Open Sans"/>
                </a:rPr>
                <a:t>expression</a:t>
              </a:r>
              <a:endParaRPr lang="pt-PT" sz="1600" b="0" strike="noStrike" spc="-1">
                <a:latin typeface="Arial"/>
              </a:endParaRPr>
            </a:p>
          </p:txBody>
        </p:sp>
        <p:sp>
          <p:nvSpPr>
            <p:cNvPr id="797" name="CustomShape 11"/>
            <p:cNvSpPr/>
            <p:nvPr/>
          </p:nvSpPr>
          <p:spPr>
            <a:xfrm>
              <a:off x="1468800" y="4776120"/>
              <a:ext cx="9177480" cy="1502640"/>
            </a:xfrm>
            <a:prstGeom prst="rect">
              <a:avLst/>
            </a:prstGeom>
            <a:noFill/>
            <a:ln>
              <a:solidFill>
                <a:srgbClr val="1D4999"/>
              </a:solidFill>
            </a:ln>
          </p:spPr>
          <p:style>
            <a:lnRef idx="2">
              <a:schemeClr val="accent1">
                <a:shade val="50000"/>
              </a:schemeClr>
            </a:lnRef>
            <a:fillRef idx="1">
              <a:schemeClr val="accent1"/>
            </a:fillRef>
            <a:effectRef idx="0">
              <a:schemeClr val="accent1"/>
            </a:effectRef>
            <a:fontRef idx="minor"/>
          </p:style>
        </p:sp>
      </p:grpSp>
      <p:sp>
        <p:nvSpPr>
          <p:cNvPr id="798" name="CustomShape 12"/>
          <p:cNvSpPr/>
          <p:nvPr/>
        </p:nvSpPr>
        <p:spPr>
          <a:xfrm>
            <a:off x="8487000" y="2828880"/>
            <a:ext cx="2925360" cy="1461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800" b="0" strike="noStrike" spc="-1">
                <a:solidFill>
                  <a:srgbClr val="000000"/>
                </a:solidFill>
                <a:latin typeface="Open Sans"/>
                <a:ea typeface="Open Sans"/>
              </a:rPr>
              <a:t>Powerful tool for the discovery of novel PKSs, particularly from </a:t>
            </a:r>
            <a:r>
              <a:rPr lang="en-US" sz="1800" b="1" strike="noStrike" spc="-1">
                <a:solidFill>
                  <a:srgbClr val="000000"/>
                </a:solidFill>
                <a:latin typeface="Open Sans"/>
                <a:ea typeface="Open Sans"/>
              </a:rPr>
              <a:t>uncultivable bacteria</a:t>
            </a:r>
            <a:r>
              <a:rPr lang="en-US" sz="1800" b="0" strike="noStrike" spc="-1">
                <a:solidFill>
                  <a:srgbClr val="000000"/>
                </a:solidFill>
                <a:latin typeface="Open Sans"/>
                <a:ea typeface="Open Sans"/>
              </a:rPr>
              <a:t>.</a:t>
            </a:r>
            <a:endParaRPr lang="pt-PT" sz="1800" b="0" strike="noStrike" spc="-1">
              <a:latin typeface="Arial"/>
            </a:endParaRPr>
          </a:p>
        </p:txBody>
      </p:sp>
      <p:pic>
        <p:nvPicPr>
          <p:cNvPr id="799" name="Imagem 47"/>
          <p:cNvPicPr/>
          <p:nvPr/>
        </p:nvPicPr>
        <p:blipFill>
          <a:blip r:embed="rId3"/>
          <a:stretch/>
        </p:blipFill>
        <p:spPr>
          <a:xfrm rot="5400000">
            <a:off x="9228240" y="1934280"/>
            <a:ext cx="777960" cy="777960"/>
          </a:xfrm>
          <a:prstGeom prst="rect">
            <a:avLst/>
          </a:prstGeom>
          <a:ln>
            <a:noFill/>
          </a:ln>
        </p:spPr>
      </p:pic>
      <p:pic>
        <p:nvPicPr>
          <p:cNvPr id="800" name="Picture 5" descr="Resultado de imagem para psymberin"/>
          <p:cNvPicPr/>
          <p:nvPr/>
        </p:nvPicPr>
        <p:blipFill>
          <a:blip r:embed="rId5"/>
          <a:stretch/>
        </p:blipFill>
        <p:spPr>
          <a:xfrm>
            <a:off x="1500120" y="1783080"/>
            <a:ext cx="4240080" cy="2469600"/>
          </a:xfrm>
          <a:prstGeom prst="rect">
            <a:avLst/>
          </a:prstGeom>
          <a:ln>
            <a:noFill/>
          </a:ln>
        </p:spPr>
      </p:pic>
      <p:sp>
        <p:nvSpPr>
          <p:cNvPr id="801" name="CustomShape 13"/>
          <p:cNvSpPr/>
          <p:nvPr/>
        </p:nvSpPr>
        <p:spPr>
          <a:xfrm>
            <a:off x="2007360" y="1368360"/>
            <a:ext cx="3225600" cy="3337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600" b="0" strike="noStrike" spc="-1">
                <a:solidFill>
                  <a:srgbClr val="000000"/>
                </a:solidFill>
                <a:latin typeface="Open Sans"/>
                <a:ea typeface="Open Sans"/>
              </a:rPr>
              <a:t>Psymberin</a:t>
            </a:r>
            <a:endParaRPr lang="pt-PT" sz="1600" b="0" strike="noStrike" spc="-1">
              <a:latin typeface="Arial"/>
            </a:endParaRPr>
          </a:p>
        </p:txBody>
      </p:sp>
      <p:sp>
        <p:nvSpPr>
          <p:cNvPr id="802" name="CustomShape 14"/>
          <p:cNvSpPr/>
          <p:nvPr/>
        </p:nvSpPr>
        <p:spPr>
          <a:xfrm>
            <a:off x="224280" y="1613880"/>
            <a:ext cx="2131920" cy="1063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600" b="0" strike="noStrike" spc="-1">
                <a:solidFill>
                  <a:srgbClr val="000000"/>
                </a:solidFill>
                <a:latin typeface="Open Sans"/>
                <a:ea typeface="Open Sans"/>
              </a:rPr>
              <a:t>Discovered from sponge’s metagenomic DNA.</a:t>
            </a:r>
            <a:endParaRPr lang="pt-PT" sz="1600" b="0" strike="noStrike" spc="-1">
              <a:latin typeface="Arial"/>
            </a:endParaRPr>
          </a:p>
        </p:txBody>
      </p:sp>
      <p:sp>
        <p:nvSpPr>
          <p:cNvPr id="803" name="CustomShape 15"/>
          <p:cNvSpPr/>
          <p:nvPr/>
        </p:nvSpPr>
        <p:spPr>
          <a:xfrm>
            <a:off x="224280" y="1380600"/>
            <a:ext cx="2131920" cy="1337400"/>
          </a:xfrm>
          <a:prstGeom prst="ellipse">
            <a:avLst/>
          </a:prstGeom>
          <a:noFill/>
          <a:ln w="9360">
            <a:solidFill>
              <a:srgbClr val="0091EA"/>
            </a:solidFill>
            <a:prstDash val="dash"/>
            <a:round/>
          </a:ln>
        </p:spPr>
        <p:style>
          <a:lnRef idx="0">
            <a:scrgbClr r="0" g="0" b="0"/>
          </a:lnRef>
          <a:fillRef idx="0">
            <a:scrgbClr r="0" g="0" b="0"/>
          </a:fillRef>
          <a:effectRef idx="0">
            <a:scrgbClr r="0" g="0" b="0"/>
          </a:effectRef>
          <a:fontRef idx="minor"/>
        </p:style>
      </p:sp>
      <p:sp>
        <p:nvSpPr>
          <p:cNvPr id="804" name="CustomShape 16"/>
          <p:cNvSpPr/>
          <p:nvPr/>
        </p:nvSpPr>
        <p:spPr>
          <a:xfrm>
            <a:off x="-59040" y="6607080"/>
            <a:ext cx="12764520" cy="298628"/>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GB" sz="1050" spc="-1" dirty="0">
                <a:solidFill>
                  <a:schemeClr val="bg1">
                    <a:lumMod val="50000"/>
                  </a:schemeClr>
                </a:solidFill>
                <a:latin typeface="Open Sans"/>
              </a:rPr>
              <a:t>Fisch, Katja M. e</a:t>
            </a:r>
            <a:r>
              <a:rPr lang="en-GB" sz="1350" b="0" strike="noStrike" spc="-1" dirty="0">
                <a:solidFill>
                  <a:srgbClr val="767171"/>
                </a:solidFill>
                <a:latin typeface="Calibri"/>
                <a:ea typeface="Calibri"/>
              </a:rPr>
              <a:t>t </a:t>
            </a:r>
            <a:r>
              <a:rPr lang="en-GB" sz="1050" spc="-1" dirty="0">
                <a:solidFill>
                  <a:schemeClr val="bg1">
                    <a:lumMod val="50000"/>
                  </a:schemeClr>
                </a:solidFill>
                <a:latin typeface="Open Sans"/>
              </a:rPr>
              <a:t>al. 2009. “Polyketide Assembly Lines of Uncultivated Sponge Symbionts from Structure-Based Gene Targeting.” </a:t>
            </a:r>
            <a:r>
              <a:rPr lang="en-GB" sz="1050" i="1" spc="-1" dirty="0">
                <a:solidFill>
                  <a:schemeClr val="bg1">
                    <a:lumMod val="50000"/>
                  </a:schemeClr>
                </a:solidFill>
                <a:latin typeface="Open Sans"/>
              </a:rPr>
              <a:t>Nature Chemical Biology </a:t>
            </a:r>
            <a:r>
              <a:rPr lang="en-GB" sz="1050" spc="-1" dirty="0">
                <a:solidFill>
                  <a:schemeClr val="bg1">
                    <a:lumMod val="50000"/>
                  </a:schemeClr>
                </a:solidFill>
                <a:latin typeface="Open Sans"/>
              </a:rPr>
              <a:t>5(7): 494–501</a:t>
            </a:r>
            <a:endParaRPr lang="pt-PT" sz="1050" spc="-1" dirty="0">
              <a:solidFill>
                <a:schemeClr val="bg1">
                  <a:lumMod val="50000"/>
                </a:schemeClr>
              </a:solidFill>
              <a:latin typeface="Open Sans"/>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 name="CustomShape 1"/>
          <p:cNvSpPr/>
          <p:nvPr/>
        </p:nvSpPr>
        <p:spPr>
          <a:xfrm>
            <a:off x="4395960" y="1333800"/>
            <a:ext cx="3529080" cy="1004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GB" sz="2000" b="0" strike="noStrike" spc="-1">
                <a:solidFill>
                  <a:srgbClr val="000000"/>
                </a:solidFill>
                <a:latin typeface="Open Sans"/>
                <a:ea typeface="Open Sans"/>
              </a:rPr>
              <a:t>Has led to a shift in Natural Products Research.</a:t>
            </a:r>
            <a:endParaRPr lang="pt-PT" sz="2000" b="0" strike="noStrike" spc="-1">
              <a:latin typeface="Arial"/>
            </a:endParaRPr>
          </a:p>
        </p:txBody>
      </p:sp>
      <p:sp>
        <p:nvSpPr>
          <p:cNvPr id="738" name="CustomShape 2"/>
          <p:cNvSpPr/>
          <p:nvPr/>
        </p:nvSpPr>
        <p:spPr>
          <a:xfrm>
            <a:off x="754560" y="3926520"/>
            <a:ext cx="1803960" cy="1211040"/>
          </a:xfrm>
          <a:prstGeom prst="roundRect">
            <a:avLst>
              <a:gd name="adj" fmla="val 16667"/>
            </a:avLst>
          </a:prstGeom>
          <a:solidFill>
            <a:srgbClr val="203864"/>
          </a:solidFill>
          <a:ln>
            <a:solidFill>
              <a:srgbClr val="203864"/>
            </a:solidFill>
          </a:ln>
        </p:spPr>
        <p:style>
          <a:lnRef idx="2">
            <a:schemeClr val="accent1">
              <a:shade val="50000"/>
            </a:schemeClr>
          </a:lnRef>
          <a:fillRef idx="1">
            <a:schemeClr val="accent1"/>
          </a:fillRef>
          <a:effectRef idx="0">
            <a:schemeClr val="accent1"/>
          </a:effectRef>
          <a:fontRef idx="minor"/>
        </p:style>
      </p:sp>
      <p:sp>
        <p:nvSpPr>
          <p:cNvPr id="739" name="CustomShape 3"/>
          <p:cNvSpPr/>
          <p:nvPr/>
        </p:nvSpPr>
        <p:spPr>
          <a:xfrm>
            <a:off x="196200" y="157680"/>
            <a:ext cx="7174080" cy="1308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pt-PT" sz="4000" b="1" strike="noStrike" spc="-1">
                <a:solidFill>
                  <a:srgbClr val="203864"/>
                </a:solidFill>
                <a:latin typeface="Calibri Light"/>
              </a:rPr>
              <a:t>Discovery methods of new BGCs</a:t>
            </a:r>
            <a:endParaRPr lang="pt-PT" sz="4000" b="0" strike="noStrike" spc="-1">
              <a:latin typeface="Arial"/>
            </a:endParaRPr>
          </a:p>
        </p:txBody>
      </p:sp>
      <p:sp>
        <p:nvSpPr>
          <p:cNvPr id="740" name="CustomShape 4"/>
          <p:cNvSpPr/>
          <p:nvPr/>
        </p:nvSpPr>
        <p:spPr>
          <a:xfrm>
            <a:off x="395640" y="1405667"/>
            <a:ext cx="2831400" cy="821160"/>
          </a:xfrm>
          <a:prstGeom prst="rect">
            <a:avLst/>
          </a:prstGeom>
          <a:noFill/>
          <a:ln>
            <a:solidFill>
              <a:srgbClr val="1D4999"/>
            </a:solid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GB" sz="2400" b="0" strike="noStrike" spc="-1">
                <a:solidFill>
                  <a:srgbClr val="000000"/>
                </a:solidFill>
                <a:latin typeface="Open Sans"/>
                <a:ea typeface="Open Sans"/>
              </a:rPr>
              <a:t>The Genomics Era</a:t>
            </a:r>
            <a:endParaRPr lang="pt-PT" sz="2400" b="0" strike="noStrike" spc="-1">
              <a:latin typeface="Arial"/>
            </a:endParaRPr>
          </a:p>
        </p:txBody>
      </p:sp>
      <p:sp>
        <p:nvSpPr>
          <p:cNvPr id="741" name="CustomShape 5"/>
          <p:cNvSpPr/>
          <p:nvPr/>
        </p:nvSpPr>
        <p:spPr>
          <a:xfrm>
            <a:off x="3227040" y="3044160"/>
            <a:ext cx="2831400" cy="700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GB" sz="2000" b="0" strike="noStrike" spc="-1">
                <a:solidFill>
                  <a:srgbClr val="000000"/>
                </a:solidFill>
                <a:latin typeface="Open Sans"/>
                <a:ea typeface="Open Sans"/>
              </a:rPr>
              <a:t>In silico discovery of novel BGCs.</a:t>
            </a:r>
            <a:endParaRPr lang="pt-PT" sz="2000" b="0" strike="noStrike" spc="-1">
              <a:latin typeface="Arial"/>
            </a:endParaRPr>
          </a:p>
        </p:txBody>
      </p:sp>
      <p:pic>
        <p:nvPicPr>
          <p:cNvPr id="742" name="Picture 2" descr="Resultado de imagem para antismash"/>
          <p:cNvPicPr/>
          <p:nvPr/>
        </p:nvPicPr>
        <p:blipFill>
          <a:blip r:embed="rId3"/>
          <a:stretch/>
        </p:blipFill>
        <p:spPr>
          <a:xfrm>
            <a:off x="8688600" y="3786120"/>
            <a:ext cx="891720" cy="834120"/>
          </a:xfrm>
          <a:prstGeom prst="rect">
            <a:avLst/>
          </a:prstGeom>
          <a:ln>
            <a:noFill/>
          </a:ln>
        </p:spPr>
      </p:pic>
      <p:sp>
        <p:nvSpPr>
          <p:cNvPr id="743" name="CustomShape 6"/>
          <p:cNvSpPr/>
          <p:nvPr/>
        </p:nvSpPr>
        <p:spPr>
          <a:xfrm>
            <a:off x="3690000" y="4251960"/>
            <a:ext cx="3352320" cy="1309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GB" sz="2000" b="0" strike="noStrike" spc="-1">
                <a:solidFill>
                  <a:srgbClr val="000000"/>
                </a:solidFill>
                <a:latin typeface="Open Sans"/>
                <a:ea typeface="Open Sans"/>
              </a:rPr>
              <a:t>Through several different informatic algorithms and databases.</a:t>
            </a:r>
            <a:endParaRPr lang="pt-PT" sz="2000" b="0" strike="noStrike" spc="-1">
              <a:latin typeface="Arial"/>
            </a:endParaRPr>
          </a:p>
        </p:txBody>
      </p:sp>
      <p:sp>
        <p:nvSpPr>
          <p:cNvPr id="744" name="CustomShape 7"/>
          <p:cNvSpPr/>
          <p:nvPr/>
        </p:nvSpPr>
        <p:spPr>
          <a:xfrm>
            <a:off x="358200" y="4015440"/>
            <a:ext cx="2550960" cy="1065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GB" sz="3200" b="1" strike="noStrike" spc="-1">
                <a:solidFill>
                  <a:srgbClr val="FFFFFF"/>
                </a:solidFill>
                <a:latin typeface="Calibri Light"/>
              </a:rPr>
              <a:t>Genome Mining </a:t>
            </a:r>
            <a:endParaRPr lang="pt-PT" sz="3200" b="0" strike="noStrike" spc="-1">
              <a:latin typeface="Arial"/>
            </a:endParaRPr>
          </a:p>
        </p:txBody>
      </p:sp>
      <p:pic>
        <p:nvPicPr>
          <p:cNvPr id="745" name="Imagem 8"/>
          <p:cNvPicPr/>
          <p:nvPr/>
        </p:nvPicPr>
        <p:blipFill>
          <a:blip r:embed="rId4"/>
          <a:stretch/>
        </p:blipFill>
        <p:spPr>
          <a:xfrm rot="8260800">
            <a:off x="2520000" y="3316320"/>
            <a:ext cx="649800" cy="649800"/>
          </a:xfrm>
          <a:prstGeom prst="rect">
            <a:avLst/>
          </a:prstGeom>
          <a:ln>
            <a:noFill/>
          </a:ln>
        </p:spPr>
      </p:pic>
      <p:pic>
        <p:nvPicPr>
          <p:cNvPr id="746" name="Imagem 28"/>
          <p:cNvPicPr/>
          <p:nvPr/>
        </p:nvPicPr>
        <p:blipFill>
          <a:blip r:embed="rId4"/>
          <a:stretch/>
        </p:blipFill>
        <p:spPr>
          <a:xfrm rot="16200000">
            <a:off x="1191240" y="2500200"/>
            <a:ext cx="918360" cy="649800"/>
          </a:xfrm>
          <a:prstGeom prst="rect">
            <a:avLst/>
          </a:prstGeom>
          <a:ln>
            <a:noFill/>
          </a:ln>
        </p:spPr>
      </p:pic>
      <p:pic>
        <p:nvPicPr>
          <p:cNvPr id="747" name="Imagem 29"/>
          <p:cNvPicPr/>
          <p:nvPr/>
        </p:nvPicPr>
        <p:blipFill>
          <a:blip r:embed="rId4"/>
          <a:stretch/>
        </p:blipFill>
        <p:spPr>
          <a:xfrm rot="10800000">
            <a:off x="3390480" y="1333800"/>
            <a:ext cx="786600" cy="649800"/>
          </a:xfrm>
          <a:prstGeom prst="rect">
            <a:avLst/>
          </a:prstGeom>
          <a:ln>
            <a:noFill/>
          </a:ln>
        </p:spPr>
      </p:pic>
      <p:pic>
        <p:nvPicPr>
          <p:cNvPr id="748" name="Imagem 30"/>
          <p:cNvPicPr/>
          <p:nvPr/>
        </p:nvPicPr>
        <p:blipFill>
          <a:blip r:embed="rId4"/>
          <a:stretch/>
        </p:blipFill>
        <p:spPr>
          <a:xfrm rot="10800000">
            <a:off x="2947680" y="4252320"/>
            <a:ext cx="649800" cy="649800"/>
          </a:xfrm>
          <a:prstGeom prst="rect">
            <a:avLst/>
          </a:prstGeom>
          <a:ln>
            <a:noFill/>
          </a:ln>
        </p:spPr>
      </p:pic>
      <p:pic>
        <p:nvPicPr>
          <p:cNvPr id="749" name="Imagem 10"/>
          <p:cNvPicPr/>
          <p:nvPr/>
        </p:nvPicPr>
        <p:blipFill>
          <a:blip r:embed="rId5"/>
          <a:stretch/>
        </p:blipFill>
        <p:spPr>
          <a:xfrm>
            <a:off x="9790560" y="4422600"/>
            <a:ext cx="1397880" cy="517680"/>
          </a:xfrm>
          <a:prstGeom prst="rect">
            <a:avLst/>
          </a:prstGeom>
          <a:ln>
            <a:noFill/>
          </a:ln>
        </p:spPr>
      </p:pic>
      <p:pic>
        <p:nvPicPr>
          <p:cNvPr id="750" name="Imagem 11"/>
          <p:cNvPicPr/>
          <p:nvPr/>
        </p:nvPicPr>
        <p:blipFill>
          <a:blip r:embed="rId6"/>
          <a:srcRect l="1303" t="6778" r="422" b="11000"/>
          <a:stretch/>
        </p:blipFill>
        <p:spPr>
          <a:xfrm>
            <a:off x="8978400" y="5360400"/>
            <a:ext cx="1946520" cy="268920"/>
          </a:xfrm>
          <a:prstGeom prst="rect">
            <a:avLst/>
          </a:prstGeom>
          <a:ln>
            <a:noFill/>
          </a:ln>
        </p:spPr>
      </p:pic>
      <p:pic>
        <p:nvPicPr>
          <p:cNvPr id="751" name="Picture 2" descr="Resultado de imagem para mibig"/>
          <p:cNvPicPr/>
          <p:nvPr/>
        </p:nvPicPr>
        <p:blipFill>
          <a:blip r:embed="rId7"/>
          <a:stretch/>
        </p:blipFill>
        <p:spPr>
          <a:xfrm>
            <a:off x="7823520" y="4720320"/>
            <a:ext cx="1154520" cy="561600"/>
          </a:xfrm>
          <a:prstGeom prst="rect">
            <a:avLst/>
          </a:prstGeom>
          <a:ln>
            <a:noFill/>
          </a:ln>
        </p:spPr>
      </p:pic>
      <p:sp>
        <p:nvSpPr>
          <p:cNvPr id="752" name="CustomShape 8"/>
          <p:cNvSpPr/>
          <p:nvPr/>
        </p:nvSpPr>
        <p:spPr>
          <a:xfrm>
            <a:off x="7484040" y="3429000"/>
            <a:ext cx="4055400" cy="2582280"/>
          </a:xfrm>
          <a:prstGeom prst="ellipse">
            <a:avLst/>
          </a:prstGeom>
          <a:noFill/>
          <a:ln w="9360">
            <a:solidFill>
              <a:srgbClr val="0091EA"/>
            </a:solidFill>
            <a:prstDash val="dash"/>
            <a:round/>
          </a:ln>
        </p:spPr>
        <p:style>
          <a:lnRef idx="0">
            <a:scrgbClr r="0" g="0" b="0"/>
          </a:lnRef>
          <a:fillRef idx="0">
            <a:scrgbClr r="0" g="0" b="0"/>
          </a:fillRef>
          <a:effectRef idx="0">
            <a:scrgbClr r="0" g="0" b="0"/>
          </a:effectRef>
          <a:fontRef idx="minor"/>
        </p:style>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 name="CustomShape 1"/>
          <p:cNvSpPr/>
          <p:nvPr/>
        </p:nvSpPr>
        <p:spPr>
          <a:xfrm>
            <a:off x="3304080" y="6539760"/>
            <a:ext cx="8930160" cy="515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r">
              <a:lnSpc>
                <a:spcPct val="100000"/>
              </a:lnSpc>
            </a:pPr>
            <a:r>
              <a:rPr lang="en-GB" sz="1400" b="0" strike="noStrike" spc="-1">
                <a:solidFill>
                  <a:srgbClr val="767171"/>
                </a:solidFill>
                <a:latin typeface="Calibri"/>
              </a:rPr>
              <a:t>Harvey, A. L. 2008. “Natural products in drug discovery.” </a:t>
            </a:r>
            <a:r>
              <a:rPr lang="en-GB" sz="1400" b="0" i="1" strike="noStrike" spc="-1">
                <a:solidFill>
                  <a:srgbClr val="767171"/>
                </a:solidFill>
                <a:latin typeface="Calibri"/>
              </a:rPr>
              <a:t>Drug Discovery Today</a:t>
            </a:r>
            <a:r>
              <a:rPr lang="en-GB" sz="1400" b="0" strike="noStrike" spc="-1">
                <a:solidFill>
                  <a:srgbClr val="767171"/>
                </a:solidFill>
                <a:latin typeface="Calibri"/>
              </a:rPr>
              <a:t>, 13(19–20), 894–901. </a:t>
            </a:r>
            <a:endParaRPr lang="pt-PT" sz="1400" b="0" strike="noStrike" spc="-1">
              <a:latin typeface="Arial"/>
            </a:endParaRPr>
          </a:p>
        </p:txBody>
      </p:sp>
      <p:sp>
        <p:nvSpPr>
          <p:cNvPr id="296" name="CustomShape 2"/>
          <p:cNvSpPr/>
          <p:nvPr/>
        </p:nvSpPr>
        <p:spPr>
          <a:xfrm>
            <a:off x="615960" y="2256840"/>
            <a:ext cx="10618920" cy="456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GB" sz="2400" b="0" u="sng" strike="noStrike" spc="-1">
                <a:solidFill>
                  <a:srgbClr val="000000"/>
                </a:solidFill>
                <a:uFillTx/>
                <a:latin typeface="Open Sans"/>
                <a:ea typeface="Open Sans"/>
              </a:rPr>
              <a:t>Why is this still a relevant field?</a:t>
            </a:r>
            <a:endParaRPr lang="pt-PT" sz="2400" b="0" strike="noStrike" spc="-1">
              <a:latin typeface="Arial"/>
            </a:endParaRPr>
          </a:p>
        </p:txBody>
      </p:sp>
      <p:grpSp>
        <p:nvGrpSpPr>
          <p:cNvPr id="297" name="Group 3"/>
          <p:cNvGrpSpPr/>
          <p:nvPr/>
        </p:nvGrpSpPr>
        <p:grpSpPr>
          <a:xfrm>
            <a:off x="615960" y="2977920"/>
            <a:ext cx="10619280" cy="969840"/>
            <a:chOff x="615960" y="2977920"/>
            <a:chExt cx="10619280" cy="969840"/>
          </a:xfrm>
        </p:grpSpPr>
        <p:sp>
          <p:nvSpPr>
            <p:cNvPr id="298" name="CustomShape 4"/>
            <p:cNvSpPr/>
            <p:nvPr/>
          </p:nvSpPr>
          <p:spPr>
            <a:xfrm>
              <a:off x="7816320" y="2977920"/>
              <a:ext cx="3418920" cy="969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457200">
                <a:lnSpc>
                  <a:spcPct val="107000"/>
                </a:lnSpc>
              </a:pPr>
              <a:r>
                <a:rPr lang="en-GB" sz="1800" b="0" strike="noStrike" spc="-1">
                  <a:solidFill>
                    <a:srgbClr val="000000"/>
                  </a:solidFill>
                  <a:latin typeface="Open Sans"/>
                  <a:ea typeface="Open Sans"/>
                </a:rPr>
                <a:t>Urgent need for </a:t>
              </a:r>
              <a:endParaRPr lang="pt-PT" sz="1800" b="0" strike="noStrike" spc="-1">
                <a:latin typeface="Arial"/>
              </a:endParaRPr>
            </a:p>
            <a:p>
              <a:pPr marL="457200">
                <a:lnSpc>
                  <a:spcPct val="107000"/>
                </a:lnSpc>
              </a:pPr>
              <a:r>
                <a:rPr lang="en-GB" sz="1800" b="1" strike="noStrike" spc="-1">
                  <a:solidFill>
                    <a:srgbClr val="000000"/>
                  </a:solidFill>
                  <a:latin typeface="Open Sans"/>
                  <a:ea typeface="Open Sans"/>
                </a:rPr>
                <a:t>new therapeutic agents</a:t>
              </a:r>
              <a:endParaRPr lang="pt-PT" sz="1800" b="0" strike="noStrike" spc="-1">
                <a:latin typeface="Arial"/>
              </a:endParaRPr>
            </a:p>
          </p:txBody>
        </p:sp>
        <p:sp>
          <p:nvSpPr>
            <p:cNvPr id="299" name="CustomShape 5"/>
            <p:cNvSpPr/>
            <p:nvPr/>
          </p:nvSpPr>
          <p:spPr>
            <a:xfrm>
              <a:off x="615960" y="2990160"/>
              <a:ext cx="2476440" cy="912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GB" sz="1800" b="0" strike="noStrike" spc="-1">
                  <a:solidFill>
                    <a:srgbClr val="000000"/>
                  </a:solidFill>
                  <a:latin typeface="Open Sans"/>
                  <a:ea typeface="Open Sans"/>
                </a:rPr>
                <a:t>Rise of </a:t>
              </a:r>
              <a:r>
                <a:rPr lang="en-GB" sz="1800" b="1" strike="noStrike" spc="-1">
                  <a:solidFill>
                    <a:srgbClr val="000000"/>
                  </a:solidFill>
                  <a:latin typeface="Open Sans"/>
                  <a:ea typeface="Open Sans"/>
                </a:rPr>
                <a:t>multidrug-resistan</a:t>
              </a:r>
              <a:r>
                <a:rPr lang="en-GB" sz="1800" b="0" strike="noStrike" spc="-1">
                  <a:solidFill>
                    <a:srgbClr val="000000"/>
                  </a:solidFill>
                  <a:latin typeface="Open Sans"/>
                  <a:ea typeface="Open Sans"/>
                </a:rPr>
                <a:t>t pathogens </a:t>
              </a:r>
              <a:endParaRPr lang="pt-PT" sz="1800" b="0" strike="noStrike" spc="-1">
                <a:latin typeface="Arial"/>
              </a:endParaRPr>
            </a:p>
          </p:txBody>
        </p:sp>
        <p:sp>
          <p:nvSpPr>
            <p:cNvPr id="300" name="CustomShape 6"/>
            <p:cNvSpPr/>
            <p:nvPr/>
          </p:nvSpPr>
          <p:spPr>
            <a:xfrm>
              <a:off x="3532680" y="3128760"/>
              <a:ext cx="37152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GB" sz="1800" b="1" strike="noStrike" spc="-1">
                  <a:solidFill>
                    <a:srgbClr val="000000"/>
                  </a:solidFill>
                  <a:latin typeface="Open Sans"/>
                  <a:ea typeface="Open Sans"/>
                </a:rPr>
                <a:t>+</a:t>
              </a:r>
              <a:endParaRPr lang="pt-PT" sz="1800" b="0" strike="noStrike" spc="-1">
                <a:latin typeface="Arial"/>
              </a:endParaRPr>
            </a:p>
          </p:txBody>
        </p:sp>
        <p:sp>
          <p:nvSpPr>
            <p:cNvPr id="301" name="CustomShape 7"/>
            <p:cNvSpPr/>
            <p:nvPr/>
          </p:nvSpPr>
          <p:spPr>
            <a:xfrm>
              <a:off x="3825360" y="2977920"/>
              <a:ext cx="3657240" cy="969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457200">
                <a:lnSpc>
                  <a:spcPct val="107000"/>
                </a:lnSpc>
              </a:pPr>
              <a:r>
                <a:rPr lang="en-GB" sz="1800" b="0" strike="noStrike" spc="-1">
                  <a:solidFill>
                    <a:srgbClr val="000000"/>
                  </a:solidFill>
                  <a:latin typeface="Open Sans"/>
                  <a:ea typeface="Open Sans"/>
                </a:rPr>
                <a:t>Acute and long-term side effects of widely used drugs</a:t>
              </a:r>
              <a:endParaRPr lang="pt-PT" sz="1800" b="0" strike="noStrike" spc="-1">
                <a:latin typeface="Arial"/>
              </a:endParaRPr>
            </a:p>
          </p:txBody>
        </p:sp>
        <p:sp>
          <p:nvSpPr>
            <p:cNvPr id="302" name="CustomShape 8"/>
            <p:cNvSpPr/>
            <p:nvPr/>
          </p:nvSpPr>
          <p:spPr>
            <a:xfrm>
              <a:off x="7384320" y="3128760"/>
              <a:ext cx="53028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GB" sz="1800" b="1" strike="noStrike" spc="-1">
                  <a:solidFill>
                    <a:srgbClr val="000000"/>
                  </a:solidFill>
                  <a:latin typeface="Open Sans"/>
                  <a:ea typeface="Open Sans"/>
                </a:rPr>
                <a:t> = </a:t>
              </a:r>
              <a:endParaRPr lang="pt-PT" sz="1800" b="0" strike="noStrike" spc="-1">
                <a:latin typeface="Arial"/>
              </a:endParaRPr>
            </a:p>
          </p:txBody>
        </p:sp>
      </p:grpSp>
      <p:pic>
        <p:nvPicPr>
          <p:cNvPr id="303" name="Imagem 14"/>
          <p:cNvPicPr/>
          <p:nvPr/>
        </p:nvPicPr>
        <p:blipFill>
          <a:blip r:embed="rId3"/>
          <a:srcRect l="62172" t="2759" r="6066" b="71380"/>
          <a:stretch/>
        </p:blipFill>
        <p:spPr>
          <a:xfrm>
            <a:off x="0" y="4614120"/>
            <a:ext cx="3303720" cy="2079000"/>
          </a:xfrm>
          <a:prstGeom prst="rect">
            <a:avLst/>
          </a:prstGeom>
          <a:ln>
            <a:noFill/>
          </a:ln>
        </p:spPr>
      </p:pic>
      <p:sp>
        <p:nvSpPr>
          <p:cNvPr id="304" name="CustomShape 9"/>
          <p:cNvSpPr/>
          <p:nvPr/>
        </p:nvSpPr>
        <p:spPr>
          <a:xfrm>
            <a:off x="615960" y="691740"/>
            <a:ext cx="8814600" cy="760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GB" sz="4400" b="1" strike="noStrike" spc="-1">
                <a:solidFill>
                  <a:srgbClr val="203864"/>
                </a:solidFill>
                <a:latin typeface="Calibri Light"/>
              </a:rPr>
              <a:t>Natural Products Discovery</a:t>
            </a:r>
            <a:endParaRPr lang="pt-PT" sz="4400" b="0" strike="noStrike" spc="-1">
              <a:latin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3" name="CustomShape 1"/>
          <p:cNvSpPr/>
          <p:nvPr/>
        </p:nvSpPr>
        <p:spPr>
          <a:xfrm>
            <a:off x="0" y="6600236"/>
            <a:ext cx="12191760" cy="260156"/>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t">
            <a:spAutoFit/>
          </a:bodyPr>
          <a:lstStyle/>
          <a:p>
            <a:r>
              <a:rPr lang="en-GB" sz="1050" b="0" strike="noStrike" spc="-1" dirty="0">
                <a:solidFill>
                  <a:srgbClr val="767171"/>
                </a:solidFill>
                <a:latin typeface="open sans"/>
              </a:rPr>
              <a:t>B Harvey CJ, Tang M, Schlecht U, </a:t>
            </a:r>
            <a:r>
              <a:rPr lang="en-GB" sz="1050" b="0" strike="noStrike" spc="-1" dirty="0" err="1">
                <a:solidFill>
                  <a:srgbClr val="767171"/>
                </a:solidFill>
                <a:latin typeface="open sans"/>
              </a:rPr>
              <a:t>Horecka</a:t>
            </a:r>
            <a:r>
              <a:rPr lang="en-GB" sz="1050" b="0" strike="noStrike" spc="-1" dirty="0">
                <a:solidFill>
                  <a:srgbClr val="767171"/>
                </a:solidFill>
                <a:latin typeface="open sans"/>
              </a:rPr>
              <a:t> J, Fischer CR, Lin H-C, et al. 2018 “</a:t>
            </a:r>
            <a:r>
              <a:rPr lang="en-GB" sz="1050" b="0" strike="noStrike" spc="-1" dirty="0" err="1">
                <a:solidFill>
                  <a:srgbClr val="767171"/>
                </a:solidFill>
                <a:latin typeface="open sans"/>
              </a:rPr>
              <a:t>HEx</a:t>
            </a:r>
            <a:r>
              <a:rPr lang="en-GB" sz="1050" b="0" strike="noStrike" spc="-1" dirty="0">
                <a:solidFill>
                  <a:srgbClr val="767171"/>
                </a:solidFill>
                <a:latin typeface="open sans"/>
              </a:rPr>
              <a:t>: A heterologous expression platform for the discovery of fungal natural products.” </a:t>
            </a:r>
            <a:r>
              <a:rPr lang="en-GB" sz="1050" b="0" i="1" strike="noStrike" spc="-1" dirty="0">
                <a:solidFill>
                  <a:srgbClr val="767171"/>
                </a:solidFill>
                <a:latin typeface="open sans"/>
              </a:rPr>
              <a:t>Sci Adv.</a:t>
            </a:r>
            <a:r>
              <a:rPr lang="en-GB" sz="1050" b="0" strike="noStrike" spc="-1" dirty="0">
                <a:solidFill>
                  <a:srgbClr val="767171"/>
                </a:solidFill>
                <a:latin typeface="open sans"/>
              </a:rPr>
              <a:t>(4)</a:t>
            </a:r>
            <a:r>
              <a:rPr lang="en-GB" sz="1050" spc="-1" dirty="0">
                <a:solidFill>
                  <a:srgbClr val="767171"/>
                </a:solidFill>
                <a:latin typeface="open sans"/>
              </a:rPr>
              <a:t> </a:t>
            </a:r>
            <a:endParaRPr lang="pt-PT" sz="1050" b="0" strike="noStrike" spc="-1">
              <a:latin typeface="open sans"/>
            </a:endParaRPr>
          </a:p>
        </p:txBody>
      </p:sp>
      <p:pic>
        <p:nvPicPr>
          <p:cNvPr id="755" name="Imagem 7"/>
          <p:cNvPicPr/>
          <p:nvPr/>
        </p:nvPicPr>
        <p:blipFill>
          <a:blip r:embed="rId3"/>
          <a:stretch/>
        </p:blipFill>
        <p:spPr>
          <a:xfrm>
            <a:off x="2308320" y="1051920"/>
            <a:ext cx="7575480" cy="5176440"/>
          </a:xfrm>
          <a:prstGeom prst="rect">
            <a:avLst/>
          </a:prstGeom>
          <a:ln>
            <a:noFill/>
          </a:ln>
        </p:spPr>
      </p:pic>
      <p:sp>
        <p:nvSpPr>
          <p:cNvPr id="756" name="CustomShape 2"/>
          <p:cNvSpPr/>
          <p:nvPr/>
        </p:nvSpPr>
        <p:spPr>
          <a:xfrm>
            <a:off x="196200" y="157680"/>
            <a:ext cx="7174080" cy="1308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pt-PT" sz="4000" b="1" strike="noStrike" spc="-1">
                <a:solidFill>
                  <a:srgbClr val="203864"/>
                </a:solidFill>
                <a:latin typeface="Calibri Light"/>
              </a:rPr>
              <a:t>Discovery methods of new BGCs</a:t>
            </a:r>
            <a:endParaRPr lang="pt-PT" sz="4000" b="0" strike="noStrike" spc="-1">
              <a:latin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7" name="CustomShape 9"/>
          <p:cNvSpPr/>
          <p:nvPr/>
        </p:nvSpPr>
        <p:spPr>
          <a:xfrm>
            <a:off x="6705720" y="795240"/>
            <a:ext cx="304560" cy="317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378" name="CustomShape 10"/>
          <p:cNvSpPr/>
          <p:nvPr/>
        </p:nvSpPr>
        <p:spPr>
          <a:xfrm>
            <a:off x="365980" y="-42480"/>
            <a:ext cx="7304820" cy="1675440"/>
          </a:xfrm>
          <a:prstGeom prst="rect">
            <a:avLst/>
          </a:prstGeom>
          <a:noFill/>
          <a:ln>
            <a:noFill/>
          </a:ln>
        </p:spPr>
        <p:style>
          <a:lnRef idx="0">
            <a:scrgbClr r="0" g="0" b="0"/>
          </a:lnRef>
          <a:fillRef idx="0">
            <a:scrgbClr r="0" g="0" b="0"/>
          </a:fillRef>
          <a:effectRef idx="0">
            <a:scrgbClr r="0" g="0" b="0"/>
          </a:effectRef>
          <a:fontRef idx="minor"/>
        </p:style>
        <p:txBody>
          <a:bodyPr anchor="ctr">
            <a:normAutofit/>
          </a:bodyPr>
          <a:lstStyle/>
          <a:p>
            <a:pPr>
              <a:lnSpc>
                <a:spcPct val="90000"/>
              </a:lnSpc>
            </a:pPr>
            <a:r>
              <a:rPr lang="en-GB" sz="4000" b="1" spc="-1">
                <a:solidFill>
                  <a:srgbClr val="203864"/>
                </a:solidFill>
                <a:latin typeface="Calibri Light"/>
              </a:rPr>
              <a:t>Computational Approaches in Natural Products Discovery</a:t>
            </a:r>
            <a:endParaRPr lang="pt-PT" sz="4000" b="1" spc="-1">
              <a:solidFill>
                <a:srgbClr val="203864"/>
              </a:solidFill>
              <a:latin typeface="Calibri Light"/>
            </a:endParaRPr>
          </a:p>
        </p:txBody>
      </p:sp>
      <p:pic>
        <p:nvPicPr>
          <p:cNvPr id="1381" name="Imagem 9_2"/>
          <p:cNvPicPr/>
          <p:nvPr/>
        </p:nvPicPr>
        <p:blipFill>
          <a:blip r:embed="rId3"/>
          <a:stretch/>
        </p:blipFill>
        <p:spPr>
          <a:xfrm>
            <a:off x="240" y="1446996"/>
            <a:ext cx="12191760" cy="4860000"/>
          </a:xfrm>
          <a:prstGeom prst="rect">
            <a:avLst/>
          </a:prstGeom>
          <a:ln>
            <a:noFill/>
          </a:ln>
        </p:spPr>
      </p:pic>
      <p:sp>
        <p:nvSpPr>
          <p:cNvPr id="1382" name="CustomShape 13"/>
          <p:cNvSpPr/>
          <p:nvPr/>
        </p:nvSpPr>
        <p:spPr>
          <a:xfrm>
            <a:off x="0" y="6593752"/>
            <a:ext cx="12496440" cy="260156"/>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pPr>
            <a:r>
              <a:rPr lang="en-GB" sz="1050" b="0" strike="noStrike" spc="-1" dirty="0">
                <a:solidFill>
                  <a:schemeClr val="bg1">
                    <a:lumMod val="50000"/>
                  </a:schemeClr>
                </a:solidFill>
                <a:latin typeface="Open Sans"/>
              </a:rPr>
              <a:t>Medema, </a:t>
            </a:r>
            <a:r>
              <a:rPr lang="en-GB" sz="1050" b="0" strike="noStrike" spc="-1" dirty="0" err="1">
                <a:solidFill>
                  <a:schemeClr val="bg1">
                    <a:lumMod val="50000"/>
                  </a:schemeClr>
                </a:solidFill>
                <a:latin typeface="Open Sans"/>
              </a:rPr>
              <a:t>Marnix</a:t>
            </a:r>
            <a:r>
              <a:rPr lang="en-GB" sz="1050" b="0" strike="noStrike" spc="-1" dirty="0">
                <a:solidFill>
                  <a:schemeClr val="bg1">
                    <a:lumMod val="50000"/>
                  </a:schemeClr>
                </a:solidFill>
                <a:latin typeface="Open Sans"/>
              </a:rPr>
              <a:t> H., and Michael A. Fischbach. 2015. “Computational Approaches to Natural Product Discovery.” </a:t>
            </a:r>
            <a:r>
              <a:rPr lang="en-GB" sz="1050" b="0" i="1" strike="noStrike" spc="-1" dirty="0">
                <a:solidFill>
                  <a:schemeClr val="bg1">
                    <a:lumMod val="50000"/>
                  </a:schemeClr>
                </a:solidFill>
                <a:latin typeface="Open Sans"/>
              </a:rPr>
              <a:t>Nature Chemical Biology </a:t>
            </a:r>
            <a:r>
              <a:rPr lang="en-GB" sz="1050" b="0" strike="noStrike" spc="-1" dirty="0">
                <a:solidFill>
                  <a:schemeClr val="bg1">
                    <a:lumMod val="50000"/>
                  </a:schemeClr>
                </a:solidFill>
                <a:latin typeface="Open Sans"/>
              </a:rPr>
              <a:t>11(9): 639–48.</a:t>
            </a:r>
            <a:endParaRPr lang="pt-PT" sz="1100" b="0" strike="noStrike" spc="-1" dirty="0">
              <a:solidFill>
                <a:schemeClr val="bg1">
                  <a:lumMod val="50000"/>
                </a:schemeClr>
              </a:solidFill>
              <a:latin typeface="Open Sans"/>
            </a:endParaRPr>
          </a:p>
        </p:txBody>
      </p:sp>
      <p:sp>
        <p:nvSpPr>
          <p:cNvPr id="1384" name="CustomShape 15"/>
          <p:cNvSpPr/>
          <p:nvPr/>
        </p:nvSpPr>
        <p:spPr>
          <a:xfrm rot="19680000">
            <a:off x="6917760" y="2973600"/>
            <a:ext cx="949320" cy="3031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pt-PT" sz="1400" b="0" strike="noStrike" spc="-1">
                <a:solidFill>
                  <a:srgbClr val="808080"/>
                </a:solidFill>
                <a:latin typeface="Calibri"/>
              </a:rPr>
              <a:t>Scale-up</a:t>
            </a:r>
            <a:endParaRPr lang="pt-PT" sz="1400" b="0" strike="noStrike" spc="-1">
              <a:latin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 name="CustomShape 1"/>
          <p:cNvSpPr/>
          <p:nvPr/>
        </p:nvSpPr>
        <p:spPr>
          <a:xfrm>
            <a:off x="7433640" y="4686840"/>
            <a:ext cx="2406240" cy="4561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GB" sz="2400" b="0" strike="noStrike" spc="-1">
                <a:solidFill>
                  <a:srgbClr val="000000"/>
                </a:solidFill>
                <a:latin typeface="Source Sans Pro"/>
                <a:ea typeface="Source Sans Pro"/>
              </a:rPr>
              <a:t>Metagenomics</a:t>
            </a:r>
            <a:endParaRPr lang="pt-PT" sz="2400" b="0" strike="noStrike" spc="-1">
              <a:latin typeface="Arial"/>
            </a:endParaRPr>
          </a:p>
        </p:txBody>
      </p:sp>
      <p:sp>
        <p:nvSpPr>
          <p:cNvPr id="758" name="CustomShape 2"/>
          <p:cNvSpPr/>
          <p:nvPr/>
        </p:nvSpPr>
        <p:spPr>
          <a:xfrm>
            <a:off x="5294880" y="5230800"/>
            <a:ext cx="1715760" cy="8218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en-GB" sz="2400" b="0" strike="noStrike" spc="-1">
                <a:solidFill>
                  <a:srgbClr val="000000"/>
                </a:solidFill>
                <a:latin typeface="Source Sans Pro"/>
                <a:ea typeface="Source Sans Pro"/>
              </a:rPr>
              <a:t>Synthetic </a:t>
            </a:r>
            <a:endParaRPr lang="pt-PT" sz="2400" b="0" strike="noStrike" spc="-1">
              <a:latin typeface="Arial"/>
            </a:endParaRPr>
          </a:p>
          <a:p>
            <a:pPr algn="ctr">
              <a:lnSpc>
                <a:spcPct val="100000"/>
              </a:lnSpc>
            </a:pPr>
            <a:r>
              <a:rPr lang="en-GB" sz="2400" b="0" strike="noStrike" spc="-1">
                <a:solidFill>
                  <a:srgbClr val="000000"/>
                </a:solidFill>
                <a:latin typeface="Source Sans Pro"/>
                <a:ea typeface="Source Sans Pro"/>
              </a:rPr>
              <a:t>biology</a:t>
            </a:r>
            <a:endParaRPr lang="pt-PT" sz="2400" b="0" strike="noStrike" spc="-1">
              <a:latin typeface="Arial"/>
            </a:endParaRPr>
          </a:p>
        </p:txBody>
      </p:sp>
      <p:sp>
        <p:nvSpPr>
          <p:cNvPr id="759" name="CustomShape 3"/>
          <p:cNvSpPr/>
          <p:nvPr/>
        </p:nvSpPr>
        <p:spPr>
          <a:xfrm>
            <a:off x="196200" y="157680"/>
            <a:ext cx="10286280" cy="706432"/>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a:lnSpc>
                <a:spcPct val="100000"/>
              </a:lnSpc>
            </a:pPr>
            <a:r>
              <a:rPr lang="pt-PT" sz="4000" b="1" strike="noStrike" spc="-1">
                <a:solidFill>
                  <a:srgbClr val="203864"/>
                </a:solidFill>
                <a:latin typeface="Calibri Light"/>
              </a:rPr>
              <a:t>The ultimate goal: an integrative approach</a:t>
            </a:r>
            <a:endParaRPr lang="pt-PT" sz="4000" b="0" strike="noStrike" spc="-1">
              <a:latin typeface="Arial"/>
            </a:endParaRPr>
          </a:p>
        </p:txBody>
      </p:sp>
      <p:pic>
        <p:nvPicPr>
          <p:cNvPr id="760" name="Imagem 15"/>
          <p:cNvPicPr/>
          <p:nvPr/>
        </p:nvPicPr>
        <p:blipFill>
          <a:blip r:embed="rId3"/>
          <a:srcRect l="61738" t="66477" r="13409" b="4286"/>
          <a:stretch/>
        </p:blipFill>
        <p:spPr>
          <a:xfrm>
            <a:off x="41400" y="804960"/>
            <a:ext cx="3013200" cy="2740680"/>
          </a:xfrm>
          <a:prstGeom prst="rect">
            <a:avLst/>
          </a:prstGeom>
          <a:ln>
            <a:noFill/>
          </a:ln>
        </p:spPr>
      </p:pic>
      <p:pic>
        <p:nvPicPr>
          <p:cNvPr id="761" name="Imagem 14"/>
          <p:cNvPicPr/>
          <p:nvPr/>
        </p:nvPicPr>
        <p:blipFill>
          <a:blip r:embed="rId4"/>
          <a:stretch/>
        </p:blipFill>
        <p:spPr>
          <a:xfrm>
            <a:off x="9058839" y="999711"/>
            <a:ext cx="2828847" cy="1716481"/>
          </a:xfrm>
          <a:prstGeom prst="rect">
            <a:avLst/>
          </a:prstGeom>
          <a:ln>
            <a:noFill/>
          </a:ln>
        </p:spPr>
      </p:pic>
      <p:sp>
        <p:nvSpPr>
          <p:cNvPr id="762" name="CustomShape 4"/>
          <p:cNvSpPr/>
          <p:nvPr/>
        </p:nvSpPr>
        <p:spPr>
          <a:xfrm>
            <a:off x="7962480" y="3124080"/>
            <a:ext cx="2296440" cy="4561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GB" sz="2400" b="0" strike="noStrike" spc="-1">
                <a:solidFill>
                  <a:srgbClr val="000000"/>
                </a:solidFill>
                <a:latin typeface="Source Sans Pro"/>
                <a:ea typeface="Source Sans Pro"/>
              </a:rPr>
              <a:t>Metabolomics</a:t>
            </a:r>
            <a:endParaRPr lang="pt-PT" sz="2400" b="0" strike="noStrike" spc="-1">
              <a:latin typeface="Arial"/>
            </a:endParaRPr>
          </a:p>
        </p:txBody>
      </p:sp>
      <p:sp>
        <p:nvSpPr>
          <p:cNvPr id="763" name="CustomShape 5"/>
          <p:cNvSpPr/>
          <p:nvPr/>
        </p:nvSpPr>
        <p:spPr>
          <a:xfrm>
            <a:off x="4975920" y="3013560"/>
            <a:ext cx="2239560" cy="9435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GB" sz="2800" b="0" strike="noStrike" spc="-1">
                <a:solidFill>
                  <a:srgbClr val="000000"/>
                </a:solidFill>
                <a:latin typeface="Source Sans Pro"/>
                <a:ea typeface="Source Sans Pro"/>
              </a:rPr>
              <a:t>Integrative approach</a:t>
            </a:r>
            <a:endParaRPr lang="pt-PT" sz="2800" b="0" strike="noStrike" spc="-1">
              <a:latin typeface="Arial"/>
            </a:endParaRPr>
          </a:p>
        </p:txBody>
      </p:sp>
      <p:grpSp>
        <p:nvGrpSpPr>
          <p:cNvPr id="764" name="Group 6"/>
          <p:cNvGrpSpPr/>
          <p:nvPr/>
        </p:nvGrpSpPr>
        <p:grpSpPr>
          <a:xfrm>
            <a:off x="179280" y="4644720"/>
            <a:ext cx="2710080" cy="1655640"/>
            <a:chOff x="179280" y="4644720"/>
            <a:chExt cx="2710080" cy="1655640"/>
          </a:xfrm>
        </p:grpSpPr>
        <p:pic>
          <p:nvPicPr>
            <p:cNvPr id="765" name="Imagem 20"/>
            <p:cNvPicPr/>
            <p:nvPr/>
          </p:nvPicPr>
          <p:blipFill>
            <a:blip r:embed="rId3"/>
            <a:srcRect l="33831" t="36816" r="35795" b="39172"/>
            <a:stretch/>
          </p:blipFill>
          <p:spPr>
            <a:xfrm>
              <a:off x="179280" y="4644720"/>
              <a:ext cx="2710080" cy="1655640"/>
            </a:xfrm>
            <a:prstGeom prst="rect">
              <a:avLst/>
            </a:prstGeom>
            <a:ln>
              <a:noFill/>
            </a:ln>
          </p:spPr>
        </p:pic>
        <p:sp>
          <p:nvSpPr>
            <p:cNvPr id="766" name="CustomShape 7"/>
            <p:cNvSpPr/>
            <p:nvPr/>
          </p:nvSpPr>
          <p:spPr>
            <a:xfrm>
              <a:off x="566280" y="5228280"/>
              <a:ext cx="253800" cy="356760"/>
            </a:xfrm>
            <a:prstGeom prst="rect">
              <a:avLst/>
            </a:prstGeom>
            <a:solidFill>
              <a:srgbClr val="33679B"/>
            </a:solidFill>
            <a:ln>
              <a:noFill/>
            </a:ln>
          </p:spPr>
          <p:style>
            <a:lnRef idx="2">
              <a:schemeClr val="accent1">
                <a:shade val="50000"/>
              </a:schemeClr>
            </a:lnRef>
            <a:fillRef idx="1">
              <a:schemeClr val="accent1"/>
            </a:fillRef>
            <a:effectRef idx="0">
              <a:schemeClr val="accent1"/>
            </a:effectRef>
            <a:fontRef idx="minor"/>
          </p:style>
        </p:sp>
      </p:grpSp>
      <p:sp>
        <p:nvSpPr>
          <p:cNvPr id="767" name="CustomShape 8"/>
          <p:cNvSpPr/>
          <p:nvPr/>
        </p:nvSpPr>
        <p:spPr>
          <a:xfrm>
            <a:off x="7189920" y="1496520"/>
            <a:ext cx="1785960" cy="8218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en-GB" sz="2400" b="0" strike="noStrike" spc="-1">
                <a:solidFill>
                  <a:srgbClr val="000000"/>
                </a:solidFill>
                <a:latin typeface="Source Sans Pro"/>
                <a:ea typeface="Source Sans Pro"/>
              </a:rPr>
              <a:t>Structural </a:t>
            </a:r>
            <a:endParaRPr lang="pt-PT" sz="2400" b="0" strike="noStrike" spc="-1">
              <a:latin typeface="Arial"/>
            </a:endParaRPr>
          </a:p>
          <a:p>
            <a:pPr algn="ctr">
              <a:lnSpc>
                <a:spcPct val="100000"/>
              </a:lnSpc>
            </a:pPr>
            <a:r>
              <a:rPr lang="en-GB" sz="2400" b="0" strike="noStrike" spc="-1">
                <a:solidFill>
                  <a:srgbClr val="000000"/>
                </a:solidFill>
                <a:latin typeface="Source Sans Pro"/>
                <a:ea typeface="Source Sans Pro"/>
              </a:rPr>
              <a:t>biology</a:t>
            </a:r>
            <a:endParaRPr lang="pt-PT" sz="2400" b="0" strike="noStrike" spc="-1">
              <a:latin typeface="Arial"/>
            </a:endParaRPr>
          </a:p>
        </p:txBody>
      </p:sp>
      <p:sp>
        <p:nvSpPr>
          <p:cNvPr id="768" name="CustomShape 9"/>
          <p:cNvSpPr/>
          <p:nvPr/>
        </p:nvSpPr>
        <p:spPr>
          <a:xfrm>
            <a:off x="5099400" y="2553120"/>
            <a:ext cx="1992600" cy="1716480"/>
          </a:xfrm>
          <a:prstGeom prst="ellipse">
            <a:avLst/>
          </a:prstGeom>
          <a:noFill/>
          <a:ln w="38100">
            <a:solidFill>
              <a:schemeClr val="accent1">
                <a:lumMod val="50000"/>
              </a:schemeClr>
            </a:solidFill>
            <a:prstDash val="dash"/>
            <a:round/>
          </a:ln>
        </p:spPr>
        <p:style>
          <a:lnRef idx="0">
            <a:scrgbClr r="0" g="0" b="0"/>
          </a:lnRef>
          <a:fillRef idx="0">
            <a:scrgbClr r="0" g="0" b="0"/>
          </a:fillRef>
          <a:effectRef idx="0">
            <a:scrgbClr r="0" g="0" b="0"/>
          </a:effectRef>
          <a:fontRef idx="minor"/>
        </p:style>
      </p:sp>
      <p:sp>
        <p:nvSpPr>
          <p:cNvPr id="769" name="CustomShape 10"/>
          <p:cNvSpPr/>
          <p:nvPr/>
        </p:nvSpPr>
        <p:spPr>
          <a:xfrm>
            <a:off x="2694960" y="3367440"/>
            <a:ext cx="1681200" cy="821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GB" sz="2400" b="0" strike="noStrike" spc="-1">
                <a:solidFill>
                  <a:srgbClr val="000000"/>
                </a:solidFill>
                <a:latin typeface="Source Sans Pro"/>
                <a:ea typeface="Source Sans Pro"/>
              </a:rPr>
              <a:t>Molecular genetics </a:t>
            </a:r>
            <a:endParaRPr lang="pt-PT" sz="2400" b="0" strike="noStrike" spc="-1">
              <a:latin typeface="Arial"/>
            </a:endParaRPr>
          </a:p>
        </p:txBody>
      </p:sp>
      <p:pic>
        <p:nvPicPr>
          <p:cNvPr id="770" name="Imagem 18"/>
          <p:cNvPicPr/>
          <p:nvPr/>
        </p:nvPicPr>
        <p:blipFill>
          <a:blip r:embed="rId5"/>
          <a:stretch/>
        </p:blipFill>
        <p:spPr>
          <a:xfrm rot="13591200">
            <a:off x="4582800" y="2013120"/>
            <a:ext cx="649800" cy="649800"/>
          </a:xfrm>
          <a:prstGeom prst="rect">
            <a:avLst/>
          </a:prstGeom>
          <a:ln>
            <a:noFill/>
          </a:ln>
        </p:spPr>
      </p:pic>
      <p:sp>
        <p:nvSpPr>
          <p:cNvPr id="771" name="CustomShape 11"/>
          <p:cNvSpPr/>
          <p:nvPr/>
        </p:nvSpPr>
        <p:spPr>
          <a:xfrm>
            <a:off x="3164400" y="1501920"/>
            <a:ext cx="1564920" cy="8218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en-GB" sz="2400" b="0" strike="noStrike" spc="-1">
                <a:solidFill>
                  <a:srgbClr val="000000"/>
                </a:solidFill>
                <a:latin typeface="Source Sans Pro"/>
                <a:ea typeface="Source Sans Pro"/>
              </a:rPr>
              <a:t>Genome </a:t>
            </a:r>
            <a:endParaRPr lang="pt-PT" sz="2400" b="0" strike="noStrike" spc="-1">
              <a:latin typeface="Arial"/>
            </a:endParaRPr>
          </a:p>
          <a:p>
            <a:pPr algn="ctr">
              <a:lnSpc>
                <a:spcPct val="100000"/>
              </a:lnSpc>
            </a:pPr>
            <a:r>
              <a:rPr lang="en-GB" sz="2400" b="0" strike="noStrike" spc="-1">
                <a:solidFill>
                  <a:srgbClr val="000000"/>
                </a:solidFill>
                <a:latin typeface="Source Sans Pro"/>
                <a:ea typeface="Source Sans Pro"/>
              </a:rPr>
              <a:t>Mining</a:t>
            </a:r>
            <a:endParaRPr lang="pt-PT" sz="2400" b="0" strike="noStrike" spc="-1">
              <a:latin typeface="Arial"/>
            </a:endParaRPr>
          </a:p>
        </p:txBody>
      </p:sp>
      <p:pic>
        <p:nvPicPr>
          <p:cNvPr id="772" name="Imagem 10"/>
          <p:cNvPicPr/>
          <p:nvPr/>
        </p:nvPicPr>
        <p:blipFill>
          <a:blip r:embed="rId6"/>
          <a:srcRect l="21224" t="81154" r="21640"/>
          <a:stretch/>
        </p:blipFill>
        <p:spPr>
          <a:xfrm>
            <a:off x="9445320" y="5389920"/>
            <a:ext cx="2223000" cy="763200"/>
          </a:xfrm>
          <a:prstGeom prst="rect">
            <a:avLst/>
          </a:prstGeom>
          <a:ln>
            <a:noFill/>
          </a:ln>
        </p:spPr>
      </p:pic>
      <p:pic>
        <p:nvPicPr>
          <p:cNvPr id="773" name="Imagem 21"/>
          <p:cNvPicPr/>
          <p:nvPr/>
        </p:nvPicPr>
        <p:blipFill>
          <a:blip r:embed="rId5"/>
          <a:stretch/>
        </p:blipFill>
        <p:spPr>
          <a:xfrm rot="2652000">
            <a:off x="6959520" y="4102200"/>
            <a:ext cx="649800" cy="649800"/>
          </a:xfrm>
          <a:prstGeom prst="rect">
            <a:avLst/>
          </a:prstGeom>
          <a:ln>
            <a:noFill/>
          </a:ln>
        </p:spPr>
      </p:pic>
      <p:pic>
        <p:nvPicPr>
          <p:cNvPr id="774" name="Imagem 22"/>
          <p:cNvPicPr/>
          <p:nvPr/>
        </p:nvPicPr>
        <p:blipFill>
          <a:blip r:embed="rId5"/>
          <a:stretch/>
        </p:blipFill>
        <p:spPr>
          <a:xfrm>
            <a:off x="7395480" y="3034440"/>
            <a:ext cx="649800" cy="649800"/>
          </a:xfrm>
          <a:prstGeom prst="rect">
            <a:avLst/>
          </a:prstGeom>
          <a:ln>
            <a:noFill/>
          </a:ln>
        </p:spPr>
      </p:pic>
      <p:pic>
        <p:nvPicPr>
          <p:cNvPr id="775" name="Imagem 23"/>
          <p:cNvPicPr/>
          <p:nvPr/>
        </p:nvPicPr>
        <p:blipFill>
          <a:blip r:embed="rId5"/>
          <a:stretch/>
        </p:blipFill>
        <p:spPr>
          <a:xfrm rot="18813600">
            <a:off x="6811560" y="1996920"/>
            <a:ext cx="649800" cy="649800"/>
          </a:xfrm>
          <a:prstGeom prst="rect">
            <a:avLst/>
          </a:prstGeom>
          <a:ln>
            <a:noFill/>
          </a:ln>
        </p:spPr>
      </p:pic>
      <p:pic>
        <p:nvPicPr>
          <p:cNvPr id="776" name="Imagem 24"/>
          <p:cNvPicPr/>
          <p:nvPr/>
        </p:nvPicPr>
        <p:blipFill>
          <a:blip r:embed="rId5"/>
          <a:stretch/>
        </p:blipFill>
        <p:spPr>
          <a:xfrm rot="5400000">
            <a:off x="5739120" y="4481280"/>
            <a:ext cx="649800" cy="649800"/>
          </a:xfrm>
          <a:prstGeom prst="rect">
            <a:avLst/>
          </a:prstGeom>
          <a:ln>
            <a:noFill/>
          </a:ln>
        </p:spPr>
      </p:pic>
      <p:sp>
        <p:nvSpPr>
          <p:cNvPr id="777" name="CustomShape 12"/>
          <p:cNvSpPr/>
          <p:nvPr/>
        </p:nvSpPr>
        <p:spPr>
          <a:xfrm>
            <a:off x="2819160" y="4884120"/>
            <a:ext cx="2426040" cy="8218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en-GB" sz="2400" b="0" strike="noStrike" spc="-1">
                <a:solidFill>
                  <a:srgbClr val="000000"/>
                </a:solidFill>
                <a:latin typeface="Source Sans Pro"/>
                <a:ea typeface="Source Sans Pro"/>
              </a:rPr>
              <a:t>Computational</a:t>
            </a:r>
            <a:endParaRPr lang="pt-PT" sz="2400" b="0" strike="noStrike" spc="-1">
              <a:latin typeface="Arial"/>
            </a:endParaRPr>
          </a:p>
          <a:p>
            <a:pPr algn="ctr">
              <a:lnSpc>
                <a:spcPct val="100000"/>
              </a:lnSpc>
            </a:pPr>
            <a:r>
              <a:rPr lang="en-GB" sz="2400" b="0" strike="noStrike" spc="-1">
                <a:solidFill>
                  <a:srgbClr val="000000"/>
                </a:solidFill>
                <a:latin typeface="Source Sans Pro"/>
                <a:ea typeface="Source Sans Pro"/>
              </a:rPr>
              <a:t>Biology</a:t>
            </a:r>
            <a:endParaRPr lang="pt-PT" sz="2400" b="0" strike="noStrike" spc="-1">
              <a:latin typeface="Arial"/>
            </a:endParaRPr>
          </a:p>
        </p:txBody>
      </p:sp>
      <p:pic>
        <p:nvPicPr>
          <p:cNvPr id="778" name="Imagem 26"/>
          <p:cNvPicPr/>
          <p:nvPr/>
        </p:nvPicPr>
        <p:blipFill>
          <a:blip r:embed="rId5"/>
          <a:stretch/>
        </p:blipFill>
        <p:spPr>
          <a:xfrm rot="7683000">
            <a:off x="4790520" y="4253760"/>
            <a:ext cx="649800" cy="649800"/>
          </a:xfrm>
          <a:prstGeom prst="rect">
            <a:avLst/>
          </a:prstGeom>
          <a:ln>
            <a:noFill/>
          </a:ln>
        </p:spPr>
      </p:pic>
      <p:pic>
        <p:nvPicPr>
          <p:cNvPr id="779" name="Imagem 27"/>
          <p:cNvPicPr/>
          <p:nvPr/>
        </p:nvPicPr>
        <p:blipFill>
          <a:blip r:embed="rId5"/>
          <a:stretch/>
        </p:blipFill>
        <p:spPr>
          <a:xfrm rot="9670800">
            <a:off x="4300560" y="3307680"/>
            <a:ext cx="649800" cy="649800"/>
          </a:xfrm>
          <a:prstGeom prst="rect">
            <a:avLst/>
          </a:prstGeom>
          <a:ln>
            <a:noFill/>
          </a:ln>
        </p:spPr>
      </p:pic>
      <p:sp>
        <p:nvSpPr>
          <p:cNvPr id="780" name="CustomShape 13"/>
          <p:cNvSpPr/>
          <p:nvPr/>
        </p:nvSpPr>
        <p:spPr>
          <a:xfrm>
            <a:off x="10551033" y="2692320"/>
            <a:ext cx="1667520" cy="410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r">
              <a:lnSpc>
                <a:spcPct val="100000"/>
              </a:lnSpc>
            </a:pPr>
            <a:r>
              <a:rPr lang="en-GB" sz="1050" b="0" strike="noStrike" spc="-1">
                <a:solidFill>
                  <a:srgbClr val="767171"/>
                </a:solidFill>
                <a:latin typeface="Open Sans"/>
                <a:ea typeface="Open Sans"/>
              </a:rPr>
              <a:t>KS-AT didomain of module 5 from DEBS</a:t>
            </a:r>
            <a:endParaRPr lang="pt-PT" sz="1050" b="0" strike="noStrike" spc="-1">
              <a:latin typeface="Arial"/>
            </a:endParaRPr>
          </a:p>
        </p:txBody>
      </p:sp>
      <p:sp>
        <p:nvSpPr>
          <p:cNvPr id="781" name="CustomShape 14"/>
          <p:cNvSpPr/>
          <p:nvPr/>
        </p:nvSpPr>
        <p:spPr>
          <a:xfrm>
            <a:off x="0" y="6583320"/>
            <a:ext cx="12508200" cy="500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GB" sz="1350" b="0" strike="noStrike" spc="-1" err="1">
                <a:solidFill>
                  <a:srgbClr val="767171"/>
                </a:solidFill>
                <a:latin typeface="Calibri"/>
                <a:ea typeface="Calibri"/>
              </a:rPr>
              <a:t>Medema</a:t>
            </a:r>
            <a:r>
              <a:rPr lang="en-GB" sz="1350" b="0" strike="noStrike" spc="-1">
                <a:solidFill>
                  <a:srgbClr val="767171"/>
                </a:solidFill>
                <a:latin typeface="Calibri"/>
                <a:ea typeface="Calibri"/>
              </a:rPr>
              <a:t>, </a:t>
            </a:r>
            <a:r>
              <a:rPr lang="en-GB" sz="1350" b="0" strike="noStrike" spc="-1" err="1">
                <a:solidFill>
                  <a:srgbClr val="767171"/>
                </a:solidFill>
                <a:latin typeface="Calibri"/>
                <a:ea typeface="Calibri"/>
              </a:rPr>
              <a:t>Marnix</a:t>
            </a:r>
            <a:r>
              <a:rPr lang="en-GB" sz="1350" b="0" strike="noStrike" spc="-1">
                <a:solidFill>
                  <a:srgbClr val="767171"/>
                </a:solidFill>
                <a:latin typeface="Calibri"/>
                <a:ea typeface="Calibri"/>
              </a:rPr>
              <a:t> H. 2018. “Computational Genomics of Specialized Metabolism: From Natural Product Discovery to Microbiome Ecology.” </a:t>
            </a:r>
            <a:r>
              <a:rPr lang="en-GB" sz="1350" b="0" i="1" strike="noStrike" spc="-1" err="1">
                <a:solidFill>
                  <a:srgbClr val="767171"/>
                </a:solidFill>
                <a:latin typeface="Calibri"/>
                <a:ea typeface="Calibri"/>
              </a:rPr>
              <a:t>mSystems</a:t>
            </a:r>
            <a:r>
              <a:rPr lang="en-GB" sz="1350" b="0" i="1" strike="noStrike" spc="-1">
                <a:solidFill>
                  <a:srgbClr val="767171"/>
                </a:solidFill>
                <a:latin typeface="Calibri"/>
                <a:ea typeface="Calibri"/>
              </a:rPr>
              <a:t> </a:t>
            </a:r>
            <a:r>
              <a:rPr lang="en-GB" sz="1350" b="0" strike="noStrike" spc="-1">
                <a:solidFill>
                  <a:srgbClr val="767171"/>
                </a:solidFill>
                <a:latin typeface="Calibri"/>
                <a:ea typeface="Calibri"/>
              </a:rPr>
              <a:t>3(2): e00182-17.</a:t>
            </a:r>
            <a:endParaRPr lang="pt-PT" sz="1350" b="0" strike="noStrike" spc="-1">
              <a:latin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203864"/>
        </a:solidFill>
        <a:effectLst/>
      </p:bgPr>
    </p:bg>
    <p:spTree>
      <p:nvGrpSpPr>
        <p:cNvPr id="1" name=""/>
        <p:cNvGrpSpPr/>
        <p:nvPr/>
      </p:nvGrpSpPr>
      <p:grpSpPr>
        <a:xfrm>
          <a:off x="0" y="0"/>
          <a:ext cx="0" cy="0"/>
          <a:chOff x="0" y="0"/>
          <a:chExt cx="0" cy="0"/>
        </a:xfrm>
      </p:grpSpPr>
      <p:sp>
        <p:nvSpPr>
          <p:cNvPr id="805" name="CustomShape 1"/>
          <p:cNvSpPr/>
          <p:nvPr/>
        </p:nvSpPr>
        <p:spPr>
          <a:xfrm>
            <a:off x="158700" y="2521571"/>
            <a:ext cx="11874600" cy="1321985"/>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4000" b="1" strike="noStrike" spc="-1">
                <a:solidFill>
                  <a:srgbClr val="FFFFFF"/>
                </a:solidFill>
                <a:latin typeface="Calibri Light"/>
              </a:rPr>
              <a:t>Secondary metabolite biosynthesis by </a:t>
            </a:r>
            <a:r>
              <a:rPr lang="en-US" sz="4000" b="1" i="1" strike="noStrike" spc="-1" err="1">
                <a:solidFill>
                  <a:srgbClr val="FFFFFF"/>
                </a:solidFill>
                <a:latin typeface="Calibri Light"/>
              </a:rPr>
              <a:t>Aquimarina</a:t>
            </a:r>
            <a:r>
              <a:rPr lang="en-US" sz="4000" b="1" strike="noStrike" spc="-1">
                <a:solidFill>
                  <a:srgbClr val="FFFFFF"/>
                </a:solidFill>
                <a:latin typeface="Calibri Light"/>
              </a:rPr>
              <a:t> species: </a:t>
            </a:r>
            <a:endParaRPr lang="pt-PT" sz="4000" b="0" strike="noStrike" spc="-1">
              <a:latin typeface="Arial"/>
            </a:endParaRPr>
          </a:p>
          <a:p>
            <a:pPr algn="ctr">
              <a:lnSpc>
                <a:spcPct val="100000"/>
              </a:lnSpc>
            </a:pPr>
            <a:r>
              <a:rPr lang="en-US" sz="4000" b="1" strike="noStrike" spc="-1">
                <a:solidFill>
                  <a:srgbClr val="FFFFFF"/>
                </a:solidFill>
                <a:latin typeface="Calibri Light"/>
              </a:rPr>
              <a:t>emerging bioactivities from the rare marine biosphere</a:t>
            </a:r>
            <a:endParaRPr lang="pt-PT" sz="4000" b="0" strike="noStrike" spc="-1">
              <a:latin typeface="Arial"/>
            </a:endParaRPr>
          </a:p>
        </p:txBody>
      </p:sp>
      <p:sp>
        <p:nvSpPr>
          <p:cNvPr id="806" name="CustomShape 2"/>
          <p:cNvSpPr/>
          <p:nvPr/>
        </p:nvSpPr>
        <p:spPr>
          <a:xfrm>
            <a:off x="158700" y="1892945"/>
            <a:ext cx="2206440" cy="4561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2400" b="1" u="sng" strike="noStrike" spc="-1">
                <a:solidFill>
                  <a:srgbClr val="FFFFFF"/>
                </a:solidFill>
                <a:uFillTx/>
                <a:latin typeface="Open Sans"/>
              </a:rPr>
              <a:t>Case-study:</a:t>
            </a:r>
            <a:endParaRPr lang="pt-PT" sz="2400" b="0" strike="noStrike" spc="-1">
              <a:latin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Agrupar 1">
            <a:extLst>
              <a:ext uri="{FF2B5EF4-FFF2-40B4-BE49-F238E27FC236}">
                <a16:creationId xmlns:a16="http://schemas.microsoft.com/office/drawing/2014/main" id="{DFDC219E-8255-4C52-84C3-4FFD85385785}"/>
              </a:ext>
            </a:extLst>
          </p:cNvPr>
          <p:cNvGrpSpPr/>
          <p:nvPr/>
        </p:nvGrpSpPr>
        <p:grpSpPr>
          <a:xfrm>
            <a:off x="2965560" y="986638"/>
            <a:ext cx="9030240" cy="5255412"/>
            <a:chOff x="2806856" y="1043788"/>
            <a:chExt cx="9030240" cy="5255412"/>
          </a:xfrm>
        </p:grpSpPr>
        <p:sp>
          <p:nvSpPr>
            <p:cNvPr id="3" name="Rectangle 2">
              <a:extLst>
                <a:ext uri="{FF2B5EF4-FFF2-40B4-BE49-F238E27FC236}">
                  <a16:creationId xmlns:a16="http://schemas.microsoft.com/office/drawing/2014/main" id="{61193DBA-E7A5-4C29-99D5-151B1B053B24}"/>
                </a:ext>
              </a:extLst>
            </p:cNvPr>
            <p:cNvSpPr/>
            <p:nvPr/>
          </p:nvSpPr>
          <p:spPr>
            <a:xfrm>
              <a:off x="3155549" y="1422400"/>
              <a:ext cx="8582440" cy="48768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9" name="CustomShape 2"/>
            <p:cNvSpPr/>
            <p:nvPr/>
          </p:nvSpPr>
          <p:spPr>
            <a:xfrm>
              <a:off x="3056442" y="1043788"/>
              <a:ext cx="5136640" cy="398655"/>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en-US" sz="2000" b="1" strike="noStrike" spc="-1">
                  <a:solidFill>
                    <a:srgbClr val="000000"/>
                  </a:solidFill>
                  <a:latin typeface="Calibri" panose="020F0502020204030204" pitchFamily="34" charset="0"/>
                  <a:cs typeface="Calibri" panose="020F0502020204030204" pitchFamily="34" charset="0"/>
                </a:rPr>
                <a:t>Percentage of new marine drugs (2006 - 2016):</a:t>
              </a:r>
              <a:endParaRPr lang="pt-PT" sz="2000" b="1" strike="noStrike" spc="-1">
                <a:latin typeface="Calibri" panose="020F0502020204030204" pitchFamily="34" charset="0"/>
                <a:cs typeface="Calibri" panose="020F0502020204030204" pitchFamily="34" charset="0"/>
              </a:endParaRPr>
            </a:p>
          </p:txBody>
        </p:sp>
        <p:sp>
          <p:nvSpPr>
            <p:cNvPr id="811" name="CustomShape 4"/>
            <p:cNvSpPr/>
            <p:nvPr/>
          </p:nvSpPr>
          <p:spPr>
            <a:xfrm>
              <a:off x="10000936" y="1572480"/>
              <a:ext cx="107136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pt-PT" sz="1600" b="0" u="sng" strike="noStrike" spc="-1">
                  <a:solidFill>
                    <a:srgbClr val="FFFFFF"/>
                  </a:solidFill>
                  <a:uFillTx/>
                  <a:latin typeface="Calibri"/>
                </a:rPr>
                <a:t>Sources</a:t>
              </a:r>
              <a:r>
                <a:rPr lang="pt-PT" sz="1800" b="1" strike="noStrike" spc="-1">
                  <a:solidFill>
                    <a:srgbClr val="FFFFFF"/>
                  </a:solidFill>
                  <a:latin typeface="Calibri"/>
                </a:rPr>
                <a:t>:</a:t>
              </a:r>
              <a:endParaRPr lang="pt-PT" sz="1800" b="0" strike="noStrike" spc="-1">
                <a:latin typeface="Arial"/>
              </a:endParaRPr>
            </a:p>
          </p:txBody>
        </p:sp>
        <p:graphicFrame>
          <p:nvGraphicFramePr>
            <p:cNvPr id="813" name="Chart 22"/>
            <p:cNvGraphicFramePr/>
            <p:nvPr>
              <p:extLst>
                <p:ext uri="{D42A27DB-BD31-4B8C-83A1-F6EECF244321}">
                  <p14:modId xmlns:p14="http://schemas.microsoft.com/office/powerpoint/2010/main" val="3922054178"/>
                </p:ext>
              </p:extLst>
            </p:nvPr>
          </p:nvGraphicFramePr>
          <p:xfrm>
            <a:off x="2806856" y="1564920"/>
            <a:ext cx="9030240" cy="4599720"/>
          </p:xfrm>
          <a:graphic>
            <a:graphicData uri="http://schemas.openxmlformats.org/drawingml/2006/chart">
              <c:chart xmlns:c="http://schemas.openxmlformats.org/drawingml/2006/chart" xmlns:r="http://schemas.openxmlformats.org/officeDocument/2006/relationships" r:id="rId3"/>
            </a:graphicData>
          </a:graphic>
        </p:graphicFrame>
        <p:sp>
          <p:nvSpPr>
            <p:cNvPr id="814" name="CustomShape 6"/>
            <p:cNvSpPr/>
            <p:nvPr/>
          </p:nvSpPr>
          <p:spPr>
            <a:xfrm>
              <a:off x="10008320" y="1581853"/>
              <a:ext cx="1548726" cy="459972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p:style>
        </p:sp>
      </p:grpSp>
      <p:sp>
        <p:nvSpPr>
          <p:cNvPr id="12" name="CustomShape 1">
            <a:extLst>
              <a:ext uri="{FF2B5EF4-FFF2-40B4-BE49-F238E27FC236}">
                <a16:creationId xmlns:a16="http://schemas.microsoft.com/office/drawing/2014/main" id="{39A080BE-4C05-437A-8AA4-B62FD493AC6F}"/>
              </a:ext>
            </a:extLst>
          </p:cNvPr>
          <p:cNvSpPr/>
          <p:nvPr/>
        </p:nvSpPr>
        <p:spPr>
          <a:xfrm>
            <a:off x="196200" y="157680"/>
            <a:ext cx="7174080" cy="1308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pt-PT" sz="4000" b="1" strike="noStrike" spc="-1">
                <a:solidFill>
                  <a:srgbClr val="203864"/>
                </a:solidFill>
                <a:latin typeface="Calibri Light"/>
              </a:rPr>
              <a:t>The marine environment</a:t>
            </a:r>
            <a:endParaRPr lang="pt-PT" sz="4000" b="0" strike="noStrike" spc="-1">
              <a:latin typeface="Arial"/>
            </a:endParaRPr>
          </a:p>
        </p:txBody>
      </p:sp>
      <p:sp>
        <p:nvSpPr>
          <p:cNvPr id="10" name="CaixaDeTexto 9">
            <a:extLst>
              <a:ext uri="{FF2B5EF4-FFF2-40B4-BE49-F238E27FC236}">
                <a16:creationId xmlns:a16="http://schemas.microsoft.com/office/drawing/2014/main" id="{BCB6FD02-D7A9-4376-AC1E-D55E960C5DB8}"/>
              </a:ext>
            </a:extLst>
          </p:cNvPr>
          <p:cNvSpPr txBox="1"/>
          <p:nvPr/>
        </p:nvSpPr>
        <p:spPr>
          <a:xfrm>
            <a:off x="196200" y="2524627"/>
            <a:ext cx="2769361" cy="1569660"/>
          </a:xfrm>
          <a:prstGeom prst="rect">
            <a:avLst/>
          </a:prstGeom>
          <a:noFill/>
        </p:spPr>
        <p:txBody>
          <a:bodyPr wrap="square" rtlCol="0">
            <a:spAutoFit/>
          </a:bodyPr>
          <a:lstStyle/>
          <a:p>
            <a:pPr algn="ctr"/>
            <a:r>
              <a:rPr lang="en-US" sz="2400" b="1">
                <a:latin typeface="open sans"/>
              </a:rPr>
              <a:t>Is a prolific source of novel bioactive natural products</a:t>
            </a:r>
          </a:p>
        </p:txBody>
      </p:sp>
      <p:sp>
        <p:nvSpPr>
          <p:cNvPr id="4" name="CustomShape 13">
            <a:extLst>
              <a:ext uri="{FF2B5EF4-FFF2-40B4-BE49-F238E27FC236}">
                <a16:creationId xmlns:a16="http://schemas.microsoft.com/office/drawing/2014/main" id="{DFDC9E59-A200-4507-82C2-268B91EF8A60}"/>
              </a:ext>
            </a:extLst>
          </p:cNvPr>
          <p:cNvSpPr/>
          <p:nvPr/>
        </p:nvSpPr>
        <p:spPr>
          <a:xfrm>
            <a:off x="5553360" y="6581160"/>
            <a:ext cx="6677280" cy="27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r">
              <a:lnSpc>
                <a:spcPct val="100000"/>
              </a:lnSpc>
            </a:pPr>
            <a:r>
              <a:rPr lang="pt-PT" sz="1200" strike="noStrike" spc="-1" dirty="0">
                <a:solidFill>
                  <a:srgbClr val="000000"/>
                </a:solidFill>
                <a:latin typeface="Open Sans"/>
              </a:rPr>
              <a:t>Raimundo, I, Silva, SG., Costa, R &amp; </a:t>
            </a:r>
            <a:r>
              <a:rPr lang="pt-PT" sz="1200" strike="noStrike" spc="-1" dirty="0" err="1">
                <a:solidFill>
                  <a:srgbClr val="000000"/>
                </a:solidFill>
                <a:latin typeface="Open Sans"/>
              </a:rPr>
              <a:t>Keller</a:t>
            </a:r>
            <a:r>
              <a:rPr lang="pt-PT" sz="1200" strike="noStrike" spc="-1" dirty="0">
                <a:solidFill>
                  <a:srgbClr val="000000"/>
                </a:solidFill>
                <a:latin typeface="Open Sans"/>
              </a:rPr>
              <a:t>-Costa, T 2018 </a:t>
            </a:r>
            <a:r>
              <a:rPr lang="pt-PT" sz="1200" i="1" strike="noStrike" spc="-1" dirty="0">
                <a:solidFill>
                  <a:srgbClr val="000000"/>
                </a:solidFill>
                <a:latin typeface="Open Sans"/>
              </a:rPr>
              <a:t>Marine </a:t>
            </a:r>
            <a:r>
              <a:rPr lang="pt-PT" sz="1200" i="1" strike="noStrike" spc="-1" dirty="0" err="1">
                <a:solidFill>
                  <a:srgbClr val="000000"/>
                </a:solidFill>
                <a:latin typeface="Open Sans"/>
              </a:rPr>
              <a:t>Drugs</a:t>
            </a:r>
            <a:endParaRPr lang="pt-PT" sz="1200" strike="noStrike" spc="-1" dirty="0">
              <a:latin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6" name="CustomShape 1"/>
          <p:cNvSpPr/>
          <p:nvPr/>
        </p:nvSpPr>
        <p:spPr>
          <a:xfrm>
            <a:off x="303840" y="217080"/>
            <a:ext cx="8255160" cy="705600"/>
          </a:xfrm>
          <a:prstGeom prst="rect">
            <a:avLst/>
          </a:prstGeom>
          <a:noFill/>
          <a:ln>
            <a:noFill/>
          </a:ln>
        </p:spPr>
        <p:style>
          <a:lnRef idx="0">
            <a:scrgbClr r="0" g="0" b="0"/>
          </a:lnRef>
          <a:fillRef idx="0">
            <a:scrgbClr r="0" g="0" b="0"/>
          </a:fillRef>
          <a:effectRef idx="0">
            <a:scrgbClr r="0" g="0" b="0"/>
          </a:effectRef>
          <a:fontRef idx="minor"/>
        </p:style>
        <p:txBody>
          <a:bodyPr anchor="ctr">
            <a:normAutofit fontScale="94500"/>
          </a:bodyPr>
          <a:lstStyle/>
          <a:p>
            <a:pPr>
              <a:lnSpc>
                <a:spcPct val="90000"/>
              </a:lnSpc>
            </a:pPr>
            <a:r>
              <a:rPr lang="de-DE" sz="3800" b="1" strike="noStrike" spc="-1">
                <a:solidFill>
                  <a:srgbClr val="203864"/>
                </a:solidFill>
                <a:latin typeface="Calibri Light"/>
              </a:rPr>
              <a:t>Novel</a:t>
            </a:r>
            <a:r>
              <a:rPr lang="de-DE" sz="2800" b="1" strike="noStrike" spc="-1">
                <a:solidFill>
                  <a:srgbClr val="203864"/>
                </a:solidFill>
                <a:latin typeface="Calibri Light"/>
              </a:rPr>
              <a:t> </a:t>
            </a:r>
            <a:r>
              <a:rPr lang="de-DE" sz="4000" b="1" strike="noStrike" spc="-1">
                <a:solidFill>
                  <a:srgbClr val="203864"/>
                </a:solidFill>
                <a:latin typeface="Calibri Light"/>
              </a:rPr>
              <a:t>Natural Products from the Seas</a:t>
            </a:r>
            <a:endParaRPr lang="pt-PT" sz="4000" b="0" strike="noStrike" spc="-1">
              <a:latin typeface="Arial"/>
            </a:endParaRPr>
          </a:p>
        </p:txBody>
      </p:sp>
      <p:grpSp>
        <p:nvGrpSpPr>
          <p:cNvPr id="817" name="Group 2"/>
          <p:cNvGrpSpPr/>
          <p:nvPr/>
        </p:nvGrpSpPr>
        <p:grpSpPr>
          <a:xfrm>
            <a:off x="303840" y="1492039"/>
            <a:ext cx="7521840" cy="4094441"/>
            <a:chOff x="303840" y="1492039"/>
            <a:chExt cx="7521840" cy="4094441"/>
          </a:xfrm>
        </p:grpSpPr>
        <p:grpSp>
          <p:nvGrpSpPr>
            <p:cNvPr id="818" name="Group 3"/>
            <p:cNvGrpSpPr/>
            <p:nvPr/>
          </p:nvGrpSpPr>
          <p:grpSpPr>
            <a:xfrm>
              <a:off x="303840" y="1787760"/>
              <a:ext cx="7521840" cy="3798720"/>
              <a:chOff x="303840" y="1787760"/>
              <a:chExt cx="7521840" cy="3798720"/>
            </a:xfrm>
          </p:grpSpPr>
          <p:graphicFrame>
            <p:nvGraphicFramePr>
              <p:cNvPr id="819" name="Chart 13"/>
              <p:cNvGraphicFramePr/>
              <p:nvPr/>
            </p:nvGraphicFramePr>
            <p:xfrm>
              <a:off x="303840" y="1787760"/>
              <a:ext cx="4074480" cy="379872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820" name="Chart 14"/>
              <p:cNvGraphicFramePr/>
              <p:nvPr/>
            </p:nvGraphicFramePr>
            <p:xfrm>
              <a:off x="4200120" y="1879920"/>
              <a:ext cx="3625560" cy="3706560"/>
            </p:xfrm>
            <a:graphic>
              <a:graphicData uri="http://schemas.openxmlformats.org/drawingml/2006/chart">
                <c:chart xmlns:c="http://schemas.openxmlformats.org/drawingml/2006/chart" xmlns:r="http://schemas.openxmlformats.org/officeDocument/2006/relationships" r:id="rId4"/>
              </a:graphicData>
            </a:graphic>
          </p:graphicFrame>
          <p:sp>
            <p:nvSpPr>
              <p:cNvPr id="821" name="Line 4"/>
              <p:cNvSpPr/>
              <p:nvPr/>
            </p:nvSpPr>
            <p:spPr>
              <a:xfrm>
                <a:off x="2758680" y="2314800"/>
                <a:ext cx="3006360" cy="69120"/>
              </a:xfrm>
              <a:prstGeom prst="line">
                <a:avLst/>
              </a:prstGeom>
              <a:ln w="22320">
                <a:solidFill>
                  <a:srgbClr val="203864"/>
                </a:solidFill>
                <a:prstDash val="dash"/>
              </a:ln>
            </p:spPr>
            <p:style>
              <a:lnRef idx="1">
                <a:schemeClr val="dk1"/>
              </a:lnRef>
              <a:fillRef idx="0">
                <a:schemeClr val="dk1"/>
              </a:fillRef>
              <a:effectRef idx="0">
                <a:schemeClr val="dk1"/>
              </a:effectRef>
              <a:fontRef idx="minor"/>
            </p:style>
          </p:sp>
          <p:sp>
            <p:nvSpPr>
              <p:cNvPr id="822" name="Line 5"/>
              <p:cNvSpPr/>
              <p:nvPr/>
            </p:nvSpPr>
            <p:spPr>
              <a:xfrm>
                <a:off x="2624040" y="4626360"/>
                <a:ext cx="3106080" cy="46080"/>
              </a:xfrm>
              <a:prstGeom prst="line">
                <a:avLst/>
              </a:prstGeom>
              <a:ln w="22320">
                <a:solidFill>
                  <a:srgbClr val="203864"/>
                </a:solidFill>
                <a:prstDash val="dash"/>
              </a:ln>
            </p:spPr>
            <p:style>
              <a:lnRef idx="1">
                <a:schemeClr val="dk1"/>
              </a:lnRef>
              <a:fillRef idx="0">
                <a:schemeClr val="dk1"/>
              </a:fillRef>
              <a:effectRef idx="0">
                <a:schemeClr val="dk1"/>
              </a:effectRef>
              <a:fontRef idx="minor"/>
            </p:style>
          </p:sp>
        </p:grpSp>
        <p:sp>
          <p:nvSpPr>
            <p:cNvPr id="823" name="CustomShape 6"/>
            <p:cNvSpPr/>
            <p:nvPr/>
          </p:nvSpPr>
          <p:spPr>
            <a:xfrm>
              <a:off x="4649040" y="1581319"/>
              <a:ext cx="2410920" cy="583321"/>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pt-PT" sz="1600" b="1" strike="noStrike" spc="-1">
                  <a:solidFill>
                    <a:srgbClr val="000000"/>
                  </a:solidFill>
                  <a:latin typeface="Open Sans"/>
                </a:rPr>
                <a:t>Microorganisms from Invertebrates </a:t>
              </a:r>
              <a:endParaRPr lang="pt-PT" sz="1600" b="0" strike="noStrike" spc="-1">
                <a:latin typeface="Open Sans"/>
              </a:endParaRPr>
            </a:p>
          </p:txBody>
        </p:sp>
        <p:sp>
          <p:nvSpPr>
            <p:cNvPr id="824" name="CustomShape 7"/>
            <p:cNvSpPr/>
            <p:nvPr/>
          </p:nvSpPr>
          <p:spPr>
            <a:xfrm>
              <a:off x="752760" y="1492039"/>
              <a:ext cx="2410920" cy="3371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pt-PT" sz="1600" b="1" strike="noStrike" spc="-1">
                  <a:solidFill>
                    <a:srgbClr val="000000"/>
                  </a:solidFill>
                  <a:latin typeface="Open Sans"/>
                </a:rPr>
                <a:t>Source of microorganisms</a:t>
              </a:r>
              <a:endParaRPr lang="pt-PT" sz="1600" b="0" strike="noStrike" spc="-1">
                <a:latin typeface="Open Sans"/>
              </a:endParaRPr>
            </a:p>
          </p:txBody>
        </p:sp>
      </p:grpSp>
      <p:sp>
        <p:nvSpPr>
          <p:cNvPr id="825" name="CustomShape 8"/>
          <p:cNvSpPr/>
          <p:nvPr/>
        </p:nvSpPr>
        <p:spPr>
          <a:xfrm>
            <a:off x="8274600" y="2511518"/>
            <a:ext cx="3762360" cy="1629762"/>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GB" sz="2000" b="0" strike="noStrike" spc="-1">
                <a:solidFill>
                  <a:srgbClr val="000000"/>
                </a:solidFill>
                <a:latin typeface="Open Sans"/>
              </a:rPr>
              <a:t>Sponges and soft corals stand out as hosts for microorganisms with potential for the biosynthesis of new compounds.</a:t>
            </a:r>
            <a:endParaRPr lang="pt-PT" sz="2000" b="0" strike="noStrike" spc="-1">
              <a:latin typeface="Open Sans"/>
            </a:endParaRPr>
          </a:p>
        </p:txBody>
      </p:sp>
      <p:sp>
        <p:nvSpPr>
          <p:cNvPr id="826" name="CustomShape 9"/>
          <p:cNvSpPr/>
          <p:nvPr/>
        </p:nvSpPr>
        <p:spPr>
          <a:xfrm>
            <a:off x="140400" y="5679720"/>
            <a:ext cx="1503000" cy="303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pt-PT" sz="1400" b="1" strike="noStrike" spc="-1">
                <a:solidFill>
                  <a:srgbClr val="000000"/>
                </a:solidFill>
                <a:latin typeface="Open Sans"/>
              </a:rPr>
              <a:t>Year: 2013</a:t>
            </a:r>
            <a:endParaRPr lang="pt-PT" sz="1400" b="0" strike="noStrike" spc="-1">
              <a:latin typeface="Open Sans"/>
            </a:endParaRPr>
          </a:p>
        </p:txBody>
      </p:sp>
      <p:sp>
        <p:nvSpPr>
          <p:cNvPr id="14" name="CustomShape 13">
            <a:extLst>
              <a:ext uri="{FF2B5EF4-FFF2-40B4-BE49-F238E27FC236}">
                <a16:creationId xmlns:a16="http://schemas.microsoft.com/office/drawing/2014/main" id="{8272DD64-C0DD-460F-BA89-6F0BD7DF1D9A}"/>
              </a:ext>
            </a:extLst>
          </p:cNvPr>
          <p:cNvSpPr/>
          <p:nvPr/>
        </p:nvSpPr>
        <p:spPr>
          <a:xfrm>
            <a:off x="5553360" y="6581160"/>
            <a:ext cx="6677280" cy="27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r">
              <a:lnSpc>
                <a:spcPct val="100000"/>
              </a:lnSpc>
            </a:pPr>
            <a:r>
              <a:rPr lang="pt-PT" sz="1200" strike="noStrike" spc="-1" dirty="0">
                <a:solidFill>
                  <a:srgbClr val="000000"/>
                </a:solidFill>
                <a:latin typeface="Open Sans"/>
              </a:rPr>
              <a:t>Raimundo, I, Silva, SG., Costa, R &amp; </a:t>
            </a:r>
            <a:r>
              <a:rPr lang="pt-PT" sz="1200" strike="noStrike" spc="-1" dirty="0" err="1">
                <a:solidFill>
                  <a:srgbClr val="000000"/>
                </a:solidFill>
                <a:latin typeface="Open Sans"/>
              </a:rPr>
              <a:t>Keller</a:t>
            </a:r>
            <a:r>
              <a:rPr lang="pt-PT" sz="1200" strike="noStrike" spc="-1" dirty="0">
                <a:solidFill>
                  <a:srgbClr val="000000"/>
                </a:solidFill>
                <a:latin typeface="Open Sans"/>
              </a:rPr>
              <a:t>-Costa, T 2018 </a:t>
            </a:r>
            <a:r>
              <a:rPr lang="pt-PT" sz="1200" i="1" strike="noStrike" spc="-1" dirty="0">
                <a:solidFill>
                  <a:srgbClr val="000000"/>
                </a:solidFill>
                <a:latin typeface="Open Sans"/>
              </a:rPr>
              <a:t>Marine </a:t>
            </a:r>
            <a:r>
              <a:rPr lang="pt-PT" sz="1200" i="1" strike="noStrike" spc="-1" dirty="0" err="1">
                <a:solidFill>
                  <a:srgbClr val="000000"/>
                </a:solidFill>
                <a:latin typeface="Open Sans"/>
              </a:rPr>
              <a:t>Drugs</a:t>
            </a:r>
            <a:endParaRPr lang="pt-PT" sz="1200" strike="noStrike" spc="-1" dirty="0">
              <a:latin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8" name="CustomShape 1"/>
          <p:cNvSpPr/>
          <p:nvPr/>
        </p:nvSpPr>
        <p:spPr>
          <a:xfrm>
            <a:off x="245160" y="145440"/>
            <a:ext cx="8008200" cy="791640"/>
          </a:xfrm>
          <a:prstGeom prst="rect">
            <a:avLst/>
          </a:prstGeom>
          <a:noFill/>
          <a:ln>
            <a:noFill/>
          </a:ln>
        </p:spPr>
        <p:style>
          <a:lnRef idx="0">
            <a:scrgbClr r="0" g="0" b="0"/>
          </a:lnRef>
          <a:fillRef idx="0">
            <a:scrgbClr r="0" g="0" b="0"/>
          </a:fillRef>
          <a:effectRef idx="0">
            <a:scrgbClr r="0" g="0" b="0"/>
          </a:effectRef>
          <a:fontRef idx="minor"/>
        </p:style>
        <p:txBody>
          <a:bodyPr anchor="ctr">
            <a:normAutofit fontScale="77500" lnSpcReduction="20000"/>
          </a:bodyPr>
          <a:lstStyle/>
          <a:p>
            <a:pPr>
              <a:lnSpc>
                <a:spcPct val="90000"/>
              </a:lnSpc>
            </a:pPr>
            <a:r>
              <a:rPr lang="de-DE" sz="4000" b="1" strike="noStrike" spc="-1">
                <a:solidFill>
                  <a:srgbClr val="203864"/>
                </a:solidFill>
                <a:latin typeface="Calibri Light"/>
              </a:rPr>
              <a:t>Potential for Secondary Metabolite Synthesis in Soft Coral-Associated Bacteria</a:t>
            </a:r>
            <a:endParaRPr lang="pt-PT" sz="4000" b="0" strike="noStrike" spc="-1">
              <a:latin typeface="Arial"/>
            </a:endParaRPr>
          </a:p>
        </p:txBody>
      </p:sp>
      <p:sp>
        <p:nvSpPr>
          <p:cNvPr id="829" name="CustomShape 2"/>
          <p:cNvSpPr/>
          <p:nvPr/>
        </p:nvSpPr>
        <p:spPr>
          <a:xfrm>
            <a:off x="391680" y="5577840"/>
            <a:ext cx="8908560" cy="577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GB" sz="1600" b="1" strike="noStrike" spc="-1">
                <a:solidFill>
                  <a:srgbClr val="000000"/>
                </a:solidFill>
                <a:latin typeface="Open Sans"/>
                <a:ea typeface="Times New Roman"/>
              </a:rPr>
              <a:t>440</a:t>
            </a:r>
            <a:r>
              <a:rPr lang="en-GB" sz="1600" b="0" strike="noStrike" spc="-1">
                <a:solidFill>
                  <a:srgbClr val="000000"/>
                </a:solidFill>
                <a:latin typeface="Open Sans"/>
                <a:ea typeface="Times New Roman"/>
              </a:rPr>
              <a:t> biosynthetic gene clusters (BGCs) on the genomes of 15 bacterial associates (12 genera) isolated from the soft corals </a:t>
            </a:r>
            <a:r>
              <a:rPr lang="en-GB" sz="1600" b="0" i="1" strike="noStrike" spc="-1">
                <a:solidFill>
                  <a:srgbClr val="000000"/>
                </a:solidFill>
                <a:latin typeface="Open Sans"/>
                <a:ea typeface="Times New Roman"/>
              </a:rPr>
              <a:t>Eunicella labiata </a:t>
            </a:r>
            <a:r>
              <a:rPr lang="en-GB" sz="1600" b="0" strike="noStrike" spc="-1">
                <a:solidFill>
                  <a:srgbClr val="000000"/>
                </a:solidFill>
                <a:latin typeface="Open Sans"/>
                <a:ea typeface="Times New Roman"/>
              </a:rPr>
              <a:t>and </a:t>
            </a:r>
            <a:r>
              <a:rPr lang="en-GB" sz="1600" b="0" i="1" strike="noStrike" spc="-1">
                <a:solidFill>
                  <a:srgbClr val="000000"/>
                </a:solidFill>
                <a:latin typeface="Open Sans"/>
                <a:ea typeface="Times New Roman"/>
              </a:rPr>
              <a:t>Eunicella verrucosa</a:t>
            </a:r>
            <a:r>
              <a:rPr lang="en-GB" sz="1600" b="0" strike="noStrike" spc="-1">
                <a:solidFill>
                  <a:srgbClr val="000000"/>
                </a:solidFill>
                <a:latin typeface="Open Sans"/>
                <a:ea typeface="Times New Roman"/>
              </a:rPr>
              <a:t>.</a:t>
            </a:r>
            <a:endParaRPr lang="pt-PT" sz="1600" b="0" strike="noStrike" spc="-1">
              <a:latin typeface="Arial"/>
            </a:endParaRPr>
          </a:p>
        </p:txBody>
      </p:sp>
      <p:pic>
        <p:nvPicPr>
          <p:cNvPr id="830" name="Picture 6"/>
          <p:cNvPicPr/>
          <p:nvPr/>
        </p:nvPicPr>
        <p:blipFill>
          <a:blip r:embed="rId3"/>
          <a:stretch/>
        </p:blipFill>
        <p:spPr>
          <a:xfrm>
            <a:off x="131760" y="1812600"/>
            <a:ext cx="9429480" cy="3744000"/>
          </a:xfrm>
          <a:prstGeom prst="rect">
            <a:avLst/>
          </a:prstGeom>
          <a:ln>
            <a:noFill/>
          </a:ln>
        </p:spPr>
      </p:pic>
      <p:sp>
        <p:nvSpPr>
          <p:cNvPr id="831" name="CustomShape 3"/>
          <p:cNvSpPr/>
          <p:nvPr/>
        </p:nvSpPr>
        <p:spPr>
          <a:xfrm>
            <a:off x="8261280" y="4713840"/>
            <a:ext cx="595080" cy="382320"/>
          </a:xfrm>
          <a:prstGeom prst="leftArrow">
            <a:avLst>
              <a:gd name="adj1" fmla="val 50000"/>
              <a:gd name="adj2" fmla="val 50000"/>
            </a:avLst>
          </a:prstGeom>
          <a:solidFill>
            <a:srgbClr val="FFC000"/>
          </a:solidFill>
          <a:ln>
            <a:noFill/>
          </a:ln>
        </p:spPr>
        <p:style>
          <a:lnRef idx="2">
            <a:schemeClr val="accent1">
              <a:shade val="50000"/>
            </a:schemeClr>
          </a:lnRef>
          <a:fillRef idx="1">
            <a:schemeClr val="accent1"/>
          </a:fillRef>
          <a:effectRef idx="0">
            <a:schemeClr val="accent1"/>
          </a:effectRef>
          <a:fontRef idx="minor"/>
        </p:style>
      </p:sp>
      <p:sp>
        <p:nvSpPr>
          <p:cNvPr id="832" name="CustomShape 4"/>
          <p:cNvSpPr/>
          <p:nvPr/>
        </p:nvSpPr>
        <p:spPr>
          <a:xfrm>
            <a:off x="5506920" y="1536840"/>
            <a:ext cx="3105720" cy="3034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pt-PT" sz="1400" b="1" strike="noStrike" spc="-1">
                <a:solidFill>
                  <a:srgbClr val="000000"/>
                </a:solidFill>
                <a:latin typeface="Open Sans"/>
              </a:rPr>
              <a:t>Number of BGCs per Genome</a:t>
            </a:r>
            <a:endParaRPr lang="pt-PT" sz="1400" b="0" strike="noStrike" spc="-1">
              <a:latin typeface="Arial"/>
            </a:endParaRPr>
          </a:p>
        </p:txBody>
      </p:sp>
      <p:sp>
        <p:nvSpPr>
          <p:cNvPr id="833" name="CustomShape 5"/>
          <p:cNvSpPr/>
          <p:nvPr/>
        </p:nvSpPr>
        <p:spPr>
          <a:xfrm>
            <a:off x="3160440" y="1536840"/>
            <a:ext cx="1923120" cy="3034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pt-PT" sz="1400" b="1" strike="noStrike" spc="-1">
                <a:solidFill>
                  <a:srgbClr val="000000"/>
                </a:solidFill>
                <a:latin typeface="Open Sans"/>
              </a:rPr>
              <a:t>Bacterial isolates</a:t>
            </a:r>
            <a:endParaRPr lang="pt-PT" sz="1400" b="0" strike="noStrike" spc="-1">
              <a:latin typeface="Arial"/>
            </a:endParaRPr>
          </a:p>
        </p:txBody>
      </p:sp>
      <p:sp>
        <p:nvSpPr>
          <p:cNvPr id="834" name="CustomShape 6"/>
          <p:cNvSpPr/>
          <p:nvPr/>
        </p:nvSpPr>
        <p:spPr>
          <a:xfrm>
            <a:off x="5086800" y="4740120"/>
            <a:ext cx="1310040" cy="294120"/>
          </a:xfrm>
          <a:prstGeom prst="rect">
            <a:avLst/>
          </a:prstGeom>
          <a:noFill/>
          <a:ln w="38160">
            <a:solidFill>
              <a:srgbClr val="FFC000"/>
            </a:solidFill>
          </a:ln>
        </p:spPr>
        <p:style>
          <a:lnRef idx="2">
            <a:schemeClr val="accent1">
              <a:shade val="50000"/>
            </a:schemeClr>
          </a:lnRef>
          <a:fillRef idx="1">
            <a:schemeClr val="accent1"/>
          </a:fillRef>
          <a:effectRef idx="0">
            <a:schemeClr val="accent1"/>
          </a:effectRef>
          <a:fontRef idx="minor"/>
        </p:style>
      </p:sp>
      <p:grpSp>
        <p:nvGrpSpPr>
          <p:cNvPr id="835" name="Group 7"/>
          <p:cNvGrpSpPr/>
          <p:nvPr/>
        </p:nvGrpSpPr>
        <p:grpSpPr>
          <a:xfrm>
            <a:off x="10095119" y="2235600"/>
            <a:ext cx="1882982" cy="2866133"/>
            <a:chOff x="10095119" y="2235600"/>
            <a:chExt cx="1882982" cy="2866133"/>
          </a:xfrm>
        </p:grpSpPr>
        <p:sp>
          <p:nvSpPr>
            <p:cNvPr id="838" name="CustomShape 10"/>
            <p:cNvSpPr/>
            <p:nvPr/>
          </p:nvSpPr>
          <p:spPr>
            <a:xfrm>
              <a:off x="10187280" y="2235600"/>
              <a:ext cx="1711800" cy="2782440"/>
            </a:xfrm>
            <a:prstGeom prst="rect">
              <a:avLst/>
            </a:prstGeom>
            <a:noFill/>
            <a:ln w="28440">
              <a:solidFill>
                <a:srgbClr val="203864"/>
              </a:solidFill>
            </a:ln>
          </p:spPr>
          <p:style>
            <a:lnRef idx="2">
              <a:schemeClr val="accent1">
                <a:shade val="50000"/>
              </a:schemeClr>
            </a:lnRef>
            <a:fillRef idx="1">
              <a:schemeClr val="accent1"/>
            </a:fillRef>
            <a:effectRef idx="0">
              <a:schemeClr val="accent1"/>
            </a:effectRef>
            <a:fontRef idx="minor"/>
          </p:style>
        </p:sp>
        <p:sp>
          <p:nvSpPr>
            <p:cNvPr id="836" name="CustomShape 8"/>
            <p:cNvSpPr/>
            <p:nvPr/>
          </p:nvSpPr>
          <p:spPr>
            <a:xfrm>
              <a:off x="10225924" y="3287305"/>
              <a:ext cx="1556044" cy="1814428"/>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gn="ctr">
                <a:lnSpc>
                  <a:spcPct val="100000"/>
                </a:lnSpc>
              </a:pPr>
              <a:r>
                <a:rPr lang="pt-PT" sz="1400" b="0" strike="noStrike" spc="-1">
                  <a:solidFill>
                    <a:srgbClr val="000000"/>
                  </a:solidFill>
                  <a:latin typeface="Open Sans"/>
                </a:rPr>
                <a:t>Antibacterial</a:t>
              </a:r>
              <a:endParaRPr lang="pt-PT" sz="1400" b="0" strike="noStrike" spc="-1" dirty="0">
                <a:latin typeface="Arial"/>
              </a:endParaRPr>
            </a:p>
            <a:p>
              <a:pPr algn="ctr">
                <a:lnSpc>
                  <a:spcPct val="100000"/>
                </a:lnSpc>
              </a:pPr>
              <a:r>
                <a:rPr lang="pt-PT" sz="1400" b="0" strike="noStrike" spc="-1">
                  <a:solidFill>
                    <a:srgbClr val="000000"/>
                  </a:solidFill>
                  <a:latin typeface="Open Sans"/>
                </a:rPr>
                <a:t>Antifungal</a:t>
              </a:r>
              <a:endParaRPr lang="pt-PT" sz="1400" b="0" strike="noStrike" spc="-1" dirty="0">
                <a:latin typeface="Arial"/>
              </a:endParaRPr>
            </a:p>
            <a:p>
              <a:pPr algn="ctr">
                <a:lnSpc>
                  <a:spcPct val="100000"/>
                </a:lnSpc>
              </a:pPr>
              <a:r>
                <a:rPr lang="pt-PT" sz="1400" b="0" strike="noStrike" spc="-1">
                  <a:solidFill>
                    <a:srgbClr val="000000"/>
                  </a:solidFill>
                  <a:latin typeface="Open Sans"/>
                </a:rPr>
                <a:t>Antiviral</a:t>
              </a:r>
              <a:endParaRPr lang="pt-PT" sz="1400" b="0" strike="noStrike" spc="-1" dirty="0">
                <a:latin typeface="Arial"/>
              </a:endParaRPr>
            </a:p>
            <a:p>
              <a:pPr algn="ctr">
                <a:lnSpc>
                  <a:spcPct val="100000"/>
                </a:lnSpc>
              </a:pPr>
              <a:r>
                <a:rPr lang="pt-PT" sz="1400" b="0" strike="noStrike" spc="-1">
                  <a:solidFill>
                    <a:srgbClr val="000000"/>
                  </a:solidFill>
                  <a:latin typeface="Open Sans"/>
                </a:rPr>
                <a:t>Antifouling</a:t>
              </a:r>
              <a:endParaRPr lang="pt-PT" sz="1400" b="0" strike="noStrike" spc="-1" dirty="0">
                <a:latin typeface="Arial"/>
              </a:endParaRPr>
            </a:p>
            <a:p>
              <a:pPr algn="ctr">
                <a:lnSpc>
                  <a:spcPct val="100000"/>
                </a:lnSpc>
              </a:pPr>
              <a:r>
                <a:rPr lang="pt-PT" sz="1400" b="0" strike="noStrike" spc="-1">
                  <a:solidFill>
                    <a:srgbClr val="000000"/>
                  </a:solidFill>
                  <a:latin typeface="Open Sans"/>
                </a:rPr>
                <a:t>Anticancer</a:t>
              </a:r>
              <a:endParaRPr lang="pt-PT" sz="1400" b="0" strike="noStrike" spc="-1" dirty="0">
                <a:latin typeface="Arial"/>
              </a:endParaRPr>
            </a:p>
            <a:p>
              <a:pPr algn="ctr">
                <a:lnSpc>
                  <a:spcPct val="100000"/>
                </a:lnSpc>
              </a:pPr>
              <a:r>
                <a:rPr lang="pt-PT" sz="1400" b="0" strike="noStrike" spc="-1">
                  <a:solidFill>
                    <a:srgbClr val="000000"/>
                  </a:solidFill>
                  <a:latin typeface="Open Sans"/>
                </a:rPr>
                <a:t>Antimalarial</a:t>
              </a:r>
              <a:endParaRPr lang="pt-PT" sz="1400" b="0" strike="noStrike" spc="-1" dirty="0">
                <a:latin typeface="Arial"/>
              </a:endParaRPr>
            </a:p>
            <a:p>
              <a:pPr algn="ctr">
                <a:lnSpc>
                  <a:spcPct val="100000"/>
                </a:lnSpc>
              </a:pPr>
              <a:r>
                <a:rPr lang="pt-PT" sz="1400" b="0" strike="noStrike" spc="-1">
                  <a:solidFill>
                    <a:srgbClr val="000000"/>
                  </a:solidFill>
                  <a:latin typeface="Open Sans"/>
                </a:rPr>
                <a:t>Antiinflammatory</a:t>
              </a:r>
              <a:endParaRPr lang="pt-PT" sz="1400" b="0" strike="noStrike" spc="-1" dirty="0">
                <a:latin typeface="Arial"/>
              </a:endParaRPr>
            </a:p>
            <a:p>
              <a:pPr algn="ctr">
                <a:lnSpc>
                  <a:spcPct val="100000"/>
                </a:lnSpc>
              </a:pPr>
              <a:endParaRPr lang="pt-PT" sz="1400" b="0" strike="noStrike" spc="-1" dirty="0">
                <a:latin typeface="Arial"/>
              </a:endParaRPr>
            </a:p>
          </p:txBody>
        </p:sp>
        <p:sp>
          <p:nvSpPr>
            <p:cNvPr id="837" name="CustomShape 9"/>
            <p:cNvSpPr/>
            <p:nvPr/>
          </p:nvSpPr>
          <p:spPr>
            <a:xfrm>
              <a:off x="10095119" y="2342326"/>
              <a:ext cx="1882982" cy="737210"/>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gn="ctr">
                <a:lnSpc>
                  <a:spcPct val="100000"/>
                </a:lnSpc>
              </a:pPr>
              <a:r>
                <a:rPr lang="en-GB" sz="1400" b="1" strike="noStrike" spc="-1" dirty="0">
                  <a:solidFill>
                    <a:srgbClr val="203864"/>
                  </a:solidFill>
                  <a:latin typeface="Open Sans"/>
                </a:rPr>
                <a:t>Reported activities </a:t>
              </a:r>
              <a:r>
                <a:rPr lang="en-GB" sz="1400" b="1" strike="noStrike" spc="-1">
                  <a:solidFill>
                    <a:srgbClr val="203864"/>
                  </a:solidFill>
                  <a:latin typeface="Open Sans"/>
                </a:rPr>
                <a:t>for </a:t>
              </a:r>
              <a:r>
                <a:rPr lang="en-GB" sz="1400" b="1" spc="-1">
                  <a:solidFill>
                    <a:srgbClr val="203864"/>
                  </a:solidFill>
                  <a:latin typeface="Open Sans"/>
                </a:rPr>
                <a:t>these</a:t>
              </a:r>
              <a:r>
                <a:rPr lang="en-GB" sz="1400" b="1" strike="noStrike" spc="-1">
                  <a:solidFill>
                    <a:srgbClr val="203864"/>
                  </a:solidFill>
                  <a:latin typeface="Open Sans"/>
                </a:rPr>
                <a:t> type of </a:t>
              </a:r>
              <a:r>
                <a:rPr lang="en-GB" sz="1400" b="1" strike="noStrike" spc="-1" dirty="0">
                  <a:solidFill>
                    <a:srgbClr val="203864"/>
                  </a:solidFill>
                  <a:latin typeface="Open Sans"/>
                </a:rPr>
                <a:t>compounds:</a:t>
              </a:r>
              <a:endParaRPr lang="pt-PT" sz="1400" b="0" strike="noStrike" spc="-1" dirty="0">
                <a:latin typeface="Arial"/>
              </a:endParaRPr>
            </a:p>
          </p:txBody>
        </p:sp>
      </p:grpSp>
      <p:sp>
        <p:nvSpPr>
          <p:cNvPr id="839" name="CustomShape 11"/>
          <p:cNvSpPr/>
          <p:nvPr/>
        </p:nvSpPr>
        <p:spPr>
          <a:xfrm>
            <a:off x="8253720" y="2348280"/>
            <a:ext cx="1137240" cy="2103840"/>
          </a:xfrm>
          <a:prstGeom prst="rect">
            <a:avLst/>
          </a:prstGeom>
          <a:noFill/>
          <a:ln w="28440"/>
        </p:spPr>
        <p:style>
          <a:lnRef idx="2">
            <a:schemeClr val="accent1">
              <a:shade val="50000"/>
            </a:schemeClr>
          </a:lnRef>
          <a:fillRef idx="1">
            <a:schemeClr val="accent1"/>
          </a:fillRef>
          <a:effectRef idx="0">
            <a:schemeClr val="accent1"/>
          </a:effectRef>
          <a:fontRef idx="minor"/>
        </p:style>
      </p:sp>
      <p:sp>
        <p:nvSpPr>
          <p:cNvPr id="840" name="CustomShape 12"/>
          <p:cNvSpPr/>
          <p:nvPr/>
        </p:nvSpPr>
        <p:spPr>
          <a:xfrm rot="10800000">
            <a:off x="9483840" y="3209400"/>
            <a:ext cx="451440" cy="502560"/>
          </a:xfrm>
          <a:prstGeom prst="leftArrow">
            <a:avLst>
              <a:gd name="adj1" fmla="val 50000"/>
              <a:gd name="adj2" fmla="val 50000"/>
            </a:avLst>
          </a:prstGeom>
          <a:solidFill>
            <a:srgbClr val="203864"/>
          </a:solidFill>
          <a:ln>
            <a:solidFill>
              <a:srgbClr val="203864"/>
            </a:solidFill>
          </a:ln>
        </p:spPr>
        <p:style>
          <a:lnRef idx="2">
            <a:schemeClr val="accent1">
              <a:shade val="50000"/>
            </a:schemeClr>
          </a:lnRef>
          <a:fillRef idx="1">
            <a:schemeClr val="accent1"/>
          </a:fillRef>
          <a:effectRef idx="0">
            <a:schemeClr val="accent1"/>
          </a:effectRef>
          <a:fontRef idx="minor"/>
        </p:style>
      </p:sp>
      <p:sp>
        <p:nvSpPr>
          <p:cNvPr id="16" name="CustomShape 13">
            <a:extLst>
              <a:ext uri="{FF2B5EF4-FFF2-40B4-BE49-F238E27FC236}">
                <a16:creationId xmlns:a16="http://schemas.microsoft.com/office/drawing/2014/main" id="{5346895B-E526-43B9-AD30-5F276A4C8514}"/>
              </a:ext>
            </a:extLst>
          </p:cNvPr>
          <p:cNvSpPr/>
          <p:nvPr/>
        </p:nvSpPr>
        <p:spPr>
          <a:xfrm>
            <a:off x="5553360" y="6581160"/>
            <a:ext cx="6677280" cy="27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r">
              <a:lnSpc>
                <a:spcPct val="100000"/>
              </a:lnSpc>
            </a:pPr>
            <a:r>
              <a:rPr lang="pt-PT" sz="1200" strike="noStrike" spc="-1" dirty="0">
                <a:solidFill>
                  <a:srgbClr val="000000"/>
                </a:solidFill>
                <a:latin typeface="Open Sans"/>
              </a:rPr>
              <a:t>Raimundo, I, Silva, SG., Costa, R &amp; </a:t>
            </a:r>
            <a:r>
              <a:rPr lang="pt-PT" sz="1200" strike="noStrike" spc="-1" dirty="0" err="1">
                <a:solidFill>
                  <a:srgbClr val="000000"/>
                </a:solidFill>
                <a:latin typeface="Open Sans"/>
              </a:rPr>
              <a:t>Keller</a:t>
            </a:r>
            <a:r>
              <a:rPr lang="pt-PT" sz="1200" strike="noStrike" spc="-1" dirty="0">
                <a:solidFill>
                  <a:srgbClr val="000000"/>
                </a:solidFill>
                <a:latin typeface="Open Sans"/>
              </a:rPr>
              <a:t>-Costa, T 2018 </a:t>
            </a:r>
            <a:r>
              <a:rPr lang="pt-PT" sz="1200" i="1" strike="noStrike" spc="-1" dirty="0">
                <a:solidFill>
                  <a:srgbClr val="000000"/>
                </a:solidFill>
                <a:latin typeface="Open Sans"/>
              </a:rPr>
              <a:t>Marine </a:t>
            </a:r>
            <a:r>
              <a:rPr lang="pt-PT" sz="1200" i="1" strike="noStrike" spc="-1" dirty="0" err="1">
                <a:solidFill>
                  <a:srgbClr val="000000"/>
                </a:solidFill>
                <a:latin typeface="Open Sans"/>
              </a:rPr>
              <a:t>Drugs</a:t>
            </a:r>
            <a:endParaRPr lang="pt-PT" sz="1200" strike="noStrike" spc="-1" dirty="0">
              <a:latin typeface="Arial"/>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831"/>
                                        </p:tgtEl>
                                        <p:attrNameLst>
                                          <p:attrName>style.visibility</p:attrName>
                                        </p:attrNameLst>
                                      </p:cBhvr>
                                      <p:to>
                                        <p:strVal val="visible"/>
                                      </p:to>
                                    </p:set>
                                  </p:childTnLst>
                                </p:cTn>
                              </p:par>
                              <p:par>
                                <p:cTn id="7" presetID="1" presetClass="entr" fill="hold" nodeType="withEffect">
                                  <p:stCondLst>
                                    <p:cond delay="0"/>
                                  </p:stCondLst>
                                  <p:childTnLst>
                                    <p:set>
                                      <p:cBhvr>
                                        <p:cTn id="8" dur="1" fill="hold">
                                          <p:stCondLst>
                                            <p:cond delay="0"/>
                                          </p:stCondLst>
                                        </p:cTn>
                                        <p:tgtEl>
                                          <p:spTgt spid="8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2" name="CustomShape 1"/>
          <p:cNvSpPr/>
          <p:nvPr/>
        </p:nvSpPr>
        <p:spPr>
          <a:xfrm>
            <a:off x="7511760" y="2250360"/>
            <a:ext cx="3350204" cy="1094040"/>
          </a:xfrm>
          <a:prstGeom prst="rect">
            <a:avLst/>
          </a:prstGeom>
          <a:solidFill>
            <a:srgbClr val="203864"/>
          </a:solidFill>
          <a:ln>
            <a:noFill/>
          </a:ln>
        </p:spPr>
        <p:style>
          <a:lnRef idx="2">
            <a:schemeClr val="accent1">
              <a:shade val="50000"/>
            </a:schemeClr>
          </a:lnRef>
          <a:fillRef idx="1">
            <a:schemeClr val="accent1"/>
          </a:fillRef>
          <a:effectRef idx="0">
            <a:schemeClr val="accent1"/>
          </a:effectRef>
          <a:fontRef idx="minor"/>
        </p:style>
      </p:sp>
      <p:sp>
        <p:nvSpPr>
          <p:cNvPr id="844" name="CustomShape 2"/>
          <p:cNvSpPr/>
          <p:nvPr/>
        </p:nvSpPr>
        <p:spPr>
          <a:xfrm>
            <a:off x="7555680" y="2320560"/>
            <a:ext cx="4007880" cy="1005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pt-PT" sz="2000" b="0" strike="noStrike" spc="-1" dirty="0" err="1">
                <a:solidFill>
                  <a:srgbClr val="FFFFFF"/>
                </a:solidFill>
                <a:latin typeface="Open Sans"/>
                <a:ea typeface="Open Sans"/>
              </a:rPr>
              <a:t>Phylum</a:t>
            </a:r>
            <a:r>
              <a:rPr lang="pt-PT" sz="2000" b="0" strike="noStrike" spc="-1" dirty="0">
                <a:solidFill>
                  <a:srgbClr val="FFFFFF"/>
                </a:solidFill>
                <a:latin typeface="Open Sans"/>
                <a:ea typeface="Open Sans"/>
              </a:rPr>
              <a:t>:    </a:t>
            </a:r>
            <a:r>
              <a:rPr lang="pt-PT" sz="2000" b="0" strike="noStrike" spc="-1" dirty="0" err="1">
                <a:solidFill>
                  <a:srgbClr val="FFFFFF"/>
                </a:solidFill>
                <a:latin typeface="Open Sans"/>
                <a:ea typeface="Open Sans"/>
              </a:rPr>
              <a:t>Bacteroidetes</a:t>
            </a:r>
            <a:r>
              <a:rPr lang="pt-PT" sz="2000" b="0" strike="noStrike" spc="-1" dirty="0">
                <a:solidFill>
                  <a:srgbClr val="FFFFFF"/>
                </a:solidFill>
                <a:latin typeface="Open Sans"/>
                <a:ea typeface="Open Sans"/>
              </a:rPr>
              <a:t> </a:t>
            </a:r>
            <a:endParaRPr lang="pt-PT" sz="2000" b="0" strike="noStrike" spc="-1" dirty="0">
              <a:latin typeface="Arial"/>
            </a:endParaRPr>
          </a:p>
          <a:p>
            <a:pPr>
              <a:lnSpc>
                <a:spcPct val="100000"/>
              </a:lnSpc>
            </a:pPr>
            <a:r>
              <a:rPr lang="en-GB" sz="2000" b="0" strike="noStrike" spc="-1" dirty="0">
                <a:solidFill>
                  <a:srgbClr val="FFFFFF"/>
                </a:solidFill>
                <a:latin typeface="Open Sans"/>
                <a:ea typeface="Open Sans"/>
              </a:rPr>
              <a:t>Family: Flavobacteriaceae</a:t>
            </a:r>
            <a:endParaRPr lang="pt-PT" sz="2000" b="0" strike="noStrike" spc="-1" dirty="0">
              <a:latin typeface="Arial"/>
            </a:endParaRPr>
          </a:p>
          <a:p>
            <a:pPr>
              <a:lnSpc>
                <a:spcPct val="100000"/>
              </a:lnSpc>
            </a:pPr>
            <a:r>
              <a:rPr lang="en-GB" sz="2000" b="0" strike="noStrike" spc="-1" dirty="0">
                <a:solidFill>
                  <a:srgbClr val="FFFFFF"/>
                </a:solidFill>
                <a:latin typeface="Open Sans"/>
                <a:ea typeface="Open Sans"/>
              </a:rPr>
              <a:t>Genus: </a:t>
            </a:r>
            <a:r>
              <a:rPr lang="en-GB" sz="2000" b="1" i="1" strike="noStrike" spc="-1" dirty="0">
                <a:solidFill>
                  <a:srgbClr val="FFFFFF"/>
                </a:solidFill>
                <a:latin typeface="Open Sans"/>
                <a:ea typeface="Open Sans"/>
              </a:rPr>
              <a:t>Aquimarina</a:t>
            </a:r>
            <a:endParaRPr lang="pt-PT" sz="2000" b="0" strike="noStrike" spc="-1" dirty="0">
              <a:latin typeface="Arial"/>
            </a:endParaRPr>
          </a:p>
        </p:txBody>
      </p:sp>
      <p:sp>
        <p:nvSpPr>
          <p:cNvPr id="845" name="CustomShape 3"/>
          <p:cNvSpPr/>
          <p:nvPr/>
        </p:nvSpPr>
        <p:spPr>
          <a:xfrm>
            <a:off x="3341520" y="804240"/>
            <a:ext cx="5508720" cy="741960"/>
          </a:xfrm>
          <a:prstGeom prst="rect">
            <a:avLst/>
          </a:prstGeom>
          <a:noFill/>
          <a:ln>
            <a:noFill/>
          </a:ln>
        </p:spPr>
        <p:style>
          <a:lnRef idx="0">
            <a:scrgbClr r="0" g="0" b="0"/>
          </a:lnRef>
          <a:fillRef idx="0">
            <a:scrgbClr r="0" g="0" b="0"/>
          </a:fillRef>
          <a:effectRef idx="0">
            <a:scrgbClr r="0" g="0" b="0"/>
          </a:effectRef>
          <a:fontRef idx="minor"/>
        </p:style>
        <p:txBody>
          <a:bodyPr anchor="ctr">
            <a:normAutofit fontScale="99500"/>
          </a:bodyPr>
          <a:lstStyle/>
          <a:p>
            <a:pPr algn="ctr">
              <a:lnSpc>
                <a:spcPct val="90000"/>
              </a:lnSpc>
            </a:pPr>
            <a:r>
              <a:rPr lang="en-GB" sz="4000" b="1" strike="noStrike" spc="-1">
                <a:solidFill>
                  <a:srgbClr val="203864"/>
                </a:solidFill>
                <a:latin typeface="Calibri Light"/>
              </a:rPr>
              <a:t>The </a:t>
            </a:r>
            <a:r>
              <a:rPr lang="en-GB" sz="4000" b="1" i="1" strike="noStrike" spc="-1">
                <a:solidFill>
                  <a:srgbClr val="203864"/>
                </a:solidFill>
                <a:latin typeface="Calibri Light"/>
              </a:rPr>
              <a:t>Aquimarina</a:t>
            </a:r>
            <a:r>
              <a:rPr lang="en-GB" sz="4000" b="1" strike="noStrike" spc="-1">
                <a:solidFill>
                  <a:srgbClr val="203864"/>
                </a:solidFill>
                <a:latin typeface="Calibri Light"/>
              </a:rPr>
              <a:t> genus</a:t>
            </a:r>
            <a:endParaRPr lang="pt-PT" sz="4000" b="0" strike="noStrike" spc="-1">
              <a:latin typeface="Arial"/>
            </a:endParaRPr>
          </a:p>
        </p:txBody>
      </p:sp>
      <p:pic>
        <p:nvPicPr>
          <p:cNvPr id="846" name="Picture 27" descr="A picture containing table, sitting, different, water  Description automatically generated"/>
          <p:cNvPicPr/>
          <p:nvPr/>
        </p:nvPicPr>
        <p:blipFill>
          <a:blip r:embed="rId3"/>
          <a:srcRect l="9335" t="20604" r="2122" b="23622"/>
          <a:stretch/>
        </p:blipFill>
        <p:spPr>
          <a:xfrm>
            <a:off x="0" y="2241360"/>
            <a:ext cx="7086600" cy="3347640"/>
          </a:xfrm>
          <a:prstGeom prst="rect">
            <a:avLst/>
          </a:prstGeom>
          <a:ln>
            <a:noFill/>
          </a:ln>
        </p:spPr>
      </p:pic>
      <p:sp>
        <p:nvSpPr>
          <p:cNvPr id="847" name="CustomShape 4"/>
          <p:cNvSpPr/>
          <p:nvPr/>
        </p:nvSpPr>
        <p:spPr>
          <a:xfrm>
            <a:off x="7454880" y="3915360"/>
            <a:ext cx="3867840" cy="1629762"/>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285840" indent="-285480">
              <a:lnSpc>
                <a:spcPct val="100000"/>
              </a:lnSpc>
              <a:buClr>
                <a:srgbClr val="000000"/>
              </a:buClr>
              <a:buFont typeface="Arial"/>
              <a:buChar char="•"/>
            </a:pPr>
            <a:r>
              <a:rPr lang="en-US" sz="2000" b="0" strike="noStrike" spc="-1">
                <a:solidFill>
                  <a:srgbClr val="000000"/>
                </a:solidFill>
                <a:latin typeface="Open Sans"/>
              </a:rPr>
              <a:t>Gram-negative bacteria; </a:t>
            </a:r>
            <a:endParaRPr lang="pt-PT" sz="2000" b="0" strike="noStrike" spc="-1">
              <a:latin typeface="Arial"/>
            </a:endParaRPr>
          </a:p>
          <a:p>
            <a:pPr marL="285840" indent="-285480">
              <a:lnSpc>
                <a:spcPct val="100000"/>
              </a:lnSpc>
              <a:buClr>
                <a:srgbClr val="000000"/>
              </a:buClr>
              <a:buFont typeface="Arial"/>
              <a:buChar char="•"/>
            </a:pPr>
            <a:r>
              <a:rPr lang="en-US" sz="2000" b="0" strike="noStrike" spc="-1">
                <a:solidFill>
                  <a:srgbClr val="000000"/>
                </a:solidFill>
                <a:latin typeface="Open Sans"/>
              </a:rPr>
              <a:t>Strictly marine;</a:t>
            </a:r>
            <a:endParaRPr lang="pt-PT" sz="2000" b="0" strike="noStrike" spc="-1">
              <a:latin typeface="Arial"/>
            </a:endParaRPr>
          </a:p>
          <a:p>
            <a:pPr marL="285840" indent="-285480">
              <a:lnSpc>
                <a:spcPct val="100000"/>
              </a:lnSpc>
              <a:buClr>
                <a:srgbClr val="000000"/>
              </a:buClr>
              <a:buFont typeface="Arial"/>
              <a:buChar char="•"/>
            </a:pPr>
            <a:r>
              <a:rPr lang="en-US" sz="2000" b="0" strike="noStrike" spc="-1">
                <a:solidFill>
                  <a:srgbClr val="000000"/>
                </a:solidFill>
                <a:latin typeface="Open Sans"/>
              </a:rPr>
              <a:t>Heterotrophic;</a:t>
            </a:r>
            <a:endParaRPr lang="pt-PT" sz="2000" spc="-1">
              <a:latin typeface="Arial"/>
            </a:endParaRPr>
          </a:p>
          <a:p>
            <a:pPr marL="285840" indent="-285480">
              <a:lnSpc>
                <a:spcPct val="100000"/>
              </a:lnSpc>
              <a:buClr>
                <a:srgbClr val="000000"/>
              </a:buClr>
              <a:buFont typeface="Arial"/>
              <a:buChar char="•"/>
            </a:pPr>
            <a:r>
              <a:rPr lang="en-US" sz="2000" b="0" strike="noStrike" spc="-1">
                <a:solidFill>
                  <a:srgbClr val="000000"/>
                </a:solidFill>
                <a:latin typeface="Open Sans"/>
              </a:rPr>
              <a:t>Versatile carbon metabolism;</a:t>
            </a:r>
            <a:endParaRPr lang="pt-PT" sz="2000" b="0" strike="noStrike" spc="-1">
              <a:latin typeface="Arial"/>
            </a:endParaRPr>
          </a:p>
          <a:p>
            <a:pPr marL="285840" indent="-285480">
              <a:lnSpc>
                <a:spcPct val="100000"/>
              </a:lnSpc>
              <a:buClr>
                <a:srgbClr val="000000"/>
              </a:buClr>
              <a:buFont typeface="Arial"/>
              <a:buChar char="•"/>
            </a:pPr>
            <a:r>
              <a:rPr lang="en-US" sz="2000" b="0" strike="noStrike" spc="-1">
                <a:solidFill>
                  <a:srgbClr val="000000"/>
                </a:solidFill>
                <a:latin typeface="Open Sans"/>
              </a:rPr>
              <a:t>Yellow or orange-pigmented.</a:t>
            </a:r>
            <a:endParaRPr lang="pt-PT" sz="2000" b="0" strike="noStrike" spc="-1">
              <a:latin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49" name="Picture 27" descr="A picture containing table, sitting, different, water  Description automatically generated"/>
          <p:cNvPicPr/>
          <p:nvPr/>
        </p:nvPicPr>
        <p:blipFill>
          <a:blip r:embed="rId3"/>
          <a:srcRect l="9335" t="20604" r="2122" b="23622"/>
          <a:stretch/>
        </p:blipFill>
        <p:spPr>
          <a:xfrm>
            <a:off x="292320" y="1177200"/>
            <a:ext cx="6157080" cy="2908440"/>
          </a:xfrm>
          <a:prstGeom prst="rect">
            <a:avLst/>
          </a:prstGeom>
          <a:ln>
            <a:noFill/>
          </a:ln>
        </p:spPr>
      </p:pic>
      <p:sp>
        <p:nvSpPr>
          <p:cNvPr id="850" name="CustomShape 1"/>
          <p:cNvSpPr/>
          <p:nvPr/>
        </p:nvSpPr>
        <p:spPr>
          <a:xfrm>
            <a:off x="7630560" y="3236760"/>
            <a:ext cx="4285800" cy="849240"/>
          </a:xfrm>
          <a:prstGeom prst="rect">
            <a:avLst/>
          </a:prstGeom>
          <a:noFill/>
          <a:ln>
            <a:noFill/>
          </a:ln>
        </p:spPr>
        <p:style>
          <a:lnRef idx="0">
            <a:scrgbClr r="0" g="0" b="0"/>
          </a:lnRef>
          <a:fillRef idx="0">
            <a:scrgbClr r="0" g="0" b="0"/>
          </a:fillRef>
          <a:effectRef idx="0">
            <a:scrgbClr r="0" g="0" b="0"/>
          </a:effectRef>
          <a:fontRef idx="minor"/>
        </p:style>
        <p:txBody>
          <a:bodyPr anchor="ctr">
            <a:noAutofit/>
          </a:bodyPr>
          <a:lstStyle/>
          <a:p>
            <a:pPr algn="ctr">
              <a:lnSpc>
                <a:spcPct val="90000"/>
              </a:lnSpc>
            </a:pPr>
            <a:r>
              <a:rPr lang="en-GB" sz="3600" b="0" strike="noStrike" spc="-1">
                <a:solidFill>
                  <a:srgbClr val="000000"/>
                </a:solidFill>
                <a:latin typeface="Open Sans"/>
              </a:rPr>
              <a:t>Unknown biotechnological potential? </a:t>
            </a:r>
            <a:endParaRPr lang="pt-PT" sz="3600" b="0" strike="noStrike" spc="-1">
              <a:latin typeface="Arial"/>
            </a:endParaRPr>
          </a:p>
        </p:txBody>
      </p:sp>
      <p:sp>
        <p:nvSpPr>
          <p:cNvPr id="851" name="CustomShape 2"/>
          <p:cNvSpPr/>
          <p:nvPr/>
        </p:nvSpPr>
        <p:spPr>
          <a:xfrm>
            <a:off x="292320" y="5844240"/>
            <a:ext cx="7337520" cy="638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285840" indent="-285480">
              <a:lnSpc>
                <a:spcPct val="100000"/>
              </a:lnSpc>
              <a:buClr>
                <a:srgbClr val="000000"/>
              </a:buClr>
              <a:buFont typeface="Arial"/>
              <a:buChar char="•"/>
            </a:pPr>
            <a:r>
              <a:rPr lang="en-US" sz="1800" b="1" strike="noStrike" spc="-1">
                <a:solidFill>
                  <a:srgbClr val="000000"/>
                </a:solidFill>
                <a:latin typeface="Open Sans"/>
              </a:rPr>
              <a:t>Distinct secondary metabolism </a:t>
            </a:r>
            <a:r>
              <a:rPr lang="en-US" sz="1800" b="0" strike="noStrike" spc="-1">
                <a:solidFill>
                  <a:srgbClr val="000000"/>
                </a:solidFill>
                <a:latin typeface="Open Sans"/>
              </a:rPr>
              <a:t>already observed for some isolates.</a:t>
            </a:r>
            <a:endParaRPr lang="pt-PT" sz="1800" b="0" strike="noStrike" spc="-1">
              <a:latin typeface="Arial"/>
            </a:endParaRPr>
          </a:p>
        </p:txBody>
      </p:sp>
      <p:sp>
        <p:nvSpPr>
          <p:cNvPr id="852" name="CustomShape 3"/>
          <p:cNvSpPr/>
          <p:nvPr/>
        </p:nvSpPr>
        <p:spPr>
          <a:xfrm>
            <a:off x="292320" y="4505400"/>
            <a:ext cx="6707880" cy="912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285840" indent="-285480">
              <a:lnSpc>
                <a:spcPct val="100000"/>
              </a:lnSpc>
              <a:buClr>
                <a:srgbClr val="000000"/>
              </a:buClr>
              <a:buFont typeface="Arial"/>
              <a:buChar char="•"/>
            </a:pPr>
            <a:r>
              <a:rPr lang="en-US" sz="1800" b="0" strike="noStrike" spc="-1">
                <a:solidFill>
                  <a:srgbClr val="000000"/>
                </a:solidFill>
                <a:latin typeface="Open Sans"/>
                <a:ea typeface="Calibri"/>
              </a:rPr>
              <a:t>Involved in the regulation of harmful microbial blooms through </a:t>
            </a:r>
            <a:r>
              <a:rPr lang="en-US" sz="1800" b="1" strike="noStrike" spc="-1">
                <a:solidFill>
                  <a:srgbClr val="000000"/>
                </a:solidFill>
                <a:latin typeface="Open Sans"/>
                <a:ea typeface="Calibri"/>
              </a:rPr>
              <a:t>mediation of carbon and nitrogen cycling</a:t>
            </a:r>
            <a:r>
              <a:rPr lang="en-US" sz="1800" b="0" strike="noStrike" spc="-1">
                <a:solidFill>
                  <a:srgbClr val="000000"/>
                </a:solidFill>
                <a:latin typeface="Open Sans"/>
                <a:ea typeface="Calibri"/>
              </a:rPr>
              <a:t>.</a:t>
            </a:r>
            <a:endParaRPr lang="pt-PT" sz="1800" b="0" strike="noStrike" spc="-1">
              <a:latin typeface="Arial"/>
            </a:endParaRPr>
          </a:p>
        </p:txBody>
      </p:sp>
      <p:sp>
        <p:nvSpPr>
          <p:cNvPr id="853" name="CustomShape 4"/>
          <p:cNvSpPr/>
          <p:nvPr/>
        </p:nvSpPr>
        <p:spPr>
          <a:xfrm>
            <a:off x="292320" y="5281920"/>
            <a:ext cx="10746360" cy="364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285840" indent="-285480">
              <a:lnSpc>
                <a:spcPct val="100000"/>
              </a:lnSpc>
              <a:buClr>
                <a:srgbClr val="000000"/>
              </a:buClr>
              <a:buFont typeface="Arial"/>
              <a:buChar char="•"/>
            </a:pPr>
            <a:r>
              <a:rPr lang="en-US" sz="1800" b="0" strike="noStrike" spc="-1">
                <a:solidFill>
                  <a:srgbClr val="000000"/>
                </a:solidFill>
                <a:latin typeface="Open Sans"/>
              </a:rPr>
              <a:t>Emerging evidence of </a:t>
            </a:r>
            <a:r>
              <a:rPr lang="en-US" sz="1800" b="1" strike="noStrike" spc="-1">
                <a:solidFill>
                  <a:srgbClr val="000000"/>
                </a:solidFill>
                <a:latin typeface="Open Sans"/>
              </a:rPr>
              <a:t>pathogenic behavior in some marine invertebrates</a:t>
            </a:r>
            <a:r>
              <a:rPr lang="en-US" sz="1800" b="0" strike="noStrike" spc="-1">
                <a:solidFill>
                  <a:srgbClr val="000000"/>
                </a:solidFill>
                <a:latin typeface="Open Sans"/>
              </a:rPr>
              <a:t>.</a:t>
            </a:r>
            <a:endParaRPr lang="pt-PT" sz="1800" b="0" strike="noStrike" spc="-1">
              <a:latin typeface="Arial"/>
            </a:endParaRPr>
          </a:p>
        </p:txBody>
      </p:sp>
      <p:sp>
        <p:nvSpPr>
          <p:cNvPr id="854" name="CustomShape 5"/>
          <p:cNvSpPr/>
          <p:nvPr/>
        </p:nvSpPr>
        <p:spPr>
          <a:xfrm>
            <a:off x="6682680" y="464400"/>
            <a:ext cx="5508720" cy="741960"/>
          </a:xfrm>
          <a:prstGeom prst="rect">
            <a:avLst/>
          </a:prstGeom>
          <a:noFill/>
          <a:ln>
            <a:noFill/>
          </a:ln>
        </p:spPr>
        <p:style>
          <a:lnRef idx="0">
            <a:scrgbClr r="0" g="0" b="0"/>
          </a:lnRef>
          <a:fillRef idx="0">
            <a:scrgbClr r="0" g="0" b="0"/>
          </a:fillRef>
          <a:effectRef idx="0">
            <a:scrgbClr r="0" g="0" b="0"/>
          </a:effectRef>
          <a:fontRef idx="minor"/>
        </p:style>
        <p:txBody>
          <a:bodyPr anchor="ctr">
            <a:normAutofit fontScale="99500"/>
          </a:bodyPr>
          <a:lstStyle/>
          <a:p>
            <a:pPr algn="ctr">
              <a:lnSpc>
                <a:spcPct val="90000"/>
              </a:lnSpc>
            </a:pPr>
            <a:r>
              <a:rPr lang="en-GB" sz="4000" b="1" strike="noStrike" spc="-1">
                <a:solidFill>
                  <a:srgbClr val="203864"/>
                </a:solidFill>
                <a:latin typeface="Calibri Light"/>
              </a:rPr>
              <a:t>The </a:t>
            </a:r>
            <a:r>
              <a:rPr lang="en-GB" sz="4000" b="1" i="1" strike="noStrike" spc="-1" err="1">
                <a:solidFill>
                  <a:srgbClr val="203864"/>
                </a:solidFill>
                <a:latin typeface="Calibri Light"/>
              </a:rPr>
              <a:t>Aquimarina</a:t>
            </a:r>
            <a:r>
              <a:rPr lang="en-GB" sz="4000" b="1" strike="noStrike" spc="-1">
                <a:solidFill>
                  <a:srgbClr val="203864"/>
                </a:solidFill>
                <a:latin typeface="Calibri Light"/>
              </a:rPr>
              <a:t> genus</a:t>
            </a:r>
            <a:endParaRPr lang="pt-PT" sz="4000" b="0" strike="noStrike" spc="-1">
              <a:latin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55" name="Group 1"/>
          <p:cNvGrpSpPr/>
          <p:nvPr/>
        </p:nvGrpSpPr>
        <p:grpSpPr>
          <a:xfrm>
            <a:off x="1439280" y="1545840"/>
            <a:ext cx="9313200" cy="3765600"/>
            <a:chOff x="1439280" y="1545840"/>
            <a:chExt cx="9313200" cy="3765600"/>
          </a:xfrm>
        </p:grpSpPr>
        <p:pic>
          <p:nvPicPr>
            <p:cNvPr id="856" name="Picture 10"/>
            <p:cNvPicPr/>
            <p:nvPr/>
          </p:nvPicPr>
          <p:blipFill>
            <a:blip r:embed="rId3"/>
            <a:stretch/>
          </p:blipFill>
          <p:spPr>
            <a:xfrm>
              <a:off x="1439280" y="1545840"/>
              <a:ext cx="9313200" cy="3222360"/>
            </a:xfrm>
            <a:prstGeom prst="rect">
              <a:avLst/>
            </a:prstGeom>
            <a:ln>
              <a:noFill/>
            </a:ln>
          </p:spPr>
        </p:pic>
        <p:pic>
          <p:nvPicPr>
            <p:cNvPr id="857" name="Picture 11"/>
            <p:cNvPicPr/>
            <p:nvPr/>
          </p:nvPicPr>
          <p:blipFill>
            <a:blip r:embed="rId4"/>
            <a:srcRect b="76313"/>
            <a:stretch/>
          </p:blipFill>
          <p:spPr>
            <a:xfrm>
              <a:off x="1439280" y="4776480"/>
              <a:ext cx="4669200" cy="534960"/>
            </a:xfrm>
            <a:prstGeom prst="rect">
              <a:avLst/>
            </a:prstGeom>
            <a:ln>
              <a:noFill/>
            </a:ln>
          </p:spPr>
        </p:pic>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 name="CustomShape 1"/>
          <p:cNvSpPr/>
          <p:nvPr/>
        </p:nvSpPr>
        <p:spPr>
          <a:xfrm>
            <a:off x="2598060" y="6097853"/>
            <a:ext cx="6995880" cy="579600"/>
          </a:xfrm>
          <a:prstGeom prst="rect">
            <a:avLst/>
          </a:prstGeom>
          <a:noFill/>
          <a:ln>
            <a:noFill/>
          </a:ln>
        </p:spPr>
        <p:style>
          <a:lnRef idx="0">
            <a:scrgbClr r="0" g="0" b="0"/>
          </a:lnRef>
          <a:fillRef idx="0">
            <a:scrgbClr r="0" g="0" b="0"/>
          </a:fillRef>
          <a:effectRef idx="0">
            <a:scrgbClr r="0" g="0" b="0"/>
          </a:effectRef>
          <a:fontRef idx="minor"/>
        </p:style>
        <p:txBody>
          <a:bodyPr anchor="ctr">
            <a:normAutofit/>
          </a:bodyPr>
          <a:lstStyle/>
          <a:p>
            <a:pPr algn="ctr">
              <a:lnSpc>
                <a:spcPct val="90000"/>
              </a:lnSpc>
            </a:pPr>
            <a:r>
              <a:rPr lang="de-DE" sz="2800" b="1" strike="noStrike" spc="-1" dirty="0">
                <a:solidFill>
                  <a:srgbClr val="000000"/>
                </a:solidFill>
                <a:latin typeface="Calibri Light"/>
              </a:rPr>
              <a:t>The need for new therapeutical drugs is real</a:t>
            </a:r>
            <a:endParaRPr lang="pt-PT" sz="2800" b="0" strike="noStrike" spc="-1" dirty="0">
              <a:latin typeface="Arial"/>
            </a:endParaRPr>
          </a:p>
        </p:txBody>
      </p:sp>
      <p:sp>
        <p:nvSpPr>
          <p:cNvPr id="306" name="CustomShape 2"/>
          <p:cNvSpPr/>
          <p:nvPr/>
        </p:nvSpPr>
        <p:spPr>
          <a:xfrm>
            <a:off x="6282360" y="1954080"/>
            <a:ext cx="5134320" cy="2111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285840" indent="-285480" algn="just">
              <a:lnSpc>
                <a:spcPct val="100000"/>
              </a:lnSpc>
              <a:spcAft>
                <a:spcPts val="799"/>
              </a:spcAft>
              <a:buClr>
                <a:srgbClr val="000000"/>
              </a:buClr>
              <a:buFont typeface="Arial"/>
              <a:buChar char="•"/>
            </a:pPr>
            <a:r>
              <a:rPr lang="en-GB" sz="1800" b="1" strike="noStrike" spc="-1">
                <a:solidFill>
                  <a:srgbClr val="000000"/>
                </a:solidFill>
                <a:latin typeface="Open Sans"/>
              </a:rPr>
              <a:t>Antibiotic resistance </a:t>
            </a:r>
            <a:r>
              <a:rPr lang="en-GB" sz="1800" b="0" strike="noStrike" spc="-1">
                <a:solidFill>
                  <a:srgbClr val="000000"/>
                </a:solidFill>
                <a:latin typeface="Open Sans"/>
              </a:rPr>
              <a:t>accounts for at least 50,000 deaths each year in Europe and the US.</a:t>
            </a:r>
            <a:endParaRPr lang="pt-PT" sz="1800" b="0" strike="noStrike" spc="-1">
              <a:latin typeface="Arial"/>
            </a:endParaRPr>
          </a:p>
          <a:p>
            <a:pPr marL="285840" indent="-285480" algn="just">
              <a:lnSpc>
                <a:spcPct val="100000"/>
              </a:lnSpc>
              <a:spcAft>
                <a:spcPts val="799"/>
              </a:spcAft>
              <a:buClr>
                <a:srgbClr val="000000"/>
              </a:buClr>
              <a:buFont typeface="Arial"/>
              <a:buChar char="•"/>
            </a:pPr>
            <a:r>
              <a:rPr lang="en-GB" sz="1800" b="0" strike="noStrike" spc="-1">
                <a:solidFill>
                  <a:srgbClr val="000000"/>
                </a:solidFill>
                <a:latin typeface="Open Sans"/>
              </a:rPr>
              <a:t>It is predicted that drug resistant infections will be responsible for the deaths of 10 million people worldwide by 2050.</a:t>
            </a:r>
            <a:endParaRPr lang="pt-PT" sz="1800" b="0" strike="noStrike" spc="-1">
              <a:latin typeface="Arial"/>
            </a:endParaRPr>
          </a:p>
        </p:txBody>
      </p:sp>
      <p:sp>
        <p:nvSpPr>
          <p:cNvPr id="307" name="CustomShape 3"/>
          <p:cNvSpPr/>
          <p:nvPr/>
        </p:nvSpPr>
        <p:spPr>
          <a:xfrm>
            <a:off x="6282360" y="4334977"/>
            <a:ext cx="5134320" cy="913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285840" indent="-285480" algn="just">
              <a:lnSpc>
                <a:spcPct val="100000"/>
              </a:lnSpc>
              <a:buClr>
                <a:srgbClr val="000000"/>
              </a:buClr>
              <a:buFont typeface="Arial"/>
              <a:buChar char="•"/>
            </a:pPr>
            <a:r>
              <a:rPr lang="en-GB" sz="1800" b="1" strike="noStrike" spc="-1">
                <a:solidFill>
                  <a:srgbClr val="000000"/>
                </a:solidFill>
                <a:latin typeface="Open Sans"/>
              </a:rPr>
              <a:t>Cancer</a:t>
            </a:r>
            <a:r>
              <a:rPr lang="en-GB" sz="1800" b="0" strike="noStrike" spc="-1">
                <a:solidFill>
                  <a:srgbClr val="000000"/>
                </a:solidFill>
                <a:latin typeface="Open Sans"/>
              </a:rPr>
              <a:t> is a leading cause of death worldwide with 7.6 million deaths each year with numbers continuously rising.</a:t>
            </a:r>
            <a:endParaRPr lang="pt-PT" sz="1800" b="0" strike="noStrike" spc="-1">
              <a:latin typeface="Arial"/>
            </a:endParaRPr>
          </a:p>
        </p:txBody>
      </p:sp>
      <p:pic>
        <p:nvPicPr>
          <p:cNvPr id="308" name="Picture 2" descr="Antibiotic resistance deaths per year worldwide"/>
          <p:cNvPicPr/>
          <p:nvPr/>
        </p:nvPicPr>
        <p:blipFill>
          <a:blip r:embed="rId3"/>
          <a:srcRect l="14195" t="7326" r="13578" b="10774"/>
          <a:stretch/>
        </p:blipFill>
        <p:spPr>
          <a:xfrm>
            <a:off x="140400" y="1364400"/>
            <a:ext cx="5769000" cy="3794040"/>
          </a:xfrm>
          <a:prstGeom prst="rect">
            <a:avLst/>
          </a:prstGeom>
          <a:ln>
            <a:noFill/>
          </a:ln>
        </p:spPr>
      </p:pic>
      <p:sp>
        <p:nvSpPr>
          <p:cNvPr id="309" name="CustomShape 4"/>
          <p:cNvSpPr/>
          <p:nvPr/>
        </p:nvSpPr>
        <p:spPr>
          <a:xfrm>
            <a:off x="140400" y="5345280"/>
            <a:ext cx="5769000" cy="409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050" b="0" strike="noStrike" spc="-1">
                <a:solidFill>
                  <a:srgbClr val="000000"/>
                </a:solidFill>
                <a:latin typeface="Tw Cen MT"/>
              </a:rPr>
              <a:t>Source: Antimicrobial Resistance: </a:t>
            </a:r>
            <a:r>
              <a:rPr lang="en-US" sz="1050" b="0" i="1" strike="noStrike" spc="-1">
                <a:solidFill>
                  <a:srgbClr val="000000"/>
                </a:solidFill>
                <a:latin typeface="Tw Cen MT"/>
              </a:rPr>
              <a:t>Tackling a Crisis for the Health and Wealth of Nations </a:t>
            </a:r>
            <a:r>
              <a:rPr lang="en-US" sz="1050" b="0" strike="noStrike" spc="-1">
                <a:solidFill>
                  <a:srgbClr val="000000"/>
                </a:solidFill>
                <a:latin typeface="Tw Cen MT"/>
              </a:rPr>
              <a:t>(2014)</a:t>
            </a:r>
            <a:endParaRPr lang="pt-PT" sz="1050" b="0" strike="noStrike" spc="-1">
              <a:latin typeface="Arial"/>
            </a:endParaRPr>
          </a:p>
        </p:txBody>
      </p:sp>
      <p:sp>
        <p:nvSpPr>
          <p:cNvPr id="8" name="CustomShape 9">
            <a:extLst>
              <a:ext uri="{FF2B5EF4-FFF2-40B4-BE49-F238E27FC236}">
                <a16:creationId xmlns:a16="http://schemas.microsoft.com/office/drawing/2014/main" id="{24E92508-0B18-43F7-A218-A2FEB2C9C9BA}"/>
              </a:ext>
            </a:extLst>
          </p:cNvPr>
          <p:cNvSpPr/>
          <p:nvPr/>
        </p:nvSpPr>
        <p:spPr>
          <a:xfrm>
            <a:off x="140400" y="159120"/>
            <a:ext cx="8814600" cy="760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GB" sz="4400" b="1" strike="noStrike" spc="-1">
                <a:solidFill>
                  <a:srgbClr val="203864"/>
                </a:solidFill>
                <a:latin typeface="Calibri Light"/>
              </a:rPr>
              <a:t>Natural Products Discovery</a:t>
            </a:r>
            <a:endParaRPr lang="pt-PT" sz="4400" b="0" strike="noStrike" spc="-1">
              <a:latin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58" name="CustomShape 1"/>
          <p:cNvSpPr/>
          <p:nvPr/>
        </p:nvSpPr>
        <p:spPr>
          <a:xfrm>
            <a:off x="-16920" y="1211040"/>
            <a:ext cx="12230640" cy="464400"/>
          </a:xfrm>
          <a:prstGeom prst="rect">
            <a:avLst/>
          </a:prstGeom>
          <a:noFill/>
          <a:ln>
            <a:noFill/>
          </a:ln>
        </p:spPr>
        <p:style>
          <a:lnRef idx="2">
            <a:schemeClr val="accent1">
              <a:shade val="50000"/>
            </a:schemeClr>
          </a:lnRef>
          <a:fillRef idx="1">
            <a:schemeClr val="accent1"/>
          </a:fillRef>
          <a:effectRef idx="0">
            <a:schemeClr val="accent1"/>
          </a:effectRef>
          <a:fontRef idx="minor"/>
        </p:style>
      </p:sp>
      <p:sp>
        <p:nvSpPr>
          <p:cNvPr id="859" name="CustomShape 2"/>
          <p:cNvSpPr/>
          <p:nvPr/>
        </p:nvSpPr>
        <p:spPr>
          <a:xfrm>
            <a:off x="113208" y="1210320"/>
            <a:ext cx="11964985" cy="583321"/>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en-US" sz="2800" b="1" strike="noStrike" spc="-1">
                <a:solidFill>
                  <a:srgbClr val="000000"/>
                </a:solidFill>
                <a:latin typeface="Open Sans"/>
              </a:rPr>
              <a:t> </a:t>
            </a:r>
            <a:r>
              <a:rPr lang="en-US" sz="3200" b="1" strike="noStrike" spc="-1">
                <a:solidFill>
                  <a:srgbClr val="203864"/>
                </a:solidFill>
                <a:latin typeface="Calibri Light"/>
              </a:rPr>
              <a:t>Comparison of  26 </a:t>
            </a:r>
            <a:r>
              <a:rPr lang="en-US" sz="3200" b="1" i="1" strike="noStrike" spc="-1" err="1">
                <a:solidFill>
                  <a:srgbClr val="203864"/>
                </a:solidFill>
                <a:latin typeface="Calibri Light"/>
              </a:rPr>
              <a:t>Aquimarina</a:t>
            </a:r>
            <a:r>
              <a:rPr lang="en-US" sz="3200" b="1" strike="noStrike" spc="-1">
                <a:solidFill>
                  <a:srgbClr val="203864"/>
                </a:solidFill>
                <a:latin typeface="Calibri Light"/>
              </a:rPr>
              <a:t> genomes from several isolation sources </a:t>
            </a:r>
            <a:endParaRPr lang="pt-PT" sz="3200" b="1" strike="noStrike" spc="-1">
              <a:latin typeface="Arial"/>
            </a:endParaRPr>
          </a:p>
        </p:txBody>
      </p:sp>
      <p:pic>
        <p:nvPicPr>
          <p:cNvPr id="861" name="Picture 2" descr="Resultado de imagem para sponges"/>
          <p:cNvPicPr/>
          <p:nvPr/>
        </p:nvPicPr>
        <p:blipFill>
          <a:blip r:embed="rId3"/>
          <a:srcRect l="20741" t="-492" r="12378" b="492"/>
          <a:stretch/>
        </p:blipFill>
        <p:spPr>
          <a:xfrm>
            <a:off x="561240" y="2945160"/>
            <a:ext cx="1554120" cy="1554120"/>
          </a:xfrm>
          <a:prstGeom prst="rect">
            <a:avLst/>
          </a:prstGeom>
          <a:ln>
            <a:noFill/>
          </a:ln>
        </p:spPr>
      </p:pic>
      <p:pic>
        <p:nvPicPr>
          <p:cNvPr id="862" name="Picture 2" descr="Imagem relacionada"/>
          <p:cNvPicPr/>
          <p:nvPr/>
        </p:nvPicPr>
        <p:blipFill>
          <a:blip r:embed="rId4"/>
          <a:srcRect l="11590" r="13753"/>
          <a:stretch/>
        </p:blipFill>
        <p:spPr>
          <a:xfrm>
            <a:off x="4617000" y="2966760"/>
            <a:ext cx="1554120" cy="1554120"/>
          </a:xfrm>
          <a:prstGeom prst="rect">
            <a:avLst/>
          </a:prstGeom>
          <a:ln>
            <a:noFill/>
          </a:ln>
        </p:spPr>
      </p:pic>
      <p:pic>
        <p:nvPicPr>
          <p:cNvPr id="863" name="Picture 2" descr="Resultado de imagem para gorgonian coral"/>
          <p:cNvPicPr/>
          <p:nvPr/>
        </p:nvPicPr>
        <p:blipFill>
          <a:blip r:embed="rId5"/>
          <a:srcRect t="10317" b="10002"/>
          <a:stretch/>
        </p:blipFill>
        <p:spPr>
          <a:xfrm>
            <a:off x="2550960" y="2988000"/>
            <a:ext cx="1598760" cy="1511280"/>
          </a:xfrm>
          <a:prstGeom prst="rect">
            <a:avLst/>
          </a:prstGeom>
          <a:ln>
            <a:noFill/>
          </a:ln>
        </p:spPr>
      </p:pic>
      <p:pic>
        <p:nvPicPr>
          <p:cNvPr id="864" name="Picture 6" descr="Imagem relacionada"/>
          <p:cNvPicPr/>
          <p:nvPr/>
        </p:nvPicPr>
        <p:blipFill>
          <a:blip r:embed="rId6"/>
          <a:srcRect l="18924" t="24252" r="36362"/>
          <a:stretch/>
        </p:blipFill>
        <p:spPr>
          <a:xfrm>
            <a:off x="7511400" y="2966760"/>
            <a:ext cx="1623600" cy="1554120"/>
          </a:xfrm>
          <a:prstGeom prst="rect">
            <a:avLst/>
          </a:prstGeom>
          <a:ln>
            <a:noFill/>
          </a:ln>
        </p:spPr>
      </p:pic>
      <p:pic>
        <p:nvPicPr>
          <p:cNvPr id="865" name="Picture 4" descr="Resultado de imagem para seawater"/>
          <p:cNvPicPr/>
          <p:nvPr/>
        </p:nvPicPr>
        <p:blipFill>
          <a:blip r:embed="rId7"/>
          <a:srcRect l="22056" t="1506" r="34035"/>
          <a:stretch/>
        </p:blipFill>
        <p:spPr>
          <a:xfrm>
            <a:off x="9663480" y="2966760"/>
            <a:ext cx="1623600" cy="1554120"/>
          </a:xfrm>
          <a:prstGeom prst="rect">
            <a:avLst/>
          </a:prstGeom>
          <a:ln>
            <a:noFill/>
          </a:ln>
        </p:spPr>
      </p:pic>
      <p:sp>
        <p:nvSpPr>
          <p:cNvPr id="866" name="CustomShape 4"/>
          <p:cNvSpPr/>
          <p:nvPr/>
        </p:nvSpPr>
        <p:spPr>
          <a:xfrm>
            <a:off x="343800" y="4586400"/>
            <a:ext cx="1989360" cy="699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2000" b="1" strike="noStrike" spc="-1">
                <a:solidFill>
                  <a:srgbClr val="000000"/>
                </a:solidFill>
                <a:latin typeface="Open Sans"/>
                <a:ea typeface="Open Sans"/>
              </a:rPr>
              <a:t>Marine sponges</a:t>
            </a:r>
            <a:endParaRPr lang="pt-PT" sz="2000" b="0" strike="noStrike" spc="-1">
              <a:latin typeface="Arial"/>
            </a:endParaRPr>
          </a:p>
        </p:txBody>
      </p:sp>
      <p:sp>
        <p:nvSpPr>
          <p:cNvPr id="867" name="CustomShape 5"/>
          <p:cNvSpPr/>
          <p:nvPr/>
        </p:nvSpPr>
        <p:spPr>
          <a:xfrm>
            <a:off x="4244760" y="4586400"/>
            <a:ext cx="2305800" cy="395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2000" b="1" strike="noStrike" spc="-1">
                <a:solidFill>
                  <a:srgbClr val="000000"/>
                </a:solidFill>
                <a:latin typeface="Open Sans"/>
                <a:ea typeface="Open Sans"/>
              </a:rPr>
              <a:t>Red algae</a:t>
            </a:r>
            <a:endParaRPr lang="pt-PT" sz="2000" b="0" strike="noStrike" spc="-1">
              <a:latin typeface="Arial"/>
            </a:endParaRPr>
          </a:p>
        </p:txBody>
      </p:sp>
      <p:sp>
        <p:nvSpPr>
          <p:cNvPr id="868" name="CustomShape 6"/>
          <p:cNvSpPr/>
          <p:nvPr/>
        </p:nvSpPr>
        <p:spPr>
          <a:xfrm>
            <a:off x="2132640" y="4586400"/>
            <a:ext cx="2426040" cy="699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GB" sz="2000" b="1" strike="noStrike" spc="-1">
                <a:solidFill>
                  <a:srgbClr val="000000"/>
                </a:solidFill>
                <a:latin typeface="Open Sans"/>
                <a:ea typeface="Open Sans"/>
              </a:rPr>
              <a:t>Gorgonian</a:t>
            </a:r>
            <a:r>
              <a:rPr lang="en-GB" sz="2000" b="0" strike="noStrike" spc="-1">
                <a:solidFill>
                  <a:srgbClr val="000000"/>
                </a:solidFill>
                <a:latin typeface="Open Sans"/>
                <a:ea typeface="Open Sans"/>
              </a:rPr>
              <a:t> </a:t>
            </a:r>
            <a:r>
              <a:rPr lang="en-GB" sz="2000" b="1" strike="noStrike" spc="-1">
                <a:solidFill>
                  <a:srgbClr val="000000"/>
                </a:solidFill>
                <a:latin typeface="Open Sans"/>
                <a:ea typeface="Open Sans"/>
              </a:rPr>
              <a:t>coral</a:t>
            </a:r>
            <a:endParaRPr lang="pt-PT" sz="2000" b="0" strike="noStrike" spc="-1">
              <a:latin typeface="Arial"/>
            </a:endParaRPr>
          </a:p>
        </p:txBody>
      </p:sp>
      <p:sp>
        <p:nvSpPr>
          <p:cNvPr id="869" name="CustomShape 7"/>
          <p:cNvSpPr/>
          <p:nvPr/>
        </p:nvSpPr>
        <p:spPr>
          <a:xfrm>
            <a:off x="6927120" y="4586400"/>
            <a:ext cx="2826360" cy="699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2000" b="1" strike="noStrike" spc="-1">
                <a:solidFill>
                  <a:srgbClr val="000000"/>
                </a:solidFill>
                <a:latin typeface="Open Sans"/>
                <a:ea typeface="Open Sans"/>
              </a:rPr>
              <a:t>Marine  sediments</a:t>
            </a:r>
            <a:endParaRPr lang="pt-PT" sz="2000" b="0" strike="noStrike" spc="-1">
              <a:latin typeface="Arial"/>
            </a:endParaRPr>
          </a:p>
        </p:txBody>
      </p:sp>
      <p:sp>
        <p:nvSpPr>
          <p:cNvPr id="870" name="CustomShape 8"/>
          <p:cNvSpPr/>
          <p:nvPr/>
        </p:nvSpPr>
        <p:spPr>
          <a:xfrm>
            <a:off x="9356400" y="4586400"/>
            <a:ext cx="2305800" cy="395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2000" b="1" strike="noStrike" spc="-1">
                <a:solidFill>
                  <a:srgbClr val="000000"/>
                </a:solidFill>
                <a:latin typeface="Open Sans"/>
                <a:ea typeface="Open Sans"/>
              </a:rPr>
              <a:t>Seawater</a:t>
            </a:r>
            <a:endParaRPr lang="pt-PT" sz="2000" b="0" strike="noStrike" spc="-1">
              <a:latin typeface="Arial"/>
            </a:endParaRPr>
          </a:p>
        </p:txBody>
      </p:sp>
      <p:sp>
        <p:nvSpPr>
          <p:cNvPr id="871" name="CustomShape 9"/>
          <p:cNvSpPr/>
          <p:nvPr/>
        </p:nvSpPr>
        <p:spPr>
          <a:xfrm>
            <a:off x="1549637" y="2319840"/>
            <a:ext cx="3260485" cy="460211"/>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en-US" sz="2400" b="1" strike="noStrike" cap="small" spc="-1">
                <a:solidFill>
                  <a:srgbClr val="000000"/>
                </a:solidFill>
                <a:latin typeface="Open Sans"/>
              </a:rPr>
              <a:t>Host-associated</a:t>
            </a:r>
            <a:r>
              <a:rPr lang="en-US" sz="2400" b="0" strike="noStrike" cap="small" spc="-1">
                <a:solidFill>
                  <a:srgbClr val="000000"/>
                </a:solidFill>
                <a:latin typeface="Open Sans"/>
              </a:rPr>
              <a:t>  (HA)</a:t>
            </a:r>
            <a:endParaRPr lang="pt-PT" sz="2400" b="0" strike="noStrike" spc="-1">
              <a:latin typeface="Arial"/>
            </a:endParaRPr>
          </a:p>
        </p:txBody>
      </p:sp>
      <p:sp>
        <p:nvSpPr>
          <p:cNvPr id="872" name="CustomShape 10"/>
          <p:cNvSpPr/>
          <p:nvPr/>
        </p:nvSpPr>
        <p:spPr>
          <a:xfrm>
            <a:off x="8380689" y="2319840"/>
            <a:ext cx="2270022" cy="460211"/>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pt-PT" sz="2400" b="1" strike="noStrike" cap="small" spc="-1">
                <a:solidFill>
                  <a:srgbClr val="000000"/>
                </a:solidFill>
                <a:latin typeface="Open Sans"/>
              </a:rPr>
              <a:t>F</a:t>
            </a:r>
            <a:r>
              <a:rPr lang="en-GB" sz="2400" b="1" strike="noStrike" cap="small" spc="-1" err="1">
                <a:solidFill>
                  <a:srgbClr val="000000"/>
                </a:solidFill>
                <a:latin typeface="Open Sans"/>
              </a:rPr>
              <a:t>ree</a:t>
            </a:r>
            <a:r>
              <a:rPr lang="en-GB" sz="2400" b="1" strike="noStrike" cap="small" spc="-1">
                <a:solidFill>
                  <a:srgbClr val="000000"/>
                </a:solidFill>
                <a:latin typeface="Open Sans"/>
              </a:rPr>
              <a:t>-living</a:t>
            </a:r>
            <a:r>
              <a:rPr lang="en-US" sz="2400" b="0" strike="noStrike" cap="small" spc="-1">
                <a:solidFill>
                  <a:srgbClr val="000000"/>
                </a:solidFill>
                <a:latin typeface="Open Sans"/>
              </a:rPr>
              <a:t> (FL)</a:t>
            </a:r>
            <a:endParaRPr lang="pt-PT" sz="2400" b="0" strike="noStrike" spc="-1">
              <a:latin typeface="Arial"/>
            </a:endParaRPr>
          </a:p>
        </p:txBody>
      </p:sp>
      <p:sp>
        <p:nvSpPr>
          <p:cNvPr id="2" name="CustomShape 1">
            <a:extLst>
              <a:ext uri="{FF2B5EF4-FFF2-40B4-BE49-F238E27FC236}">
                <a16:creationId xmlns:a16="http://schemas.microsoft.com/office/drawing/2014/main" id="{AC992A45-9258-4014-B802-5F32B6C03C59}"/>
              </a:ext>
            </a:extLst>
          </p:cNvPr>
          <p:cNvSpPr/>
          <p:nvPr/>
        </p:nvSpPr>
        <p:spPr>
          <a:xfrm>
            <a:off x="5553360" y="6581160"/>
            <a:ext cx="6677280" cy="275545"/>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r">
              <a:lnSpc>
                <a:spcPct val="100000"/>
              </a:lnSpc>
            </a:pPr>
            <a:r>
              <a:rPr lang="en-GB" sz="1200" b="1" strike="noStrike" spc="-1" dirty="0">
                <a:latin typeface="Open Sans"/>
              </a:rPr>
              <a:t>Silva, SG</a:t>
            </a:r>
            <a:r>
              <a:rPr lang="en-GB" sz="1200" b="0" strike="noStrike" spc="-1" dirty="0">
                <a:latin typeface="Open Sans"/>
              </a:rPr>
              <a:t>., </a:t>
            </a:r>
            <a:r>
              <a:rPr lang="en-GB" sz="1200" b="0" strike="noStrike" spc="-1" dirty="0" err="1">
                <a:latin typeface="Open Sans"/>
              </a:rPr>
              <a:t>Blom</a:t>
            </a:r>
            <a:r>
              <a:rPr lang="en-GB" sz="1200" b="0" strike="noStrike" spc="-1" dirty="0">
                <a:latin typeface="Open Sans"/>
              </a:rPr>
              <a:t>, J., Keller-Costa, T, Costa, R. 2019 </a:t>
            </a:r>
            <a:r>
              <a:rPr lang="en-GB" sz="1200" b="0" i="1" strike="noStrike" spc="-1" dirty="0">
                <a:latin typeface="Open Sans"/>
              </a:rPr>
              <a:t>Environmental Microbiology</a:t>
            </a:r>
            <a:endParaRPr lang="pt-PT" sz="1200" b="0" strike="noStrike" spc="-1" dirty="0">
              <a:latin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5" name="CustomShape 2"/>
          <p:cNvSpPr/>
          <p:nvPr/>
        </p:nvSpPr>
        <p:spPr>
          <a:xfrm>
            <a:off x="504180" y="83880"/>
            <a:ext cx="3456000" cy="1531800"/>
          </a:xfrm>
          <a:prstGeom prst="rect">
            <a:avLst/>
          </a:prstGeom>
          <a:noFill/>
          <a:ln>
            <a:noFill/>
          </a:ln>
        </p:spPr>
        <p:style>
          <a:lnRef idx="0">
            <a:scrgbClr r="0" g="0" b="0"/>
          </a:lnRef>
          <a:fillRef idx="0">
            <a:scrgbClr r="0" g="0" b="0"/>
          </a:fillRef>
          <a:effectRef idx="0">
            <a:scrgbClr r="0" g="0" b="0"/>
          </a:effectRef>
          <a:fontRef idx="minor"/>
        </p:style>
        <p:txBody>
          <a:bodyPr anchor="ctr">
            <a:normAutofit/>
          </a:bodyPr>
          <a:lstStyle/>
          <a:p>
            <a:pPr>
              <a:lnSpc>
                <a:spcPct val="90000"/>
              </a:lnSpc>
            </a:pPr>
            <a:r>
              <a:rPr lang="en-GB" sz="4000" b="1" spc="-1">
                <a:solidFill>
                  <a:srgbClr val="203864"/>
                </a:solidFill>
                <a:latin typeface="Calibri Light"/>
              </a:rPr>
              <a:t>Methods</a:t>
            </a:r>
            <a:endParaRPr lang="pt-PT" sz="4000" b="1" spc="-1">
              <a:solidFill>
                <a:srgbClr val="203864"/>
              </a:solidFill>
              <a:latin typeface="Calibri Light"/>
            </a:endParaRPr>
          </a:p>
        </p:txBody>
      </p:sp>
      <p:sp>
        <p:nvSpPr>
          <p:cNvPr id="1436" name="CustomShape 3"/>
          <p:cNvSpPr/>
          <p:nvPr/>
        </p:nvSpPr>
        <p:spPr>
          <a:xfrm>
            <a:off x="4016520" y="732960"/>
            <a:ext cx="4158360" cy="644877"/>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pPr>
            <a:r>
              <a:rPr lang="en-US" sz="1800" b="0" strike="noStrike" spc="-1">
                <a:solidFill>
                  <a:srgbClr val="000000"/>
                </a:solidFill>
                <a:latin typeface="Open Sans"/>
                <a:ea typeface="Open Sans"/>
              </a:rPr>
              <a:t>Analysis of all available </a:t>
            </a:r>
            <a:r>
              <a:rPr lang="en-US" sz="1800" b="0" i="1" strike="noStrike" spc="-1" err="1">
                <a:solidFill>
                  <a:srgbClr val="000000"/>
                </a:solidFill>
                <a:latin typeface="Open Sans"/>
                <a:ea typeface="Open Sans"/>
              </a:rPr>
              <a:t>Aquimarina</a:t>
            </a:r>
            <a:r>
              <a:rPr lang="en-US" sz="1800" b="0" strike="noStrike" spc="-1">
                <a:solidFill>
                  <a:srgbClr val="000000"/>
                </a:solidFill>
                <a:latin typeface="Open Sans"/>
                <a:ea typeface="Open Sans"/>
              </a:rPr>
              <a:t> genomes at NCBI (</a:t>
            </a:r>
            <a:r>
              <a:rPr lang="en-US" spc="-1">
                <a:solidFill>
                  <a:srgbClr val="000000"/>
                </a:solidFill>
                <a:latin typeface="Open Sans"/>
                <a:ea typeface="Open Sans"/>
              </a:rPr>
              <a:t>25/02/2019</a:t>
            </a:r>
            <a:r>
              <a:rPr lang="en-US" sz="1800" b="0" strike="noStrike" spc="-1">
                <a:solidFill>
                  <a:srgbClr val="000000"/>
                </a:solidFill>
                <a:latin typeface="Open Sans"/>
                <a:ea typeface="Open Sans"/>
              </a:rPr>
              <a:t>)</a:t>
            </a:r>
            <a:endParaRPr lang="pt-PT" sz="1800" b="0" strike="noStrike" spc="-1">
              <a:latin typeface="Arial"/>
            </a:endParaRPr>
          </a:p>
        </p:txBody>
      </p:sp>
      <p:sp>
        <p:nvSpPr>
          <p:cNvPr id="1437" name="CustomShape 4"/>
          <p:cNvSpPr/>
          <p:nvPr/>
        </p:nvSpPr>
        <p:spPr>
          <a:xfrm>
            <a:off x="5778360" y="1400760"/>
            <a:ext cx="184320" cy="369000"/>
          </a:xfrm>
          <a:prstGeom prst="rect">
            <a:avLst/>
          </a:prstGeom>
          <a:noFill/>
          <a:ln>
            <a:noFill/>
          </a:ln>
        </p:spPr>
        <p:style>
          <a:lnRef idx="0">
            <a:scrgbClr r="0" g="0" b="0"/>
          </a:lnRef>
          <a:fillRef idx="0">
            <a:scrgbClr r="0" g="0" b="0"/>
          </a:fillRef>
          <a:effectRef idx="0">
            <a:scrgbClr r="0" g="0" b="0"/>
          </a:effectRef>
          <a:fontRef idx="minor"/>
        </p:style>
      </p:sp>
      <p:sp>
        <p:nvSpPr>
          <p:cNvPr id="1439" name="CustomShape 6"/>
          <p:cNvSpPr/>
          <p:nvPr/>
        </p:nvSpPr>
        <p:spPr>
          <a:xfrm>
            <a:off x="6162480" y="1584720"/>
            <a:ext cx="1649160" cy="583321"/>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a:lnSpc>
                <a:spcPct val="100000"/>
              </a:lnSpc>
            </a:pPr>
            <a:r>
              <a:rPr lang="pt-PT" sz="1600" b="0" strike="noStrike" spc="-1">
                <a:solidFill>
                  <a:srgbClr val="595959"/>
                </a:solidFill>
                <a:latin typeface="Open Sans"/>
                <a:ea typeface="Open Sans"/>
              </a:rPr>
              <a:t>Download of 26 genomes</a:t>
            </a:r>
            <a:endParaRPr lang="pt-PT" sz="1600" b="0" strike="noStrike" spc="-1">
              <a:latin typeface="Arial"/>
            </a:endParaRPr>
          </a:p>
        </p:txBody>
      </p:sp>
      <p:grpSp>
        <p:nvGrpSpPr>
          <p:cNvPr id="1440" name="Group 7"/>
          <p:cNvGrpSpPr/>
          <p:nvPr/>
        </p:nvGrpSpPr>
        <p:grpSpPr>
          <a:xfrm>
            <a:off x="3002040" y="2664720"/>
            <a:ext cx="6009120" cy="680040"/>
            <a:chOff x="3002040" y="2664720"/>
            <a:chExt cx="6009120" cy="680040"/>
          </a:xfrm>
        </p:grpSpPr>
        <p:pic>
          <p:nvPicPr>
            <p:cNvPr id="1441" name="Imagem 13_1"/>
            <p:cNvPicPr/>
            <p:nvPr/>
          </p:nvPicPr>
          <p:blipFill>
            <a:blip r:embed="rId3"/>
            <a:stretch/>
          </p:blipFill>
          <p:spPr>
            <a:xfrm>
              <a:off x="5537520" y="2664720"/>
              <a:ext cx="3473640" cy="478080"/>
            </a:xfrm>
            <a:prstGeom prst="rect">
              <a:avLst/>
            </a:prstGeom>
            <a:ln>
              <a:noFill/>
            </a:ln>
          </p:spPr>
        </p:pic>
        <p:sp>
          <p:nvSpPr>
            <p:cNvPr id="1442" name="CustomShape 8"/>
            <p:cNvSpPr/>
            <p:nvPr/>
          </p:nvSpPr>
          <p:spPr>
            <a:xfrm>
              <a:off x="3002040" y="2768400"/>
              <a:ext cx="2581560" cy="576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600" b="1" strike="noStrike" spc="-1">
                  <a:solidFill>
                    <a:srgbClr val="000000"/>
                  </a:solidFill>
                  <a:latin typeface="Open Sans"/>
                  <a:ea typeface="Open Sans"/>
                </a:rPr>
                <a:t>Genome annotation on</a:t>
              </a:r>
              <a:endParaRPr lang="pt-PT" sz="1600" b="0" strike="noStrike" spc="-1">
                <a:latin typeface="Arial"/>
              </a:endParaRPr>
            </a:p>
          </p:txBody>
        </p:sp>
        <p:sp>
          <p:nvSpPr>
            <p:cNvPr id="1443" name="CustomShape 9"/>
            <p:cNvSpPr/>
            <p:nvPr/>
          </p:nvSpPr>
          <p:spPr>
            <a:xfrm>
              <a:off x="3030840" y="2664720"/>
              <a:ext cx="5978520" cy="478080"/>
            </a:xfrm>
            <a:prstGeom prst="rect">
              <a:avLst/>
            </a:prstGeom>
            <a:noFill/>
            <a:ln w="28440">
              <a:solidFill>
                <a:schemeClr val="accent1">
                  <a:lumMod val="50000"/>
                </a:schemeClr>
              </a:solidFill>
            </a:ln>
          </p:spPr>
          <p:style>
            <a:lnRef idx="2">
              <a:schemeClr val="accent1">
                <a:shade val="50000"/>
              </a:schemeClr>
            </a:lnRef>
            <a:fillRef idx="1">
              <a:schemeClr val="accent1"/>
            </a:fillRef>
            <a:effectRef idx="0">
              <a:schemeClr val="accent1"/>
            </a:effectRef>
            <a:fontRef idx="minor"/>
          </p:style>
        </p:sp>
      </p:grpSp>
      <p:grpSp>
        <p:nvGrpSpPr>
          <p:cNvPr id="1452" name="Group 16"/>
          <p:cNvGrpSpPr/>
          <p:nvPr/>
        </p:nvGrpSpPr>
        <p:grpSpPr>
          <a:xfrm>
            <a:off x="583200" y="4717080"/>
            <a:ext cx="10644480" cy="1512000"/>
            <a:chOff x="583200" y="4717080"/>
            <a:chExt cx="10644480" cy="1512000"/>
          </a:xfrm>
        </p:grpSpPr>
        <p:grpSp>
          <p:nvGrpSpPr>
            <p:cNvPr id="1453" name="Group 17"/>
            <p:cNvGrpSpPr/>
            <p:nvPr/>
          </p:nvGrpSpPr>
          <p:grpSpPr>
            <a:xfrm>
              <a:off x="3586680" y="4723560"/>
              <a:ext cx="2191320" cy="1454760"/>
              <a:chOff x="3586680" y="4723560"/>
              <a:chExt cx="2191320" cy="1454760"/>
            </a:xfrm>
          </p:grpSpPr>
          <p:sp>
            <p:nvSpPr>
              <p:cNvPr id="1454" name="CustomShape 18"/>
              <p:cNvSpPr/>
              <p:nvPr/>
            </p:nvSpPr>
            <p:spPr>
              <a:xfrm>
                <a:off x="3586680" y="4777560"/>
                <a:ext cx="2191320" cy="577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GB" sz="1600" b="1" strike="noStrike" spc="-1">
                    <a:solidFill>
                      <a:srgbClr val="000000"/>
                    </a:solidFill>
                    <a:latin typeface="Open Sans"/>
                    <a:ea typeface="Open Sans"/>
                  </a:rPr>
                  <a:t>Annotation on COGs and Pfams</a:t>
                </a:r>
                <a:endParaRPr lang="pt-PT" sz="1600" b="0" strike="noStrike" spc="-1">
                  <a:latin typeface="Arial"/>
                </a:endParaRPr>
              </a:p>
            </p:txBody>
          </p:sp>
          <p:pic>
            <p:nvPicPr>
              <p:cNvPr id="1455" name="Imagem 21_1"/>
              <p:cNvPicPr/>
              <p:nvPr/>
            </p:nvPicPr>
            <p:blipFill>
              <a:blip r:embed="rId4"/>
              <a:stretch/>
            </p:blipFill>
            <p:spPr>
              <a:xfrm>
                <a:off x="3714480" y="5471640"/>
                <a:ext cx="1951560" cy="566640"/>
              </a:xfrm>
              <a:prstGeom prst="rect">
                <a:avLst/>
              </a:prstGeom>
              <a:ln>
                <a:noFill/>
              </a:ln>
            </p:spPr>
          </p:pic>
          <p:sp>
            <p:nvSpPr>
              <p:cNvPr id="1456" name="CustomShape 19"/>
              <p:cNvSpPr/>
              <p:nvPr/>
            </p:nvSpPr>
            <p:spPr>
              <a:xfrm>
                <a:off x="3651120" y="4723560"/>
                <a:ext cx="2062800" cy="1454760"/>
              </a:xfrm>
              <a:prstGeom prst="rect">
                <a:avLst/>
              </a:prstGeom>
              <a:noFill/>
              <a:ln w="28440">
                <a:solidFill>
                  <a:schemeClr val="accent1">
                    <a:lumMod val="50000"/>
                  </a:schemeClr>
                </a:solidFill>
              </a:ln>
            </p:spPr>
            <p:style>
              <a:lnRef idx="2">
                <a:schemeClr val="accent1">
                  <a:shade val="50000"/>
                </a:schemeClr>
              </a:lnRef>
              <a:fillRef idx="1">
                <a:schemeClr val="accent1"/>
              </a:fillRef>
              <a:effectRef idx="0">
                <a:schemeClr val="accent1"/>
              </a:effectRef>
              <a:fontRef idx="minor"/>
            </p:style>
          </p:sp>
        </p:grpSp>
        <p:grpSp>
          <p:nvGrpSpPr>
            <p:cNvPr id="1457" name="Group 20"/>
            <p:cNvGrpSpPr/>
            <p:nvPr/>
          </p:nvGrpSpPr>
          <p:grpSpPr>
            <a:xfrm>
              <a:off x="6590520" y="4723560"/>
              <a:ext cx="1748880" cy="1505520"/>
              <a:chOff x="6590520" y="4723560"/>
              <a:chExt cx="1748880" cy="1505520"/>
            </a:xfrm>
          </p:grpSpPr>
          <p:pic>
            <p:nvPicPr>
              <p:cNvPr id="1458" name="Imagem 24_1"/>
              <p:cNvPicPr/>
              <p:nvPr/>
            </p:nvPicPr>
            <p:blipFill>
              <a:blip r:embed="rId5"/>
              <a:srcRect t="2682"/>
              <a:stretch/>
            </p:blipFill>
            <p:spPr>
              <a:xfrm>
                <a:off x="6960600" y="5276520"/>
                <a:ext cx="1118880" cy="952560"/>
              </a:xfrm>
              <a:prstGeom prst="rect">
                <a:avLst/>
              </a:prstGeom>
              <a:ln>
                <a:noFill/>
              </a:ln>
            </p:spPr>
          </p:pic>
          <p:sp>
            <p:nvSpPr>
              <p:cNvPr id="1459" name="CustomShape 21"/>
              <p:cNvSpPr/>
              <p:nvPr/>
            </p:nvSpPr>
            <p:spPr>
              <a:xfrm>
                <a:off x="6590520" y="4739400"/>
                <a:ext cx="1748880" cy="577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GB" sz="1600" b="1" strike="noStrike" spc="-1">
                    <a:solidFill>
                      <a:srgbClr val="000000"/>
                    </a:solidFill>
                    <a:latin typeface="Open Sans"/>
                    <a:ea typeface="Open Sans"/>
                  </a:rPr>
                  <a:t>BGCs identification</a:t>
                </a:r>
                <a:endParaRPr lang="pt-PT" sz="1600" b="0" strike="noStrike" spc="-1">
                  <a:latin typeface="Arial"/>
                </a:endParaRPr>
              </a:p>
            </p:txBody>
          </p:sp>
          <p:sp>
            <p:nvSpPr>
              <p:cNvPr id="1460" name="CustomShape 22"/>
              <p:cNvSpPr/>
              <p:nvPr/>
            </p:nvSpPr>
            <p:spPr>
              <a:xfrm>
                <a:off x="6590520" y="4723560"/>
                <a:ext cx="1748880" cy="1465920"/>
              </a:xfrm>
              <a:prstGeom prst="rect">
                <a:avLst/>
              </a:prstGeom>
              <a:noFill/>
              <a:ln w="28440">
                <a:solidFill>
                  <a:schemeClr val="accent1">
                    <a:lumMod val="50000"/>
                  </a:schemeClr>
                </a:solidFill>
              </a:ln>
            </p:spPr>
            <p:style>
              <a:lnRef idx="2">
                <a:schemeClr val="accent1">
                  <a:shade val="50000"/>
                </a:schemeClr>
              </a:lnRef>
              <a:fillRef idx="1">
                <a:schemeClr val="accent1"/>
              </a:fillRef>
              <a:effectRef idx="0">
                <a:schemeClr val="accent1"/>
              </a:effectRef>
              <a:fontRef idx="minor"/>
            </p:style>
          </p:sp>
        </p:grpSp>
        <p:grpSp>
          <p:nvGrpSpPr>
            <p:cNvPr id="1461" name="Group 23"/>
            <p:cNvGrpSpPr/>
            <p:nvPr/>
          </p:nvGrpSpPr>
          <p:grpSpPr>
            <a:xfrm>
              <a:off x="9151560" y="4717080"/>
              <a:ext cx="2076120" cy="1493280"/>
              <a:chOff x="9151560" y="4717080"/>
              <a:chExt cx="2076120" cy="1493280"/>
            </a:xfrm>
          </p:grpSpPr>
          <p:sp>
            <p:nvSpPr>
              <p:cNvPr id="1462" name="CustomShape 24"/>
              <p:cNvSpPr/>
              <p:nvPr/>
            </p:nvSpPr>
            <p:spPr>
              <a:xfrm>
                <a:off x="9151560" y="4717080"/>
                <a:ext cx="2076120" cy="577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GB" sz="1600" b="1" strike="noStrike" spc="-1">
                    <a:solidFill>
                      <a:srgbClr val="000000"/>
                    </a:solidFill>
                    <a:latin typeface="Open Sans"/>
                    <a:ea typeface="Open Sans"/>
                  </a:rPr>
                  <a:t>Phylogenomics analysis</a:t>
                </a:r>
                <a:endParaRPr lang="pt-PT" sz="1600" b="0" strike="noStrike" spc="-1">
                  <a:latin typeface="Arial"/>
                </a:endParaRPr>
              </a:p>
            </p:txBody>
          </p:sp>
          <p:grpSp>
            <p:nvGrpSpPr>
              <p:cNvPr id="1463" name="Group 25"/>
              <p:cNvGrpSpPr/>
              <p:nvPr/>
            </p:nvGrpSpPr>
            <p:grpSpPr>
              <a:xfrm>
                <a:off x="9407520" y="4717080"/>
                <a:ext cx="1563840" cy="1493280"/>
                <a:chOff x="9407520" y="4717080"/>
                <a:chExt cx="1563840" cy="1493280"/>
              </a:xfrm>
            </p:grpSpPr>
            <p:pic>
              <p:nvPicPr>
                <p:cNvPr id="1464" name="Imagem 31_1"/>
                <p:cNvPicPr/>
                <p:nvPr/>
              </p:nvPicPr>
              <p:blipFill>
                <a:blip r:embed="rId6"/>
                <a:stretch/>
              </p:blipFill>
              <p:spPr>
                <a:xfrm>
                  <a:off x="9553680" y="5308920"/>
                  <a:ext cx="1303200" cy="866520"/>
                </a:xfrm>
                <a:prstGeom prst="rect">
                  <a:avLst/>
                </a:prstGeom>
                <a:ln>
                  <a:noFill/>
                </a:ln>
              </p:spPr>
            </p:pic>
            <p:sp>
              <p:nvSpPr>
                <p:cNvPr id="1465" name="CustomShape 26"/>
                <p:cNvSpPr/>
                <p:nvPr/>
              </p:nvSpPr>
              <p:spPr>
                <a:xfrm>
                  <a:off x="9407520" y="4717080"/>
                  <a:ext cx="1563840" cy="1493280"/>
                </a:xfrm>
                <a:prstGeom prst="rect">
                  <a:avLst/>
                </a:prstGeom>
                <a:noFill/>
                <a:ln w="28440">
                  <a:solidFill>
                    <a:schemeClr val="accent1">
                      <a:lumMod val="50000"/>
                    </a:schemeClr>
                  </a:solidFill>
                </a:ln>
              </p:spPr>
              <p:style>
                <a:lnRef idx="2">
                  <a:schemeClr val="accent1">
                    <a:shade val="50000"/>
                  </a:schemeClr>
                </a:lnRef>
                <a:fillRef idx="1">
                  <a:schemeClr val="accent1"/>
                </a:fillRef>
                <a:effectRef idx="0">
                  <a:schemeClr val="accent1"/>
                </a:effectRef>
                <a:fontRef idx="minor"/>
              </p:style>
            </p:sp>
          </p:grpSp>
        </p:grpSp>
        <p:grpSp>
          <p:nvGrpSpPr>
            <p:cNvPr id="1466" name="Group 27"/>
            <p:cNvGrpSpPr/>
            <p:nvPr/>
          </p:nvGrpSpPr>
          <p:grpSpPr>
            <a:xfrm>
              <a:off x="583200" y="4723560"/>
              <a:ext cx="2191320" cy="1485720"/>
              <a:chOff x="583200" y="4723560"/>
              <a:chExt cx="2191320" cy="1485720"/>
            </a:xfrm>
          </p:grpSpPr>
          <p:pic>
            <p:nvPicPr>
              <p:cNvPr id="1467" name="Imagem 43_1"/>
              <p:cNvPicPr/>
              <p:nvPr/>
            </p:nvPicPr>
            <p:blipFill>
              <a:blip r:embed="rId7"/>
              <a:srcRect t="-9717" r="48443"/>
              <a:stretch/>
            </p:blipFill>
            <p:spPr>
              <a:xfrm>
                <a:off x="935640" y="5417640"/>
                <a:ext cx="1533240" cy="791640"/>
              </a:xfrm>
              <a:prstGeom prst="rect">
                <a:avLst/>
              </a:prstGeom>
              <a:ln>
                <a:noFill/>
              </a:ln>
            </p:spPr>
          </p:pic>
          <p:sp>
            <p:nvSpPr>
              <p:cNvPr id="1468" name="CustomShape 28"/>
              <p:cNvSpPr/>
              <p:nvPr/>
            </p:nvSpPr>
            <p:spPr>
              <a:xfrm>
                <a:off x="583200" y="4804920"/>
                <a:ext cx="2191320" cy="8197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GB" sz="1600" b="1" strike="noStrike" spc="-1">
                    <a:solidFill>
                      <a:srgbClr val="000000"/>
                    </a:solidFill>
                    <a:latin typeface="Open Sans"/>
                    <a:ea typeface="Open Sans"/>
                  </a:rPr>
                  <a:t>16S rRNA </a:t>
                </a:r>
                <a:endParaRPr lang="pt-PT" sz="1600" b="0" strike="noStrike" spc="-1">
                  <a:latin typeface="Arial"/>
                </a:endParaRPr>
              </a:p>
              <a:p>
                <a:pPr algn="ctr">
                  <a:lnSpc>
                    <a:spcPct val="100000"/>
                  </a:lnSpc>
                </a:pPr>
                <a:r>
                  <a:rPr lang="en-GB" sz="1600" b="1" strike="noStrike" spc="-1">
                    <a:solidFill>
                      <a:srgbClr val="000000"/>
                    </a:solidFill>
                    <a:latin typeface="Open Sans"/>
                    <a:ea typeface="Open Sans"/>
                  </a:rPr>
                  <a:t>phylonetic analysis</a:t>
                </a:r>
                <a:endParaRPr lang="pt-PT" sz="1600" b="0" strike="noStrike" spc="-1">
                  <a:latin typeface="Arial"/>
                </a:endParaRPr>
              </a:p>
            </p:txBody>
          </p:sp>
          <p:sp>
            <p:nvSpPr>
              <p:cNvPr id="1469" name="CustomShape 29"/>
              <p:cNvSpPr/>
              <p:nvPr/>
            </p:nvSpPr>
            <p:spPr>
              <a:xfrm>
                <a:off x="625680" y="4723560"/>
                <a:ext cx="2079720" cy="1409760"/>
              </a:xfrm>
              <a:prstGeom prst="rect">
                <a:avLst/>
              </a:prstGeom>
              <a:noFill/>
              <a:ln w="28440">
                <a:solidFill>
                  <a:schemeClr val="accent1">
                    <a:lumMod val="50000"/>
                  </a:schemeClr>
                </a:solidFill>
              </a:ln>
            </p:spPr>
            <p:style>
              <a:lnRef idx="2">
                <a:schemeClr val="accent1">
                  <a:shade val="50000"/>
                </a:schemeClr>
              </a:lnRef>
              <a:fillRef idx="1">
                <a:schemeClr val="accent1"/>
              </a:fillRef>
              <a:effectRef idx="0">
                <a:schemeClr val="accent1"/>
              </a:effectRef>
              <a:fontRef idx="minor"/>
            </p:style>
          </p:sp>
        </p:grpSp>
      </p:grpSp>
      <p:sp>
        <p:nvSpPr>
          <p:cNvPr id="1470" name="CustomShape 30"/>
          <p:cNvSpPr/>
          <p:nvPr/>
        </p:nvSpPr>
        <p:spPr>
          <a:xfrm>
            <a:off x="5958720" y="1585440"/>
            <a:ext cx="274320" cy="791640"/>
          </a:xfrm>
          <a:prstGeom prst="downArrow">
            <a:avLst>
              <a:gd name="adj1" fmla="val 50000"/>
              <a:gd name="adj2" fmla="val 50000"/>
            </a:avLst>
          </a:prstGeom>
          <a:solidFill>
            <a:srgbClr val="002060"/>
          </a:solidFill>
          <a:ln>
            <a:noFill/>
          </a:ln>
        </p:spPr>
        <p:style>
          <a:lnRef idx="2">
            <a:schemeClr val="accent1">
              <a:shade val="50000"/>
            </a:schemeClr>
          </a:lnRef>
          <a:fillRef idx="1">
            <a:schemeClr val="accent1"/>
          </a:fillRef>
          <a:effectRef idx="0">
            <a:schemeClr val="accent1"/>
          </a:effectRef>
          <a:fontRef idx="minor"/>
        </p:style>
      </p:sp>
      <p:grpSp>
        <p:nvGrpSpPr>
          <p:cNvPr id="1471" name="Group 31"/>
          <p:cNvGrpSpPr/>
          <p:nvPr/>
        </p:nvGrpSpPr>
        <p:grpSpPr>
          <a:xfrm>
            <a:off x="1624320" y="3456360"/>
            <a:ext cx="8678160" cy="1099080"/>
            <a:chOff x="1624320" y="3456360"/>
            <a:chExt cx="8678160" cy="1099080"/>
          </a:xfrm>
        </p:grpSpPr>
        <p:sp>
          <p:nvSpPr>
            <p:cNvPr id="1472" name="CustomShape 32"/>
            <p:cNvSpPr/>
            <p:nvPr/>
          </p:nvSpPr>
          <p:spPr>
            <a:xfrm>
              <a:off x="1624320" y="3887640"/>
              <a:ext cx="261000" cy="611640"/>
            </a:xfrm>
            <a:prstGeom prst="downArrow">
              <a:avLst>
                <a:gd name="adj1" fmla="val 50000"/>
                <a:gd name="adj2" fmla="val 50000"/>
              </a:avLst>
            </a:prstGeom>
            <a:solidFill>
              <a:srgbClr val="002060"/>
            </a:solidFill>
            <a:ln>
              <a:noFill/>
            </a:ln>
          </p:spPr>
          <p:style>
            <a:lnRef idx="2">
              <a:schemeClr val="accent1">
                <a:shade val="50000"/>
              </a:schemeClr>
            </a:lnRef>
            <a:fillRef idx="1">
              <a:schemeClr val="accent1"/>
            </a:fillRef>
            <a:effectRef idx="0">
              <a:schemeClr val="accent1"/>
            </a:effectRef>
            <a:fontRef idx="minor"/>
          </p:style>
        </p:sp>
        <p:sp>
          <p:nvSpPr>
            <p:cNvPr id="1473" name="CustomShape 33"/>
            <p:cNvSpPr/>
            <p:nvPr/>
          </p:nvSpPr>
          <p:spPr>
            <a:xfrm>
              <a:off x="4551840" y="3887640"/>
              <a:ext cx="261000" cy="611640"/>
            </a:xfrm>
            <a:prstGeom prst="downArrow">
              <a:avLst>
                <a:gd name="adj1" fmla="val 50000"/>
                <a:gd name="adj2" fmla="val 50000"/>
              </a:avLst>
            </a:prstGeom>
            <a:solidFill>
              <a:srgbClr val="002060"/>
            </a:solidFill>
            <a:ln>
              <a:noFill/>
            </a:ln>
          </p:spPr>
          <p:style>
            <a:lnRef idx="2">
              <a:schemeClr val="accent1">
                <a:shade val="50000"/>
              </a:schemeClr>
            </a:lnRef>
            <a:fillRef idx="1">
              <a:schemeClr val="accent1"/>
            </a:fillRef>
            <a:effectRef idx="0">
              <a:schemeClr val="accent1"/>
            </a:effectRef>
            <a:fontRef idx="minor"/>
          </p:style>
        </p:sp>
        <p:sp>
          <p:nvSpPr>
            <p:cNvPr id="1474" name="CustomShape 34"/>
            <p:cNvSpPr/>
            <p:nvPr/>
          </p:nvSpPr>
          <p:spPr>
            <a:xfrm>
              <a:off x="7334280" y="3943800"/>
              <a:ext cx="261000" cy="611640"/>
            </a:xfrm>
            <a:prstGeom prst="downArrow">
              <a:avLst>
                <a:gd name="adj1" fmla="val 50000"/>
                <a:gd name="adj2" fmla="val 50000"/>
              </a:avLst>
            </a:prstGeom>
            <a:solidFill>
              <a:srgbClr val="002060"/>
            </a:solidFill>
            <a:ln>
              <a:noFill/>
            </a:ln>
          </p:spPr>
          <p:style>
            <a:lnRef idx="2">
              <a:schemeClr val="accent1">
                <a:shade val="50000"/>
              </a:schemeClr>
            </a:lnRef>
            <a:fillRef idx="1">
              <a:schemeClr val="accent1"/>
            </a:fillRef>
            <a:effectRef idx="0">
              <a:schemeClr val="accent1"/>
            </a:effectRef>
            <a:fontRef idx="minor"/>
          </p:style>
        </p:sp>
        <p:sp>
          <p:nvSpPr>
            <p:cNvPr id="1475" name="CustomShape 35"/>
            <p:cNvSpPr/>
            <p:nvPr/>
          </p:nvSpPr>
          <p:spPr>
            <a:xfrm>
              <a:off x="10041480" y="3887640"/>
              <a:ext cx="261000" cy="667800"/>
            </a:xfrm>
            <a:prstGeom prst="downArrow">
              <a:avLst>
                <a:gd name="adj1" fmla="val 50000"/>
                <a:gd name="adj2" fmla="val 50000"/>
              </a:avLst>
            </a:prstGeom>
            <a:solidFill>
              <a:srgbClr val="002060"/>
            </a:solidFill>
            <a:ln>
              <a:noFill/>
            </a:ln>
          </p:spPr>
          <p:style>
            <a:lnRef idx="2">
              <a:schemeClr val="accent1">
                <a:shade val="50000"/>
              </a:schemeClr>
            </a:lnRef>
            <a:fillRef idx="1">
              <a:schemeClr val="accent1"/>
            </a:fillRef>
            <a:effectRef idx="0">
              <a:schemeClr val="accent1"/>
            </a:effectRef>
            <a:fontRef idx="minor"/>
          </p:style>
        </p:sp>
        <p:sp>
          <p:nvSpPr>
            <p:cNvPr id="1476" name="CustomShape 36"/>
            <p:cNvSpPr/>
            <p:nvPr/>
          </p:nvSpPr>
          <p:spPr>
            <a:xfrm>
              <a:off x="1736280" y="3887640"/>
              <a:ext cx="8495640" cy="14364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p:style>
        </p:sp>
        <p:sp>
          <p:nvSpPr>
            <p:cNvPr id="1477" name="CustomShape 37"/>
            <p:cNvSpPr/>
            <p:nvPr/>
          </p:nvSpPr>
          <p:spPr>
            <a:xfrm>
              <a:off x="5940720" y="3456360"/>
              <a:ext cx="274320" cy="575640"/>
            </a:xfrm>
            <a:prstGeom prst="downArrow">
              <a:avLst>
                <a:gd name="adj1" fmla="val 50000"/>
                <a:gd name="adj2" fmla="val 50000"/>
              </a:avLst>
            </a:prstGeom>
            <a:solidFill>
              <a:srgbClr val="002060"/>
            </a:solidFill>
            <a:ln>
              <a:noFill/>
            </a:ln>
          </p:spPr>
          <p:style>
            <a:lnRef idx="2">
              <a:schemeClr val="accent1">
                <a:shade val="50000"/>
              </a:schemeClr>
            </a:lnRef>
            <a:fillRef idx="1">
              <a:schemeClr val="accent1"/>
            </a:fillRef>
            <a:effectRef idx="0">
              <a:schemeClr val="accent1"/>
            </a:effectRef>
            <a:fontRef idx="minor"/>
          </p:style>
        </p:sp>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88" name="Group 9"/>
          <p:cNvGrpSpPr/>
          <p:nvPr/>
        </p:nvGrpSpPr>
        <p:grpSpPr>
          <a:xfrm>
            <a:off x="4975560" y="4872600"/>
            <a:ext cx="533520" cy="738720"/>
            <a:chOff x="4975560" y="4872600"/>
            <a:chExt cx="533520" cy="738720"/>
          </a:xfrm>
        </p:grpSpPr>
        <p:pic>
          <p:nvPicPr>
            <p:cNvPr id="1489" name="Imagem 46_1"/>
            <p:cNvPicPr/>
            <p:nvPr/>
          </p:nvPicPr>
          <p:blipFill>
            <a:blip r:embed="rId3"/>
            <a:srcRect l="37773" t="5252" r="36612" b="82534"/>
            <a:stretch/>
          </p:blipFill>
          <p:spPr>
            <a:xfrm>
              <a:off x="4992480" y="4872600"/>
              <a:ext cx="500040" cy="253800"/>
            </a:xfrm>
            <a:prstGeom prst="rect">
              <a:avLst/>
            </a:prstGeom>
            <a:ln>
              <a:noFill/>
            </a:ln>
          </p:spPr>
        </p:pic>
        <p:pic>
          <p:nvPicPr>
            <p:cNvPr id="1490" name="Imagem 47_1"/>
            <p:cNvPicPr/>
            <p:nvPr/>
          </p:nvPicPr>
          <p:blipFill>
            <a:blip r:embed="rId3"/>
            <a:srcRect l="36157" t="74498" r="36498"/>
            <a:stretch/>
          </p:blipFill>
          <p:spPr>
            <a:xfrm>
              <a:off x="4975560" y="5081760"/>
              <a:ext cx="533520" cy="529560"/>
            </a:xfrm>
            <a:prstGeom prst="rect">
              <a:avLst/>
            </a:prstGeom>
            <a:ln>
              <a:noFill/>
            </a:ln>
          </p:spPr>
        </p:pic>
      </p:grpSp>
      <p:pic>
        <p:nvPicPr>
          <p:cNvPr id="1491" name="Imagem 48_1"/>
          <p:cNvPicPr/>
          <p:nvPr/>
        </p:nvPicPr>
        <p:blipFill>
          <a:blip r:embed="rId4"/>
          <a:stretch/>
        </p:blipFill>
        <p:spPr>
          <a:xfrm>
            <a:off x="3934800" y="4959000"/>
            <a:ext cx="551880" cy="618840"/>
          </a:xfrm>
          <a:prstGeom prst="rect">
            <a:avLst/>
          </a:prstGeom>
          <a:ln>
            <a:noFill/>
          </a:ln>
        </p:spPr>
      </p:pic>
      <p:pic>
        <p:nvPicPr>
          <p:cNvPr id="1492" name="Imagem 49_1"/>
          <p:cNvPicPr/>
          <p:nvPr/>
        </p:nvPicPr>
        <p:blipFill>
          <a:blip r:embed="rId5"/>
          <a:stretch/>
        </p:blipFill>
        <p:spPr>
          <a:xfrm>
            <a:off x="6593760" y="4855320"/>
            <a:ext cx="1761480" cy="612000"/>
          </a:xfrm>
          <a:prstGeom prst="rect">
            <a:avLst/>
          </a:prstGeom>
          <a:ln>
            <a:noFill/>
          </a:ln>
        </p:spPr>
      </p:pic>
      <p:grpSp>
        <p:nvGrpSpPr>
          <p:cNvPr id="1493" name="Group 10"/>
          <p:cNvGrpSpPr/>
          <p:nvPr/>
        </p:nvGrpSpPr>
        <p:grpSpPr>
          <a:xfrm>
            <a:off x="615960" y="1792080"/>
            <a:ext cx="10627560" cy="1523160"/>
            <a:chOff x="615960" y="1792080"/>
            <a:chExt cx="10627560" cy="1523160"/>
          </a:xfrm>
        </p:grpSpPr>
        <p:grpSp>
          <p:nvGrpSpPr>
            <p:cNvPr id="1494" name="Group 11"/>
            <p:cNvGrpSpPr/>
            <p:nvPr/>
          </p:nvGrpSpPr>
          <p:grpSpPr>
            <a:xfrm>
              <a:off x="3602520" y="1798560"/>
              <a:ext cx="2191320" cy="1454760"/>
              <a:chOff x="3602520" y="1798560"/>
              <a:chExt cx="2191320" cy="1454760"/>
            </a:xfrm>
          </p:grpSpPr>
          <p:sp>
            <p:nvSpPr>
              <p:cNvPr id="1495" name="CustomShape 12"/>
              <p:cNvSpPr/>
              <p:nvPr/>
            </p:nvSpPr>
            <p:spPr>
              <a:xfrm>
                <a:off x="3602520" y="1852560"/>
                <a:ext cx="2191320" cy="583321"/>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600" b="1" strike="noStrike" spc="-1">
                    <a:solidFill>
                      <a:srgbClr val="000000"/>
                    </a:solidFill>
                    <a:latin typeface="open sans"/>
                    <a:ea typeface="Open Sans"/>
                  </a:rPr>
                  <a:t>Annotation on COGs and Pfams</a:t>
                </a:r>
                <a:endParaRPr lang="pt-PT" sz="1600" b="0" strike="noStrike" spc="-1">
                  <a:latin typeface="open sans"/>
                </a:endParaRPr>
              </a:p>
            </p:txBody>
          </p:sp>
          <p:pic>
            <p:nvPicPr>
              <p:cNvPr id="1496" name="Imagem 66_1"/>
              <p:cNvPicPr/>
              <p:nvPr/>
            </p:nvPicPr>
            <p:blipFill>
              <a:blip r:embed="rId6"/>
              <a:stretch/>
            </p:blipFill>
            <p:spPr>
              <a:xfrm>
                <a:off x="3730320" y="2546640"/>
                <a:ext cx="1951560" cy="566640"/>
              </a:xfrm>
              <a:prstGeom prst="rect">
                <a:avLst/>
              </a:prstGeom>
              <a:ln>
                <a:noFill/>
              </a:ln>
            </p:spPr>
          </p:pic>
          <p:sp>
            <p:nvSpPr>
              <p:cNvPr id="1497" name="CustomShape 13"/>
              <p:cNvSpPr/>
              <p:nvPr/>
            </p:nvSpPr>
            <p:spPr>
              <a:xfrm>
                <a:off x="3666960" y="1798560"/>
                <a:ext cx="2062800" cy="1454760"/>
              </a:xfrm>
              <a:prstGeom prst="rect">
                <a:avLst/>
              </a:prstGeom>
              <a:noFill/>
              <a:ln w="28440">
                <a:solidFill>
                  <a:schemeClr val="accent1">
                    <a:lumMod val="50000"/>
                  </a:schemeClr>
                </a:solidFill>
              </a:ln>
            </p:spPr>
            <p:style>
              <a:lnRef idx="2">
                <a:schemeClr val="accent1">
                  <a:shade val="50000"/>
                </a:schemeClr>
              </a:lnRef>
              <a:fillRef idx="1">
                <a:schemeClr val="accent1"/>
              </a:fillRef>
              <a:effectRef idx="0">
                <a:schemeClr val="accent1"/>
              </a:effectRef>
              <a:fontRef idx="minor"/>
            </p:style>
          </p:sp>
        </p:grpSp>
        <p:grpSp>
          <p:nvGrpSpPr>
            <p:cNvPr id="1498" name="Group 14"/>
            <p:cNvGrpSpPr/>
            <p:nvPr/>
          </p:nvGrpSpPr>
          <p:grpSpPr>
            <a:xfrm>
              <a:off x="6606360" y="1798560"/>
              <a:ext cx="1748880" cy="1505520"/>
              <a:chOff x="6606360" y="1798560"/>
              <a:chExt cx="1748880" cy="1505520"/>
            </a:xfrm>
          </p:grpSpPr>
          <p:pic>
            <p:nvPicPr>
              <p:cNvPr id="1499" name="Imagem 62_1"/>
              <p:cNvPicPr/>
              <p:nvPr/>
            </p:nvPicPr>
            <p:blipFill>
              <a:blip r:embed="rId7"/>
              <a:srcRect t="2682"/>
              <a:stretch/>
            </p:blipFill>
            <p:spPr>
              <a:xfrm>
                <a:off x="6976440" y="2351520"/>
                <a:ext cx="1118880" cy="952560"/>
              </a:xfrm>
              <a:prstGeom prst="rect">
                <a:avLst/>
              </a:prstGeom>
              <a:ln>
                <a:noFill/>
              </a:ln>
            </p:spPr>
          </p:pic>
          <p:sp>
            <p:nvSpPr>
              <p:cNvPr id="1500" name="CustomShape 15"/>
              <p:cNvSpPr/>
              <p:nvPr/>
            </p:nvSpPr>
            <p:spPr>
              <a:xfrm>
                <a:off x="6606360" y="1814400"/>
                <a:ext cx="1748880" cy="583321"/>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600" b="1" strike="noStrike" spc="-1">
                    <a:solidFill>
                      <a:srgbClr val="000000"/>
                    </a:solidFill>
                    <a:latin typeface="open sans"/>
                    <a:ea typeface="Open Sans"/>
                  </a:rPr>
                  <a:t>BGCs identification</a:t>
                </a:r>
                <a:endParaRPr lang="pt-PT" sz="1600" b="0" strike="noStrike" spc="-1">
                  <a:latin typeface="open sans"/>
                </a:endParaRPr>
              </a:p>
            </p:txBody>
          </p:sp>
          <p:sp>
            <p:nvSpPr>
              <p:cNvPr id="1501" name="CustomShape 16"/>
              <p:cNvSpPr/>
              <p:nvPr/>
            </p:nvSpPr>
            <p:spPr>
              <a:xfrm>
                <a:off x="6606360" y="1798560"/>
                <a:ext cx="1748880" cy="1465920"/>
              </a:xfrm>
              <a:prstGeom prst="rect">
                <a:avLst/>
              </a:prstGeom>
              <a:noFill/>
              <a:ln w="28440">
                <a:solidFill>
                  <a:schemeClr val="accent1">
                    <a:lumMod val="50000"/>
                  </a:schemeClr>
                </a:solidFill>
              </a:ln>
            </p:spPr>
            <p:style>
              <a:lnRef idx="2">
                <a:schemeClr val="accent1">
                  <a:shade val="50000"/>
                </a:schemeClr>
              </a:lnRef>
              <a:fillRef idx="1">
                <a:schemeClr val="accent1"/>
              </a:fillRef>
              <a:effectRef idx="0">
                <a:schemeClr val="accent1"/>
              </a:effectRef>
              <a:fontRef idx="minor"/>
            </p:style>
          </p:sp>
        </p:grpSp>
        <p:grpSp>
          <p:nvGrpSpPr>
            <p:cNvPr id="1502" name="Group 17"/>
            <p:cNvGrpSpPr/>
            <p:nvPr/>
          </p:nvGrpSpPr>
          <p:grpSpPr>
            <a:xfrm>
              <a:off x="9167400" y="1792080"/>
              <a:ext cx="2076120" cy="1493280"/>
              <a:chOff x="9167400" y="1792080"/>
              <a:chExt cx="2076120" cy="1493280"/>
            </a:xfrm>
          </p:grpSpPr>
          <p:sp>
            <p:nvSpPr>
              <p:cNvPr id="1503" name="CustomShape 18"/>
              <p:cNvSpPr/>
              <p:nvPr/>
            </p:nvSpPr>
            <p:spPr>
              <a:xfrm>
                <a:off x="9167400" y="1792080"/>
                <a:ext cx="2076120" cy="3371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600" b="1" strike="noStrike" spc="-1">
                    <a:solidFill>
                      <a:srgbClr val="000000"/>
                    </a:solidFill>
                    <a:latin typeface="open sans"/>
                    <a:ea typeface="Open Sans"/>
                  </a:rPr>
                  <a:t>Phylogenomic analysis</a:t>
                </a:r>
                <a:endParaRPr lang="pt-PT" sz="1600" b="0" strike="noStrike" spc="-1">
                  <a:latin typeface="open sans"/>
                </a:endParaRPr>
              </a:p>
            </p:txBody>
          </p:sp>
          <p:grpSp>
            <p:nvGrpSpPr>
              <p:cNvPr id="1504" name="Group 19"/>
              <p:cNvGrpSpPr/>
              <p:nvPr/>
            </p:nvGrpSpPr>
            <p:grpSpPr>
              <a:xfrm>
                <a:off x="9347400" y="1792080"/>
                <a:ext cx="1748880" cy="1493280"/>
                <a:chOff x="9347400" y="1792080"/>
                <a:chExt cx="1748880" cy="1493280"/>
              </a:xfrm>
            </p:grpSpPr>
            <p:pic>
              <p:nvPicPr>
                <p:cNvPr id="1505" name="Imagem 60_1"/>
                <p:cNvPicPr/>
                <p:nvPr/>
              </p:nvPicPr>
              <p:blipFill>
                <a:blip r:embed="rId8"/>
                <a:stretch/>
              </p:blipFill>
              <p:spPr>
                <a:xfrm>
                  <a:off x="9569520" y="2384280"/>
                  <a:ext cx="1303200" cy="866520"/>
                </a:xfrm>
                <a:prstGeom prst="rect">
                  <a:avLst/>
                </a:prstGeom>
                <a:ln>
                  <a:noFill/>
                </a:ln>
              </p:spPr>
            </p:pic>
            <p:sp>
              <p:nvSpPr>
                <p:cNvPr id="1506" name="CustomShape 20"/>
                <p:cNvSpPr/>
                <p:nvPr/>
              </p:nvSpPr>
              <p:spPr>
                <a:xfrm>
                  <a:off x="9347400" y="1792080"/>
                  <a:ext cx="1748880" cy="1493280"/>
                </a:xfrm>
                <a:prstGeom prst="rect">
                  <a:avLst/>
                </a:prstGeom>
                <a:noFill/>
                <a:ln w="28440">
                  <a:solidFill>
                    <a:schemeClr val="accent1">
                      <a:lumMod val="50000"/>
                    </a:schemeClr>
                  </a:solidFill>
                </a:ln>
              </p:spPr>
              <p:style>
                <a:lnRef idx="2">
                  <a:schemeClr val="accent1">
                    <a:shade val="50000"/>
                  </a:schemeClr>
                </a:lnRef>
                <a:fillRef idx="1">
                  <a:schemeClr val="accent1"/>
                </a:fillRef>
                <a:effectRef idx="0">
                  <a:schemeClr val="accent1"/>
                </a:effectRef>
                <a:fontRef idx="minor"/>
              </p:style>
            </p:sp>
          </p:grpSp>
        </p:grpSp>
        <p:grpSp>
          <p:nvGrpSpPr>
            <p:cNvPr id="1507" name="Group 21"/>
            <p:cNvGrpSpPr/>
            <p:nvPr/>
          </p:nvGrpSpPr>
          <p:grpSpPr>
            <a:xfrm>
              <a:off x="615960" y="1798560"/>
              <a:ext cx="2191320" cy="1516680"/>
              <a:chOff x="615960" y="1798560"/>
              <a:chExt cx="2191320" cy="1516680"/>
            </a:xfrm>
          </p:grpSpPr>
          <p:pic>
            <p:nvPicPr>
              <p:cNvPr id="1508" name="Imagem 55_1"/>
              <p:cNvPicPr/>
              <p:nvPr/>
            </p:nvPicPr>
            <p:blipFill>
              <a:blip r:embed="rId9"/>
              <a:srcRect t="-9717" r="48443"/>
              <a:stretch/>
            </p:blipFill>
            <p:spPr>
              <a:xfrm>
                <a:off x="954360" y="2523600"/>
                <a:ext cx="1533240" cy="791640"/>
              </a:xfrm>
              <a:prstGeom prst="rect">
                <a:avLst/>
              </a:prstGeom>
              <a:ln>
                <a:noFill/>
              </a:ln>
            </p:spPr>
          </p:pic>
          <p:sp>
            <p:nvSpPr>
              <p:cNvPr id="1509" name="CustomShape 22"/>
              <p:cNvSpPr/>
              <p:nvPr/>
            </p:nvSpPr>
            <p:spPr>
              <a:xfrm>
                <a:off x="615960" y="1818360"/>
                <a:ext cx="2191320" cy="583321"/>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600" b="1" strike="noStrike" spc="-1">
                    <a:solidFill>
                      <a:srgbClr val="000000"/>
                    </a:solidFill>
                    <a:latin typeface="open sans"/>
                    <a:ea typeface="Open Sans"/>
                  </a:rPr>
                  <a:t>16S rRNA </a:t>
                </a:r>
                <a:endParaRPr lang="pt-PT" sz="1600" b="0" strike="noStrike" spc="-1">
                  <a:latin typeface="open sans"/>
                </a:endParaRPr>
              </a:p>
              <a:p>
                <a:pPr algn="ctr">
                  <a:lnSpc>
                    <a:spcPct val="100000"/>
                  </a:lnSpc>
                </a:pPr>
                <a:r>
                  <a:rPr lang="en-US" sz="1600" b="1" strike="noStrike" spc="-1">
                    <a:solidFill>
                      <a:srgbClr val="000000"/>
                    </a:solidFill>
                    <a:latin typeface="open sans"/>
                    <a:ea typeface="Open Sans"/>
                  </a:rPr>
                  <a:t>phylogenetic analysis</a:t>
                </a:r>
                <a:endParaRPr lang="pt-PT" sz="1600" b="0" strike="noStrike" spc="-1">
                  <a:latin typeface="open sans"/>
                </a:endParaRPr>
              </a:p>
            </p:txBody>
          </p:sp>
          <p:sp>
            <p:nvSpPr>
              <p:cNvPr id="1510" name="CustomShape 23"/>
              <p:cNvSpPr/>
              <p:nvPr/>
            </p:nvSpPr>
            <p:spPr>
              <a:xfrm>
                <a:off x="647280" y="1798560"/>
                <a:ext cx="2078640" cy="1451880"/>
              </a:xfrm>
              <a:prstGeom prst="rect">
                <a:avLst/>
              </a:prstGeom>
              <a:noFill/>
              <a:ln w="28440">
                <a:solidFill>
                  <a:schemeClr val="accent1">
                    <a:lumMod val="50000"/>
                  </a:schemeClr>
                </a:solidFill>
              </a:ln>
            </p:spPr>
            <p:style>
              <a:lnRef idx="2">
                <a:schemeClr val="accent1">
                  <a:shade val="50000"/>
                </a:schemeClr>
              </a:lnRef>
              <a:fillRef idx="1">
                <a:schemeClr val="accent1"/>
              </a:fillRef>
              <a:effectRef idx="0">
                <a:schemeClr val="accent1"/>
              </a:effectRef>
              <a:fontRef idx="minor"/>
            </p:style>
          </p:sp>
        </p:grpSp>
      </p:grpSp>
      <p:grpSp>
        <p:nvGrpSpPr>
          <p:cNvPr id="1511" name="Group 24"/>
          <p:cNvGrpSpPr/>
          <p:nvPr/>
        </p:nvGrpSpPr>
        <p:grpSpPr>
          <a:xfrm>
            <a:off x="1640520" y="531360"/>
            <a:ext cx="8678160" cy="1099080"/>
            <a:chOff x="1640520" y="531360"/>
            <a:chExt cx="8678160" cy="1099080"/>
          </a:xfrm>
        </p:grpSpPr>
        <p:sp>
          <p:nvSpPr>
            <p:cNvPr id="1512" name="CustomShape 25"/>
            <p:cNvSpPr/>
            <p:nvPr/>
          </p:nvSpPr>
          <p:spPr>
            <a:xfrm>
              <a:off x="1640520" y="962640"/>
              <a:ext cx="261000" cy="611640"/>
            </a:xfrm>
            <a:prstGeom prst="downArrow">
              <a:avLst>
                <a:gd name="adj1" fmla="val 50000"/>
                <a:gd name="adj2" fmla="val 50000"/>
              </a:avLst>
            </a:prstGeom>
            <a:solidFill>
              <a:srgbClr val="002060"/>
            </a:solidFill>
            <a:ln>
              <a:noFill/>
            </a:ln>
          </p:spPr>
          <p:style>
            <a:lnRef idx="2">
              <a:schemeClr val="accent1">
                <a:shade val="50000"/>
              </a:schemeClr>
            </a:lnRef>
            <a:fillRef idx="1">
              <a:schemeClr val="accent1"/>
            </a:fillRef>
            <a:effectRef idx="0">
              <a:schemeClr val="accent1"/>
            </a:effectRef>
            <a:fontRef idx="minor"/>
          </p:style>
        </p:sp>
        <p:sp>
          <p:nvSpPr>
            <p:cNvPr id="1513" name="CustomShape 26"/>
            <p:cNvSpPr/>
            <p:nvPr/>
          </p:nvSpPr>
          <p:spPr>
            <a:xfrm>
              <a:off x="4567680" y="962640"/>
              <a:ext cx="261000" cy="611640"/>
            </a:xfrm>
            <a:prstGeom prst="downArrow">
              <a:avLst>
                <a:gd name="adj1" fmla="val 50000"/>
                <a:gd name="adj2" fmla="val 50000"/>
              </a:avLst>
            </a:prstGeom>
            <a:solidFill>
              <a:srgbClr val="002060"/>
            </a:solidFill>
            <a:ln>
              <a:noFill/>
            </a:ln>
          </p:spPr>
          <p:style>
            <a:lnRef idx="2">
              <a:schemeClr val="accent1">
                <a:shade val="50000"/>
              </a:schemeClr>
            </a:lnRef>
            <a:fillRef idx="1">
              <a:schemeClr val="accent1"/>
            </a:fillRef>
            <a:effectRef idx="0">
              <a:schemeClr val="accent1"/>
            </a:effectRef>
            <a:fontRef idx="minor"/>
          </p:style>
        </p:sp>
        <p:sp>
          <p:nvSpPr>
            <p:cNvPr id="1514" name="CustomShape 27"/>
            <p:cNvSpPr/>
            <p:nvPr/>
          </p:nvSpPr>
          <p:spPr>
            <a:xfrm>
              <a:off x="7350120" y="1018800"/>
              <a:ext cx="261000" cy="611640"/>
            </a:xfrm>
            <a:prstGeom prst="downArrow">
              <a:avLst>
                <a:gd name="adj1" fmla="val 50000"/>
                <a:gd name="adj2" fmla="val 50000"/>
              </a:avLst>
            </a:prstGeom>
            <a:solidFill>
              <a:srgbClr val="002060"/>
            </a:solidFill>
            <a:ln>
              <a:noFill/>
            </a:ln>
          </p:spPr>
          <p:style>
            <a:lnRef idx="2">
              <a:schemeClr val="accent1">
                <a:shade val="50000"/>
              </a:schemeClr>
            </a:lnRef>
            <a:fillRef idx="1">
              <a:schemeClr val="accent1"/>
            </a:fillRef>
            <a:effectRef idx="0">
              <a:schemeClr val="accent1"/>
            </a:effectRef>
            <a:fontRef idx="minor"/>
          </p:style>
        </p:sp>
        <p:sp>
          <p:nvSpPr>
            <p:cNvPr id="1515" name="CustomShape 28"/>
            <p:cNvSpPr/>
            <p:nvPr/>
          </p:nvSpPr>
          <p:spPr>
            <a:xfrm>
              <a:off x="10057680" y="962640"/>
              <a:ext cx="261000" cy="667800"/>
            </a:xfrm>
            <a:prstGeom prst="downArrow">
              <a:avLst>
                <a:gd name="adj1" fmla="val 50000"/>
                <a:gd name="adj2" fmla="val 50000"/>
              </a:avLst>
            </a:prstGeom>
            <a:solidFill>
              <a:srgbClr val="002060"/>
            </a:solidFill>
            <a:ln>
              <a:noFill/>
            </a:ln>
          </p:spPr>
          <p:style>
            <a:lnRef idx="2">
              <a:schemeClr val="accent1">
                <a:shade val="50000"/>
              </a:schemeClr>
            </a:lnRef>
            <a:fillRef idx="1">
              <a:schemeClr val="accent1"/>
            </a:fillRef>
            <a:effectRef idx="0">
              <a:schemeClr val="accent1"/>
            </a:effectRef>
            <a:fontRef idx="minor"/>
          </p:style>
        </p:sp>
        <p:sp>
          <p:nvSpPr>
            <p:cNvPr id="1516" name="CustomShape 29"/>
            <p:cNvSpPr/>
            <p:nvPr/>
          </p:nvSpPr>
          <p:spPr>
            <a:xfrm>
              <a:off x="1752120" y="962640"/>
              <a:ext cx="8495640" cy="14364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p:style>
        </p:sp>
        <p:sp>
          <p:nvSpPr>
            <p:cNvPr id="1517" name="CustomShape 30"/>
            <p:cNvSpPr/>
            <p:nvPr/>
          </p:nvSpPr>
          <p:spPr>
            <a:xfrm>
              <a:off x="5956560" y="531360"/>
              <a:ext cx="274320" cy="575640"/>
            </a:xfrm>
            <a:prstGeom prst="downArrow">
              <a:avLst>
                <a:gd name="adj1" fmla="val 50000"/>
                <a:gd name="adj2" fmla="val 50000"/>
              </a:avLst>
            </a:prstGeom>
            <a:solidFill>
              <a:srgbClr val="002060"/>
            </a:solidFill>
            <a:ln>
              <a:noFill/>
            </a:ln>
          </p:spPr>
          <p:style>
            <a:lnRef idx="2">
              <a:schemeClr val="accent1">
                <a:shade val="50000"/>
              </a:schemeClr>
            </a:lnRef>
            <a:fillRef idx="1">
              <a:schemeClr val="accent1"/>
            </a:fillRef>
            <a:effectRef idx="0">
              <a:schemeClr val="accent1"/>
            </a:effectRef>
            <a:fontRef idx="minor"/>
          </p:style>
        </p:sp>
      </p:grpSp>
      <p:pic>
        <p:nvPicPr>
          <p:cNvPr id="1518" name="Picture 2_1" descr="Resultado de imagem para matlab"/>
          <p:cNvPicPr/>
          <p:nvPr/>
        </p:nvPicPr>
        <p:blipFill>
          <a:blip r:embed="rId10"/>
          <a:stretch/>
        </p:blipFill>
        <p:spPr>
          <a:xfrm>
            <a:off x="4860720" y="3456360"/>
            <a:ext cx="825480" cy="655920"/>
          </a:xfrm>
          <a:prstGeom prst="rect">
            <a:avLst/>
          </a:prstGeom>
          <a:ln>
            <a:noFill/>
          </a:ln>
        </p:spPr>
      </p:pic>
      <p:sp>
        <p:nvSpPr>
          <p:cNvPr id="1519" name="CustomShape 31"/>
          <p:cNvSpPr/>
          <p:nvPr/>
        </p:nvSpPr>
        <p:spPr>
          <a:xfrm>
            <a:off x="1621440" y="3360600"/>
            <a:ext cx="261000" cy="719640"/>
          </a:xfrm>
          <a:prstGeom prst="downArrow">
            <a:avLst>
              <a:gd name="adj1" fmla="val 50000"/>
              <a:gd name="adj2" fmla="val 50000"/>
            </a:avLst>
          </a:prstGeom>
          <a:solidFill>
            <a:srgbClr val="002060"/>
          </a:solidFill>
          <a:ln>
            <a:noFill/>
          </a:ln>
        </p:spPr>
        <p:style>
          <a:lnRef idx="2">
            <a:schemeClr val="accent1">
              <a:shade val="50000"/>
            </a:schemeClr>
          </a:lnRef>
          <a:fillRef idx="1">
            <a:schemeClr val="accent1"/>
          </a:fillRef>
          <a:effectRef idx="0">
            <a:schemeClr val="accent1"/>
          </a:effectRef>
          <a:fontRef idx="minor"/>
        </p:style>
      </p:sp>
      <p:sp>
        <p:nvSpPr>
          <p:cNvPr id="1520" name="CustomShape 32"/>
          <p:cNvSpPr/>
          <p:nvPr/>
        </p:nvSpPr>
        <p:spPr>
          <a:xfrm>
            <a:off x="615960" y="4170600"/>
            <a:ext cx="219132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800" b="0" strike="noStrike" spc="-1">
                <a:solidFill>
                  <a:srgbClr val="000000"/>
                </a:solidFill>
                <a:latin typeface="open sans"/>
                <a:ea typeface="Open Sans"/>
              </a:rPr>
              <a:t>Construction of a phylogenetic tree</a:t>
            </a:r>
            <a:endParaRPr lang="pt-PT" sz="1800" b="0" strike="noStrike" spc="-1">
              <a:latin typeface="open sans"/>
            </a:endParaRPr>
          </a:p>
        </p:txBody>
      </p:sp>
      <p:sp>
        <p:nvSpPr>
          <p:cNvPr id="1521" name="CustomShape 33"/>
          <p:cNvSpPr/>
          <p:nvPr/>
        </p:nvSpPr>
        <p:spPr>
          <a:xfrm>
            <a:off x="3711240" y="5821200"/>
            <a:ext cx="2039760" cy="367878"/>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800" b="0" strike="noStrike" spc="-1">
                <a:solidFill>
                  <a:srgbClr val="000000"/>
                </a:solidFill>
                <a:latin typeface="open sans"/>
                <a:ea typeface="Open Sans"/>
              </a:rPr>
              <a:t>Statistical analysis</a:t>
            </a:r>
            <a:endParaRPr lang="pt-PT" sz="1800" b="0" strike="noStrike" spc="-1">
              <a:latin typeface="open sans"/>
            </a:endParaRPr>
          </a:p>
        </p:txBody>
      </p:sp>
      <p:sp>
        <p:nvSpPr>
          <p:cNvPr id="1522" name="CustomShape 34"/>
          <p:cNvSpPr/>
          <p:nvPr/>
        </p:nvSpPr>
        <p:spPr>
          <a:xfrm>
            <a:off x="4586760" y="3420360"/>
            <a:ext cx="251640" cy="827640"/>
          </a:xfrm>
          <a:prstGeom prst="downArrow">
            <a:avLst>
              <a:gd name="adj1" fmla="val 50000"/>
              <a:gd name="adj2" fmla="val 50000"/>
            </a:avLst>
          </a:prstGeom>
          <a:solidFill>
            <a:srgbClr val="002060"/>
          </a:solidFill>
          <a:ln>
            <a:noFill/>
          </a:ln>
        </p:spPr>
        <p:style>
          <a:lnRef idx="2">
            <a:schemeClr val="accent1">
              <a:shade val="50000"/>
            </a:schemeClr>
          </a:lnRef>
          <a:fillRef idx="1">
            <a:schemeClr val="accent1"/>
          </a:fillRef>
          <a:effectRef idx="0">
            <a:schemeClr val="accent1"/>
          </a:effectRef>
          <a:fontRef idx="minor"/>
        </p:style>
      </p:sp>
      <p:sp>
        <p:nvSpPr>
          <p:cNvPr id="1523" name="CustomShape 35"/>
          <p:cNvSpPr/>
          <p:nvPr/>
        </p:nvSpPr>
        <p:spPr>
          <a:xfrm>
            <a:off x="3758400" y="4325760"/>
            <a:ext cx="1619459" cy="367878"/>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strike="noStrike" spc="-1">
                <a:solidFill>
                  <a:srgbClr val="000000"/>
                </a:solidFill>
                <a:latin typeface="open sans"/>
                <a:ea typeface="Open Sans"/>
              </a:rPr>
              <a:t>Data treatment</a:t>
            </a:r>
            <a:endParaRPr lang="pt-PT" sz="1800" b="0" strike="noStrike" spc="-1">
              <a:latin typeface="open sans"/>
            </a:endParaRPr>
          </a:p>
        </p:txBody>
      </p:sp>
      <p:sp>
        <p:nvSpPr>
          <p:cNvPr id="1524" name="CustomShape 36"/>
          <p:cNvSpPr/>
          <p:nvPr/>
        </p:nvSpPr>
        <p:spPr>
          <a:xfrm>
            <a:off x="4586400" y="4807080"/>
            <a:ext cx="242640" cy="916200"/>
          </a:xfrm>
          <a:prstGeom prst="downArrow">
            <a:avLst>
              <a:gd name="adj1" fmla="val 50000"/>
              <a:gd name="adj2" fmla="val 50000"/>
            </a:avLst>
          </a:prstGeom>
          <a:solidFill>
            <a:srgbClr val="002060"/>
          </a:solidFill>
          <a:ln>
            <a:noFill/>
          </a:ln>
        </p:spPr>
        <p:style>
          <a:lnRef idx="2">
            <a:schemeClr val="accent1">
              <a:shade val="50000"/>
            </a:schemeClr>
          </a:lnRef>
          <a:fillRef idx="1">
            <a:schemeClr val="accent1"/>
          </a:fillRef>
          <a:effectRef idx="0">
            <a:schemeClr val="accent1"/>
          </a:effectRef>
          <a:fontRef idx="minor"/>
        </p:style>
      </p:sp>
      <p:sp>
        <p:nvSpPr>
          <p:cNvPr id="1525" name="CustomShape 37"/>
          <p:cNvSpPr/>
          <p:nvPr/>
        </p:nvSpPr>
        <p:spPr>
          <a:xfrm>
            <a:off x="9060120" y="4203360"/>
            <a:ext cx="2521800" cy="644877"/>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800" b="0" strike="noStrike" spc="-1">
                <a:solidFill>
                  <a:srgbClr val="000000"/>
                </a:solidFill>
                <a:latin typeface="open sans"/>
                <a:ea typeface="Open Sans"/>
              </a:rPr>
              <a:t>Construction of a phylogenenomic tree </a:t>
            </a:r>
            <a:endParaRPr lang="pt-PT" sz="1800" b="0" strike="noStrike" spc="-1">
              <a:latin typeface="open sans"/>
            </a:endParaRPr>
          </a:p>
        </p:txBody>
      </p:sp>
      <p:sp>
        <p:nvSpPr>
          <p:cNvPr id="1526" name="CustomShape 38"/>
          <p:cNvSpPr/>
          <p:nvPr/>
        </p:nvSpPr>
        <p:spPr>
          <a:xfrm>
            <a:off x="10132560" y="3420360"/>
            <a:ext cx="261000" cy="719640"/>
          </a:xfrm>
          <a:prstGeom prst="downArrow">
            <a:avLst>
              <a:gd name="adj1" fmla="val 50000"/>
              <a:gd name="adj2" fmla="val 50000"/>
            </a:avLst>
          </a:prstGeom>
          <a:solidFill>
            <a:srgbClr val="002060"/>
          </a:solidFill>
          <a:ln>
            <a:noFill/>
          </a:ln>
        </p:spPr>
        <p:style>
          <a:lnRef idx="2">
            <a:schemeClr val="accent1">
              <a:shade val="50000"/>
            </a:schemeClr>
          </a:lnRef>
          <a:fillRef idx="1">
            <a:schemeClr val="accent1"/>
          </a:fillRef>
          <a:effectRef idx="0">
            <a:schemeClr val="accent1"/>
          </a:effectRef>
          <a:fontRef idx="minor"/>
        </p:style>
      </p:sp>
      <p:sp>
        <p:nvSpPr>
          <p:cNvPr id="1527" name="CustomShape 39"/>
          <p:cNvSpPr/>
          <p:nvPr/>
        </p:nvSpPr>
        <p:spPr>
          <a:xfrm>
            <a:off x="7350120" y="3431880"/>
            <a:ext cx="261000" cy="611640"/>
          </a:xfrm>
          <a:prstGeom prst="downArrow">
            <a:avLst>
              <a:gd name="adj1" fmla="val 50000"/>
              <a:gd name="adj2" fmla="val 50000"/>
            </a:avLst>
          </a:prstGeom>
          <a:solidFill>
            <a:srgbClr val="002060"/>
          </a:solidFill>
          <a:ln>
            <a:noFill/>
          </a:ln>
        </p:spPr>
        <p:style>
          <a:lnRef idx="2">
            <a:schemeClr val="accent1">
              <a:shade val="50000"/>
            </a:schemeClr>
          </a:lnRef>
          <a:fillRef idx="1">
            <a:schemeClr val="accent1"/>
          </a:fillRef>
          <a:effectRef idx="0">
            <a:schemeClr val="accent1"/>
          </a:effectRef>
          <a:fontRef idx="minor"/>
        </p:style>
      </p:sp>
      <p:sp>
        <p:nvSpPr>
          <p:cNvPr id="1528" name="CustomShape 40"/>
          <p:cNvSpPr/>
          <p:nvPr/>
        </p:nvSpPr>
        <p:spPr>
          <a:xfrm>
            <a:off x="6460920" y="4265640"/>
            <a:ext cx="2049120" cy="583321"/>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600" b="1" strike="noStrike" spc="-1">
                <a:solidFill>
                  <a:srgbClr val="000000"/>
                </a:solidFill>
                <a:latin typeface="open sans"/>
                <a:ea typeface="Open Sans"/>
              </a:rPr>
              <a:t>Identification of inter-strain BGCs</a:t>
            </a:r>
            <a:endParaRPr lang="pt-PT" sz="1600" b="0" strike="noStrike" spc="-1">
              <a:latin typeface="open sans"/>
            </a:endParaRPr>
          </a:p>
        </p:txBody>
      </p:sp>
      <p:sp>
        <p:nvSpPr>
          <p:cNvPr id="1529" name="CustomShape 41"/>
          <p:cNvSpPr/>
          <p:nvPr/>
        </p:nvSpPr>
        <p:spPr>
          <a:xfrm>
            <a:off x="6538680" y="4132080"/>
            <a:ext cx="1905120" cy="1400400"/>
          </a:xfrm>
          <a:prstGeom prst="rect">
            <a:avLst/>
          </a:prstGeom>
          <a:noFill/>
          <a:ln w="28440">
            <a:solidFill>
              <a:schemeClr val="accent1">
                <a:lumMod val="50000"/>
              </a:schemeClr>
            </a:solidFill>
          </a:ln>
        </p:spPr>
        <p:style>
          <a:lnRef idx="2">
            <a:schemeClr val="accent1">
              <a:shade val="50000"/>
            </a:schemeClr>
          </a:lnRef>
          <a:fillRef idx="1">
            <a:schemeClr val="accent1"/>
          </a:fillRef>
          <a:effectRef idx="0">
            <a:schemeClr val="accent1"/>
          </a:effectRef>
          <a:fontRef idx="minor"/>
        </p:style>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14" name="Imagem 4_0"/>
          <p:cNvPicPr/>
          <p:nvPr/>
        </p:nvPicPr>
        <p:blipFill>
          <a:blip r:embed="rId3">
            <a:lum bright="70000" contrast="-70000"/>
          </a:blip>
          <a:stretch/>
        </p:blipFill>
        <p:spPr>
          <a:xfrm rot="1335600">
            <a:off x="3537660" y="931735"/>
            <a:ext cx="5116680" cy="5116680"/>
          </a:xfrm>
          <a:prstGeom prst="rect">
            <a:avLst/>
          </a:prstGeom>
          <a:ln>
            <a:noFill/>
          </a:ln>
        </p:spPr>
      </p:pic>
      <p:sp>
        <p:nvSpPr>
          <p:cNvPr id="1417" name="CustomShape 2"/>
          <p:cNvSpPr/>
          <p:nvPr/>
        </p:nvSpPr>
        <p:spPr>
          <a:xfrm>
            <a:off x="560160" y="161100"/>
            <a:ext cx="3456000" cy="1531800"/>
          </a:xfrm>
          <a:prstGeom prst="rect">
            <a:avLst/>
          </a:prstGeom>
          <a:noFill/>
          <a:ln>
            <a:noFill/>
          </a:ln>
        </p:spPr>
        <p:style>
          <a:lnRef idx="0">
            <a:scrgbClr r="0" g="0" b="0"/>
          </a:lnRef>
          <a:fillRef idx="0">
            <a:scrgbClr r="0" g="0" b="0"/>
          </a:fillRef>
          <a:effectRef idx="0">
            <a:scrgbClr r="0" g="0" b="0"/>
          </a:effectRef>
          <a:fontRef idx="minor"/>
        </p:style>
        <p:txBody>
          <a:bodyPr anchor="ctr">
            <a:normAutofit/>
          </a:bodyPr>
          <a:lstStyle/>
          <a:p>
            <a:pPr>
              <a:lnSpc>
                <a:spcPct val="90000"/>
              </a:lnSpc>
            </a:pPr>
            <a:r>
              <a:rPr lang="en-US" sz="4000" b="1" spc="-1">
                <a:solidFill>
                  <a:srgbClr val="203864"/>
                </a:solidFill>
                <a:latin typeface="Calibri Light"/>
              </a:rPr>
              <a:t>Goals</a:t>
            </a:r>
            <a:endParaRPr lang="pt-PT" sz="4000" b="1" spc="-1">
              <a:solidFill>
                <a:srgbClr val="203864"/>
              </a:solidFill>
              <a:latin typeface="Calibri Light"/>
            </a:endParaRPr>
          </a:p>
        </p:txBody>
      </p:sp>
      <p:sp>
        <p:nvSpPr>
          <p:cNvPr id="1427" name="CustomShape 10"/>
          <p:cNvSpPr/>
          <p:nvPr/>
        </p:nvSpPr>
        <p:spPr>
          <a:xfrm>
            <a:off x="292320" y="2662340"/>
            <a:ext cx="3524400" cy="829543"/>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2400" b="1" strike="noStrike" spc="-1" dirty="0">
                <a:solidFill>
                  <a:srgbClr val="000000"/>
                </a:solidFill>
                <a:latin typeface="open sans"/>
              </a:rPr>
              <a:t>Search for biosynthetic gene clusters (BGCs).</a:t>
            </a:r>
            <a:endParaRPr lang="pt-PT" sz="2400" b="0" strike="noStrike" spc="-1" dirty="0">
              <a:latin typeface="open sans"/>
            </a:endParaRPr>
          </a:p>
        </p:txBody>
      </p:sp>
      <p:grpSp>
        <p:nvGrpSpPr>
          <p:cNvPr id="1428" name="Group 11"/>
          <p:cNvGrpSpPr/>
          <p:nvPr/>
        </p:nvGrpSpPr>
        <p:grpSpPr>
          <a:xfrm>
            <a:off x="4893120" y="2578015"/>
            <a:ext cx="2405520" cy="1863000"/>
            <a:chOff x="4893120" y="2053080"/>
            <a:chExt cx="2405520" cy="1863000"/>
          </a:xfrm>
        </p:grpSpPr>
        <p:sp>
          <p:nvSpPr>
            <p:cNvPr id="1429" name="CustomShape 12"/>
            <p:cNvSpPr/>
            <p:nvPr/>
          </p:nvSpPr>
          <p:spPr>
            <a:xfrm>
              <a:off x="4893120" y="2053080"/>
              <a:ext cx="2301480" cy="1863000"/>
            </a:xfrm>
            <a:prstGeom prst="ellipse">
              <a:avLst/>
            </a:prstGeom>
            <a:solidFill>
              <a:schemeClr val="accent1">
                <a:lumMod val="50000"/>
              </a:schemeClr>
            </a:solidFill>
            <a:ln w="57240">
              <a:solidFill>
                <a:schemeClr val="accent1">
                  <a:lumMod val="50000"/>
                </a:schemeClr>
              </a:solidFill>
            </a:ln>
          </p:spPr>
          <p:style>
            <a:lnRef idx="2">
              <a:schemeClr val="accent1">
                <a:shade val="50000"/>
              </a:schemeClr>
            </a:lnRef>
            <a:fillRef idx="1">
              <a:schemeClr val="accent1"/>
            </a:fillRef>
            <a:effectRef idx="0">
              <a:schemeClr val="accent1"/>
            </a:effectRef>
            <a:fontRef idx="minor"/>
          </p:style>
        </p:sp>
        <p:sp>
          <p:nvSpPr>
            <p:cNvPr id="1430" name="CustomShape 13"/>
            <p:cNvSpPr/>
            <p:nvPr/>
          </p:nvSpPr>
          <p:spPr>
            <a:xfrm>
              <a:off x="4893120" y="2384640"/>
              <a:ext cx="2405520" cy="1198875"/>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2400" b="0" strike="noStrike" spc="-1">
                  <a:solidFill>
                    <a:srgbClr val="FFFFFF"/>
                  </a:solidFill>
                  <a:latin typeface="open sans"/>
                </a:rPr>
                <a:t>Study of</a:t>
              </a:r>
              <a:endParaRPr lang="pt-PT" sz="2400" b="0" strike="noStrike" spc="-1">
                <a:latin typeface="open sans"/>
              </a:endParaRPr>
            </a:p>
            <a:p>
              <a:pPr algn="ctr">
                <a:lnSpc>
                  <a:spcPct val="100000"/>
                </a:lnSpc>
              </a:pPr>
              <a:r>
                <a:rPr lang="en-US" sz="2400" b="1" strike="noStrike" spc="-1">
                  <a:solidFill>
                    <a:srgbClr val="FFFFFF"/>
                  </a:solidFill>
                  <a:latin typeface="open sans"/>
                </a:rPr>
                <a:t>26 </a:t>
              </a:r>
              <a:r>
                <a:rPr lang="en-US" sz="2400" b="1" i="1" strike="noStrike" spc="-1" err="1">
                  <a:solidFill>
                    <a:srgbClr val="FFFFFF"/>
                  </a:solidFill>
                  <a:latin typeface="open sans"/>
                </a:rPr>
                <a:t>Aquimarina</a:t>
              </a:r>
              <a:r>
                <a:rPr lang="en-US" sz="2400" b="1" i="1" strike="noStrike" spc="-1">
                  <a:solidFill>
                    <a:srgbClr val="FFFFFF"/>
                  </a:solidFill>
                  <a:latin typeface="open sans"/>
                </a:rPr>
                <a:t> </a:t>
              </a:r>
              <a:endParaRPr lang="pt-PT" sz="2400" b="0" strike="noStrike" spc="-1">
                <a:latin typeface="open sans"/>
              </a:endParaRPr>
            </a:p>
            <a:p>
              <a:pPr algn="ctr">
                <a:lnSpc>
                  <a:spcPct val="100000"/>
                </a:lnSpc>
              </a:pPr>
              <a:r>
                <a:rPr lang="en-US" sz="2400" b="1" strike="noStrike" spc="-1">
                  <a:solidFill>
                    <a:srgbClr val="FFFFFF"/>
                  </a:solidFill>
                  <a:latin typeface="open sans"/>
                </a:rPr>
                <a:t>  genome</a:t>
              </a:r>
              <a:r>
                <a:rPr lang="en-US" sz="2400" b="1" i="1" strike="noStrike" spc="-1">
                  <a:solidFill>
                    <a:srgbClr val="FFFFFF"/>
                  </a:solidFill>
                  <a:latin typeface="open sans"/>
                </a:rPr>
                <a:t>s</a:t>
              </a:r>
              <a:endParaRPr lang="pt-PT" sz="2400" b="0" strike="noStrike" spc="-1">
                <a:latin typeface="open sans"/>
              </a:endParaRPr>
            </a:p>
          </p:txBody>
        </p:sp>
      </p:grpSp>
      <p:sp>
        <p:nvSpPr>
          <p:cNvPr id="1431" name="CustomShape 14"/>
          <p:cNvSpPr/>
          <p:nvPr/>
        </p:nvSpPr>
        <p:spPr>
          <a:xfrm>
            <a:off x="7554120" y="2662340"/>
            <a:ext cx="4345560" cy="1005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2000" b="1" strike="noStrike" spc="-1" dirty="0">
                <a:solidFill>
                  <a:srgbClr val="000000"/>
                </a:solidFill>
                <a:latin typeface="open sans"/>
              </a:rPr>
              <a:t>Comparison between </a:t>
            </a:r>
            <a:endParaRPr lang="pt-PT" sz="2000" b="0" strike="noStrike" spc="-1" dirty="0">
              <a:latin typeface="open sans"/>
            </a:endParaRPr>
          </a:p>
          <a:p>
            <a:pPr algn="ctr">
              <a:lnSpc>
                <a:spcPct val="100000"/>
              </a:lnSpc>
            </a:pPr>
            <a:r>
              <a:rPr lang="en-US" sz="2000" b="1" strike="noStrike" spc="-1" dirty="0">
                <a:solidFill>
                  <a:srgbClr val="000000"/>
                </a:solidFill>
                <a:latin typeface="open sans"/>
              </a:rPr>
              <a:t>host-associated and </a:t>
            </a:r>
            <a:endParaRPr lang="pt-PT" sz="2000" b="0" strike="noStrike" spc="-1" dirty="0">
              <a:latin typeface="open sans"/>
            </a:endParaRPr>
          </a:p>
          <a:p>
            <a:pPr algn="ctr">
              <a:lnSpc>
                <a:spcPct val="100000"/>
              </a:lnSpc>
            </a:pPr>
            <a:r>
              <a:rPr lang="en-US" sz="2000" b="1" strike="noStrike" spc="-1" dirty="0">
                <a:solidFill>
                  <a:srgbClr val="000000"/>
                </a:solidFill>
                <a:latin typeface="open sans"/>
              </a:rPr>
              <a:t>free-living organisms.</a:t>
            </a:r>
            <a:endParaRPr lang="pt-PT" sz="2000" b="0" strike="noStrike" spc="-1" dirty="0">
              <a:latin typeface="open sans"/>
            </a:endParaRPr>
          </a:p>
        </p:txBody>
      </p:sp>
      <p:sp>
        <p:nvSpPr>
          <p:cNvPr id="1432" name="CustomShape 15"/>
          <p:cNvSpPr/>
          <p:nvPr/>
        </p:nvSpPr>
        <p:spPr>
          <a:xfrm>
            <a:off x="4475100" y="5888464"/>
            <a:ext cx="3241800" cy="706432"/>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2000" b="1" strike="noStrike" spc="-1">
                <a:solidFill>
                  <a:srgbClr val="000000"/>
                </a:solidFill>
                <a:latin typeface="open sans"/>
              </a:rPr>
              <a:t>Describe general features of the genus.</a:t>
            </a:r>
            <a:endParaRPr lang="pt-PT" sz="2000" b="0" strike="noStrike" spc="-1">
              <a:latin typeface="open sans"/>
            </a:endParaRPr>
          </a:p>
        </p:txBody>
      </p:sp>
      <p:sp>
        <p:nvSpPr>
          <p:cNvPr id="1433" name="CustomShape 16"/>
          <p:cNvSpPr/>
          <p:nvPr/>
        </p:nvSpPr>
        <p:spPr>
          <a:xfrm>
            <a:off x="439080" y="3828743"/>
            <a:ext cx="2988720" cy="830997"/>
          </a:xfrm>
          <a:prstGeom prst="rect">
            <a:avLst/>
          </a:prstGeom>
          <a:noFill/>
          <a:ln>
            <a:noFill/>
          </a:ln>
        </p:spPr>
        <p:style>
          <a:lnRef idx="0">
            <a:scrgbClr r="0" g="0" b="0"/>
          </a:lnRef>
          <a:fillRef idx="0">
            <a:scrgbClr r="0" g="0" b="0"/>
          </a:fillRef>
          <a:effectRef idx="0">
            <a:scrgbClr r="0" g="0" b="0"/>
          </a:effectRef>
          <a:fontRef idx="minor"/>
        </p:style>
        <p:txBody>
          <a:bodyPr>
            <a:spAutoFit/>
          </a:bodyPr>
          <a:lstStyle/>
          <a:p>
            <a:pPr algn="ctr">
              <a:lnSpc>
                <a:spcPct val="100000"/>
              </a:lnSpc>
            </a:pPr>
            <a:r>
              <a:rPr lang="en-GB" sz="1600" b="0" strike="noStrike" spc="-1">
                <a:solidFill>
                  <a:srgbClr val="000000"/>
                </a:solidFill>
                <a:latin typeface="open sans"/>
                <a:ea typeface="Open Sans"/>
              </a:rPr>
              <a:t>Are </a:t>
            </a:r>
            <a:r>
              <a:rPr lang="en-GB" sz="1600" b="0" i="1" strike="noStrike" spc="-1" err="1">
                <a:solidFill>
                  <a:srgbClr val="000000"/>
                </a:solidFill>
                <a:latin typeface="open sans"/>
                <a:ea typeface="Open Sans"/>
              </a:rPr>
              <a:t>Aquimarina</a:t>
            </a:r>
            <a:r>
              <a:rPr lang="en-GB" sz="1600" b="0" strike="noStrike" spc="-1">
                <a:solidFill>
                  <a:srgbClr val="000000"/>
                </a:solidFill>
                <a:latin typeface="open sans"/>
                <a:ea typeface="Open Sans"/>
              </a:rPr>
              <a:t> species potential sources of novel bioactive natural products?</a:t>
            </a:r>
            <a:endParaRPr lang="pt-PT" sz="1600" b="0" strike="noStrike" spc="-1">
              <a:latin typeface="open sans"/>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96" name="Picture 2_0" descr="Resultado de imagem para genome"/>
          <p:cNvPicPr/>
          <p:nvPr/>
        </p:nvPicPr>
        <p:blipFill>
          <a:blip r:embed="rId3">
            <a:extLst>
              <a:ext uri="{BEBA8EAE-BF5A-486C-A8C5-ECC9F3942E4B}">
                <a14:imgProps xmlns:a14="http://schemas.microsoft.com/office/drawing/2010/main">
                  <a14:imgLayer r:embed="rId4">
                    <a14:imgEffect>
                      <a14:saturation sat="33000"/>
                    </a14:imgEffect>
                  </a14:imgLayer>
                </a14:imgProps>
              </a:ext>
            </a:extLst>
          </a:blip>
          <a:srcRect t="16726"/>
          <a:stretch/>
        </p:blipFill>
        <p:spPr>
          <a:xfrm rot="5400000">
            <a:off x="7187760" y="1740600"/>
            <a:ext cx="6828840" cy="3346920"/>
          </a:xfrm>
          <a:prstGeom prst="rect">
            <a:avLst/>
          </a:prstGeom>
          <a:ln>
            <a:noFill/>
          </a:ln>
        </p:spPr>
      </p:pic>
      <p:sp>
        <p:nvSpPr>
          <p:cNvPr id="1598" name="CustomShape 3"/>
          <p:cNvSpPr/>
          <p:nvPr/>
        </p:nvSpPr>
        <p:spPr>
          <a:xfrm>
            <a:off x="0" y="558200"/>
            <a:ext cx="7645240" cy="1198875"/>
          </a:xfrm>
          <a:prstGeom prst="rect">
            <a:avLst/>
          </a:prstGeom>
          <a:noFill/>
          <a:ln>
            <a:noFill/>
          </a:ln>
        </p:spPr>
        <p:style>
          <a:lnRef idx="0">
            <a:scrgbClr r="0" g="0" b="0"/>
          </a:lnRef>
          <a:fillRef idx="0">
            <a:scrgbClr r="0" g="0" b="0"/>
          </a:fillRef>
          <a:effectRef idx="0">
            <a:scrgbClr r="0" g="0" b="0"/>
          </a:effectRef>
          <a:fontRef idx="minor"/>
        </p:style>
        <p:txBody>
          <a:bodyPr anchor="ctr">
            <a:normAutofit/>
          </a:bodyPr>
          <a:lstStyle/>
          <a:p>
            <a:pPr>
              <a:lnSpc>
                <a:spcPct val="90000"/>
              </a:lnSpc>
            </a:pPr>
            <a:r>
              <a:rPr lang="en-US" sz="4000" b="1" spc="-1">
                <a:solidFill>
                  <a:srgbClr val="203864"/>
                </a:solidFill>
                <a:latin typeface="Calibri Light"/>
              </a:rPr>
              <a:t>    </a:t>
            </a:r>
            <a:r>
              <a:rPr lang="en-GB" sz="4000" b="1" spc="-1">
                <a:solidFill>
                  <a:srgbClr val="203864"/>
                </a:solidFill>
                <a:latin typeface="Calibri Light"/>
              </a:rPr>
              <a:t>Genomes Overview</a:t>
            </a:r>
            <a:endParaRPr lang="pt-PT" sz="4000" b="1" spc="-1">
              <a:solidFill>
                <a:srgbClr val="203864"/>
              </a:solidFill>
              <a:latin typeface="Calibri Light"/>
            </a:endParaRPr>
          </a:p>
        </p:txBody>
      </p:sp>
      <p:sp>
        <p:nvSpPr>
          <p:cNvPr id="1607" name="CustomShape 10"/>
          <p:cNvSpPr/>
          <p:nvPr/>
        </p:nvSpPr>
        <p:spPr>
          <a:xfrm>
            <a:off x="429120" y="2100960"/>
            <a:ext cx="8494560" cy="3784198"/>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285840" indent="-285480">
              <a:lnSpc>
                <a:spcPct val="100000"/>
              </a:lnSpc>
              <a:buClr>
                <a:srgbClr val="000000"/>
              </a:buClr>
              <a:buFont typeface="Arial"/>
              <a:buChar char="•"/>
            </a:pPr>
            <a:r>
              <a:rPr lang="pt-PT" sz="2000" b="0" strike="noStrike" spc="-1">
                <a:solidFill>
                  <a:srgbClr val="000000"/>
                </a:solidFill>
                <a:latin typeface="open sans"/>
                <a:ea typeface="Open Sans"/>
              </a:rPr>
              <a:t>26 genomes.</a:t>
            </a:r>
            <a:endParaRPr lang="pt-PT" sz="2000" b="0" strike="noStrike" spc="-1">
              <a:latin typeface="open sans"/>
            </a:endParaRPr>
          </a:p>
          <a:p>
            <a:pPr>
              <a:lnSpc>
                <a:spcPct val="100000"/>
              </a:lnSpc>
            </a:pPr>
            <a:endParaRPr lang="pt-PT" sz="2000" b="0" strike="noStrike" spc="-1">
              <a:latin typeface="open sans"/>
            </a:endParaRPr>
          </a:p>
          <a:p>
            <a:pPr marL="285840" indent="-285480">
              <a:lnSpc>
                <a:spcPct val="100000"/>
              </a:lnSpc>
              <a:buClr>
                <a:srgbClr val="000000"/>
              </a:buClr>
              <a:buFont typeface="Arial"/>
              <a:buChar char="•"/>
            </a:pPr>
            <a:r>
              <a:rPr lang="en-GB" sz="2000" b="0" strike="noStrike" spc="-1">
                <a:solidFill>
                  <a:srgbClr val="000000"/>
                </a:solidFill>
                <a:latin typeface="open sans"/>
                <a:ea typeface="Open Sans"/>
              </a:rPr>
              <a:t>Genome size range: from </a:t>
            </a:r>
            <a:r>
              <a:rPr lang="en-GB" sz="2000" b="1" strike="noStrike" spc="-1">
                <a:solidFill>
                  <a:srgbClr val="000000"/>
                </a:solidFill>
                <a:latin typeface="open sans"/>
                <a:ea typeface="Open Sans"/>
              </a:rPr>
              <a:t>4.07Mb</a:t>
            </a:r>
            <a:r>
              <a:rPr lang="en-GB" sz="2000" b="0" strike="noStrike" spc="-1">
                <a:solidFill>
                  <a:srgbClr val="000000"/>
                </a:solidFill>
                <a:latin typeface="open sans"/>
                <a:ea typeface="Open Sans"/>
              </a:rPr>
              <a:t> (</a:t>
            </a:r>
            <a:r>
              <a:rPr lang="en-GB" sz="2000" b="0" i="1" strike="noStrike" spc="-1">
                <a:solidFill>
                  <a:srgbClr val="000000"/>
                </a:solidFill>
                <a:latin typeface="open sans"/>
                <a:ea typeface="Open Sans"/>
              </a:rPr>
              <a:t>Aq. atlantica</a:t>
            </a:r>
            <a:r>
              <a:rPr lang="en-GB" sz="2000" b="0" strike="noStrike" spc="-1">
                <a:solidFill>
                  <a:srgbClr val="000000"/>
                </a:solidFill>
                <a:latin typeface="open sans"/>
                <a:ea typeface="Open Sans"/>
              </a:rPr>
              <a:t>) to </a:t>
            </a:r>
            <a:r>
              <a:rPr lang="en-GB" sz="2000" b="1" strike="noStrike" spc="-1">
                <a:solidFill>
                  <a:srgbClr val="000000"/>
                </a:solidFill>
                <a:latin typeface="open sans"/>
                <a:ea typeface="Open Sans"/>
              </a:rPr>
              <a:t>6.5 Mb </a:t>
            </a:r>
            <a:r>
              <a:rPr lang="en-GB" sz="2000" b="0" strike="noStrike" spc="-1">
                <a:solidFill>
                  <a:srgbClr val="000000"/>
                </a:solidFill>
                <a:latin typeface="open sans"/>
                <a:ea typeface="Open Sans"/>
              </a:rPr>
              <a:t>(</a:t>
            </a:r>
            <a:r>
              <a:rPr lang="en-GB" sz="2000" b="0" i="1" strike="noStrike" spc="-1">
                <a:solidFill>
                  <a:srgbClr val="000000"/>
                </a:solidFill>
                <a:latin typeface="open sans"/>
                <a:ea typeface="Open Sans"/>
              </a:rPr>
              <a:t>Aq. </a:t>
            </a:r>
            <a:r>
              <a:rPr lang="en-GB" sz="2000" b="0" strike="noStrike" spc="-1">
                <a:solidFill>
                  <a:srgbClr val="000000"/>
                </a:solidFill>
                <a:latin typeface="open sans"/>
                <a:ea typeface="Open Sans"/>
              </a:rPr>
              <a:t>AU119).</a:t>
            </a:r>
            <a:endParaRPr lang="pt-PT" sz="2000" b="0" strike="noStrike" spc="-1">
              <a:latin typeface="open sans"/>
            </a:endParaRPr>
          </a:p>
          <a:p>
            <a:pPr>
              <a:lnSpc>
                <a:spcPct val="100000"/>
              </a:lnSpc>
            </a:pPr>
            <a:r>
              <a:rPr lang="en-GB" sz="2000" b="0" strike="noStrike" spc="-1">
                <a:solidFill>
                  <a:srgbClr val="000000"/>
                </a:solidFill>
                <a:latin typeface="open sans"/>
                <a:ea typeface="Open Sans"/>
              </a:rPr>
              <a:t> Average: </a:t>
            </a:r>
            <a:r>
              <a:rPr lang="en-GB" sz="2000" b="1" strike="noStrike" spc="-1">
                <a:solidFill>
                  <a:srgbClr val="000000"/>
                </a:solidFill>
                <a:latin typeface="open sans"/>
                <a:ea typeface="Open Sans"/>
              </a:rPr>
              <a:t>5,6 Mb.</a:t>
            </a:r>
            <a:endParaRPr lang="pt-PT" sz="2000" b="0" strike="noStrike" spc="-1">
              <a:latin typeface="open sans"/>
            </a:endParaRPr>
          </a:p>
          <a:p>
            <a:pPr>
              <a:lnSpc>
                <a:spcPct val="100000"/>
              </a:lnSpc>
            </a:pPr>
            <a:endParaRPr lang="pt-PT" sz="2000" b="0" strike="noStrike" spc="-1">
              <a:latin typeface="open sans"/>
            </a:endParaRPr>
          </a:p>
          <a:p>
            <a:pPr marL="285840" indent="-285480">
              <a:lnSpc>
                <a:spcPct val="100000"/>
              </a:lnSpc>
              <a:buClr>
                <a:srgbClr val="000000"/>
              </a:buClr>
              <a:buFont typeface="Arial"/>
              <a:buChar char="•"/>
            </a:pPr>
            <a:r>
              <a:rPr lang="pt-PT" sz="2000" b="0" strike="noStrike" spc="-1">
                <a:solidFill>
                  <a:srgbClr val="000000"/>
                </a:solidFill>
                <a:latin typeface="open sans"/>
                <a:ea typeface="Open Sans"/>
              </a:rPr>
              <a:t>G</a:t>
            </a:r>
            <a:r>
              <a:rPr lang="en-GB" sz="2000" b="0" strike="noStrike" spc="-1">
                <a:solidFill>
                  <a:srgbClr val="000000"/>
                </a:solidFill>
                <a:latin typeface="open sans"/>
                <a:ea typeface="Open Sans"/>
              </a:rPr>
              <a:t>C content range: from </a:t>
            </a:r>
            <a:r>
              <a:rPr lang="en-GB" sz="2000" b="1" strike="noStrike" spc="-1">
                <a:solidFill>
                  <a:srgbClr val="000000"/>
                </a:solidFill>
                <a:latin typeface="open sans"/>
                <a:ea typeface="Open Sans"/>
              </a:rPr>
              <a:t>31.4 </a:t>
            </a:r>
            <a:r>
              <a:rPr lang="en-GB" sz="2000" b="0" strike="noStrike" spc="-1">
                <a:solidFill>
                  <a:srgbClr val="000000"/>
                </a:solidFill>
                <a:latin typeface="open sans"/>
                <a:ea typeface="Open Sans"/>
              </a:rPr>
              <a:t>(</a:t>
            </a:r>
            <a:r>
              <a:rPr lang="en-GB" sz="2000" b="0" i="1" strike="noStrike" spc="-1">
                <a:solidFill>
                  <a:srgbClr val="000000"/>
                </a:solidFill>
                <a:latin typeface="open sans"/>
                <a:ea typeface="Open Sans"/>
              </a:rPr>
              <a:t>Aq. muelleri</a:t>
            </a:r>
            <a:r>
              <a:rPr lang="en-GB" sz="2000" b="0" strike="noStrike" spc="-1">
                <a:solidFill>
                  <a:srgbClr val="000000"/>
                </a:solidFill>
                <a:latin typeface="open sans"/>
                <a:ea typeface="Open Sans"/>
              </a:rPr>
              <a:t>) to </a:t>
            </a:r>
            <a:r>
              <a:rPr lang="en-GB" sz="2000" b="1" strike="noStrike" spc="-1">
                <a:solidFill>
                  <a:srgbClr val="000000"/>
                </a:solidFill>
                <a:latin typeface="open sans"/>
                <a:ea typeface="Open Sans"/>
              </a:rPr>
              <a:t>35.9</a:t>
            </a:r>
            <a:r>
              <a:rPr lang="en-GB" sz="2000" b="0" strike="noStrike" spc="-1">
                <a:solidFill>
                  <a:srgbClr val="000000"/>
                </a:solidFill>
                <a:latin typeface="open sans"/>
                <a:ea typeface="Open Sans"/>
              </a:rPr>
              <a:t> (</a:t>
            </a:r>
            <a:r>
              <a:rPr lang="en-GB" sz="2000" b="0" i="1" strike="noStrike" spc="-1">
                <a:solidFill>
                  <a:srgbClr val="000000"/>
                </a:solidFill>
                <a:latin typeface="open sans"/>
                <a:ea typeface="Open Sans"/>
              </a:rPr>
              <a:t>Aq. spongiae</a:t>
            </a:r>
            <a:r>
              <a:rPr lang="en-GB" sz="2000" b="0" strike="noStrike" spc="-1">
                <a:solidFill>
                  <a:srgbClr val="000000"/>
                </a:solidFill>
                <a:latin typeface="open sans"/>
                <a:ea typeface="Open Sans"/>
              </a:rPr>
              <a:t>).</a:t>
            </a:r>
            <a:endParaRPr lang="pt-PT" sz="2000" b="0" strike="noStrike" spc="-1">
              <a:latin typeface="open sans"/>
            </a:endParaRPr>
          </a:p>
          <a:p>
            <a:pPr>
              <a:lnSpc>
                <a:spcPct val="100000"/>
              </a:lnSpc>
            </a:pPr>
            <a:r>
              <a:rPr lang="en-GB" sz="2000" b="0" strike="noStrike" spc="-1">
                <a:solidFill>
                  <a:srgbClr val="000000"/>
                </a:solidFill>
                <a:latin typeface="open sans"/>
                <a:ea typeface="Open Sans"/>
              </a:rPr>
              <a:t> Average: </a:t>
            </a:r>
            <a:r>
              <a:rPr lang="en-GB" sz="2000" b="1" strike="noStrike" spc="-1">
                <a:solidFill>
                  <a:srgbClr val="000000"/>
                </a:solidFill>
                <a:latin typeface="open sans"/>
                <a:ea typeface="Open Sans"/>
              </a:rPr>
              <a:t>32.72%. </a:t>
            </a:r>
            <a:endParaRPr lang="pt-PT" sz="2000" b="0" strike="noStrike" spc="-1">
              <a:latin typeface="open sans"/>
            </a:endParaRPr>
          </a:p>
          <a:p>
            <a:pPr>
              <a:lnSpc>
                <a:spcPct val="100000"/>
              </a:lnSpc>
            </a:pPr>
            <a:endParaRPr lang="pt-PT" sz="2000" b="0" strike="noStrike" spc="-1">
              <a:latin typeface="open sans"/>
            </a:endParaRPr>
          </a:p>
          <a:p>
            <a:pPr marL="285840" indent="-285480">
              <a:lnSpc>
                <a:spcPct val="100000"/>
              </a:lnSpc>
              <a:buClr>
                <a:srgbClr val="000000"/>
              </a:buClr>
              <a:buFont typeface="Arial"/>
              <a:buChar char="•"/>
            </a:pPr>
            <a:r>
              <a:rPr lang="en-GB" sz="2000" b="0" strike="noStrike" spc="-1">
                <a:solidFill>
                  <a:srgbClr val="000000"/>
                </a:solidFill>
                <a:latin typeface="open sans"/>
                <a:ea typeface="Open Sans"/>
              </a:rPr>
              <a:t>Average number of coding sequences per genome: </a:t>
            </a:r>
            <a:r>
              <a:rPr lang="en-GB" sz="2000" b="1" strike="noStrike" spc="-1">
                <a:solidFill>
                  <a:srgbClr val="000000"/>
                </a:solidFill>
                <a:latin typeface="open sans"/>
                <a:ea typeface="Open Sans"/>
              </a:rPr>
              <a:t>5480 CDSs.</a:t>
            </a:r>
            <a:endParaRPr lang="pt-PT" sz="2000" b="0" strike="noStrike" spc="-1">
              <a:latin typeface="open sans"/>
            </a:endParaRPr>
          </a:p>
          <a:p>
            <a:pPr>
              <a:lnSpc>
                <a:spcPct val="100000"/>
              </a:lnSpc>
            </a:pPr>
            <a:endParaRPr lang="pt-PT" sz="2000" b="0" strike="noStrike" spc="-1">
              <a:latin typeface="open sans"/>
            </a:endParaRPr>
          </a:p>
          <a:p>
            <a:pPr marL="285840" indent="-285480">
              <a:lnSpc>
                <a:spcPct val="100000"/>
              </a:lnSpc>
              <a:buClr>
                <a:srgbClr val="000000"/>
              </a:buClr>
              <a:buFont typeface="Arial"/>
              <a:buChar char="•"/>
            </a:pPr>
            <a:r>
              <a:rPr lang="en-GB" sz="2000" b="1" strike="noStrike" spc="-1">
                <a:solidFill>
                  <a:srgbClr val="000000"/>
                </a:solidFill>
                <a:latin typeface="open sans"/>
                <a:ea typeface="Open Sans"/>
              </a:rPr>
              <a:t>Core genome</a:t>
            </a:r>
            <a:r>
              <a:rPr lang="en-GB" sz="2000" b="0" strike="noStrike" spc="-1">
                <a:solidFill>
                  <a:srgbClr val="000000"/>
                </a:solidFill>
                <a:latin typeface="open sans"/>
                <a:ea typeface="Open Sans"/>
              </a:rPr>
              <a:t>:  1226 CDSs.</a:t>
            </a:r>
            <a:endParaRPr lang="pt-PT" sz="2000" b="0" strike="noStrike" spc="-1">
              <a:latin typeface="open sans"/>
            </a:endParaRPr>
          </a:p>
          <a:p>
            <a:pPr marL="285840" indent="-285480">
              <a:lnSpc>
                <a:spcPct val="100000"/>
              </a:lnSpc>
              <a:buClr>
                <a:srgbClr val="000000"/>
              </a:buClr>
              <a:buFont typeface="Arial"/>
              <a:buChar char="•"/>
            </a:pPr>
            <a:r>
              <a:rPr lang="en-GB" sz="2000" b="1" strike="noStrike" spc="-1">
                <a:solidFill>
                  <a:srgbClr val="000000"/>
                </a:solidFill>
                <a:latin typeface="open sans"/>
                <a:ea typeface="Open Sans"/>
              </a:rPr>
              <a:t>Pan genome</a:t>
            </a:r>
            <a:r>
              <a:rPr lang="en-GB" sz="2000" b="0" strike="noStrike" spc="-1">
                <a:solidFill>
                  <a:srgbClr val="000000"/>
                </a:solidFill>
                <a:latin typeface="open sans"/>
                <a:ea typeface="Open Sans"/>
              </a:rPr>
              <a:t>:  21211 CDSs.</a:t>
            </a:r>
            <a:endParaRPr lang="pt-PT" sz="2000" b="0" strike="noStrike" spc="-1">
              <a:latin typeface="open sans"/>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09" name="Group 1"/>
          <p:cNvGrpSpPr/>
          <p:nvPr/>
        </p:nvGrpSpPr>
        <p:grpSpPr>
          <a:xfrm>
            <a:off x="4339762" y="109262"/>
            <a:ext cx="7725104" cy="6319842"/>
            <a:chOff x="4103279" y="227503"/>
            <a:chExt cx="7725104" cy="6319842"/>
          </a:xfrm>
        </p:grpSpPr>
        <p:pic>
          <p:nvPicPr>
            <p:cNvPr id="1610" name="Imagem 2_1"/>
            <p:cNvPicPr/>
            <p:nvPr/>
          </p:nvPicPr>
          <p:blipFill>
            <a:blip r:embed="rId3"/>
            <a:srcRect b="29485"/>
            <a:stretch/>
          </p:blipFill>
          <p:spPr>
            <a:xfrm>
              <a:off x="4103279" y="227503"/>
              <a:ext cx="7725104" cy="6319842"/>
            </a:xfrm>
            <a:prstGeom prst="rect">
              <a:avLst/>
            </a:prstGeom>
            <a:ln>
              <a:noFill/>
            </a:ln>
          </p:spPr>
        </p:pic>
        <p:sp>
          <p:nvSpPr>
            <p:cNvPr id="1611" name="CustomShape 2"/>
            <p:cNvSpPr/>
            <p:nvPr/>
          </p:nvSpPr>
          <p:spPr>
            <a:xfrm>
              <a:off x="4182120" y="2068560"/>
              <a:ext cx="389520" cy="824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1621" name="CustomShape 10"/>
          <p:cNvSpPr/>
          <p:nvPr/>
        </p:nvSpPr>
        <p:spPr>
          <a:xfrm>
            <a:off x="588442" y="2907720"/>
            <a:ext cx="2333116" cy="706432"/>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en-US" sz="2000" b="0" strike="noStrike" spc="-1">
                <a:solidFill>
                  <a:srgbClr val="000000"/>
                </a:solidFill>
                <a:latin typeface="open sans"/>
                <a:ea typeface="Open Sans"/>
              </a:rPr>
              <a:t>These data suggests:</a:t>
            </a:r>
            <a:endParaRPr lang="pt-PT" sz="2000" b="0" strike="noStrike" spc="-1">
              <a:latin typeface="open sans"/>
            </a:endParaRPr>
          </a:p>
          <a:p>
            <a:pPr algn="ctr">
              <a:lnSpc>
                <a:spcPct val="100000"/>
              </a:lnSpc>
            </a:pPr>
            <a:r>
              <a:rPr lang="en-US" sz="2000" b="0" strike="noStrike" spc="-1">
                <a:solidFill>
                  <a:srgbClr val="000000"/>
                </a:solidFill>
                <a:latin typeface="open sans"/>
                <a:ea typeface="Open Sans"/>
              </a:rPr>
              <a:t>open pangenome.</a:t>
            </a:r>
            <a:endParaRPr lang="pt-PT" sz="2000" b="0" strike="noStrike" spc="-1">
              <a:latin typeface="open sans"/>
            </a:endParaRPr>
          </a:p>
        </p:txBody>
      </p:sp>
      <p:sp>
        <p:nvSpPr>
          <p:cNvPr id="1623" name="CustomShape 12"/>
          <p:cNvSpPr/>
          <p:nvPr/>
        </p:nvSpPr>
        <p:spPr>
          <a:xfrm>
            <a:off x="424080" y="2719440"/>
            <a:ext cx="2665440" cy="1084680"/>
          </a:xfrm>
          <a:prstGeom prst="rect">
            <a:avLst/>
          </a:prstGeom>
          <a:noFill/>
          <a:ln w="38160">
            <a:solidFill>
              <a:srgbClr val="203864"/>
            </a:solidFill>
          </a:ln>
        </p:spPr>
        <p:style>
          <a:lnRef idx="2">
            <a:schemeClr val="accent1">
              <a:shade val="50000"/>
            </a:schemeClr>
          </a:lnRef>
          <a:fillRef idx="1">
            <a:schemeClr val="accent1"/>
          </a:fillRef>
          <a:effectRef idx="0">
            <a:schemeClr val="accent1"/>
          </a:effectRef>
          <a:fontRef idx="minor"/>
        </p:style>
      </p:sp>
      <p:sp>
        <p:nvSpPr>
          <p:cNvPr id="1624" name="CustomShape 13"/>
          <p:cNvSpPr/>
          <p:nvPr/>
        </p:nvSpPr>
        <p:spPr>
          <a:xfrm rot="16200000">
            <a:off x="4210456" y="2168930"/>
            <a:ext cx="591614" cy="3371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pt-PT" sz="1600" b="0" strike="noStrike" spc="-1">
                <a:solidFill>
                  <a:srgbClr val="808080"/>
                </a:solidFill>
                <a:latin typeface="open sans"/>
              </a:rPr>
              <a:t>CDSs</a:t>
            </a:r>
            <a:endParaRPr lang="pt-PT" sz="1600" b="0" strike="noStrike" spc="-1">
              <a:latin typeface="open sans"/>
            </a:endParaRPr>
          </a:p>
        </p:txBody>
      </p:sp>
      <p:pic>
        <p:nvPicPr>
          <p:cNvPr id="1625" name="Imagem 17_3"/>
          <p:cNvPicPr/>
          <p:nvPr/>
        </p:nvPicPr>
        <p:blipFill>
          <a:blip r:embed="rId4">
            <a:extLst>
              <a:ext uri="{BEBA8EAE-BF5A-486C-A8C5-ECC9F3942E4B}">
                <a14:imgProps xmlns:a14="http://schemas.microsoft.com/office/drawing/2010/main">
                  <a14:imgLayer>
                    <a14:imgEffect>
                      <a14:saturation sat="400000"/>
                    </a14:imgEffect>
                  </a14:imgLayer>
                </a14:imgProps>
              </a:ext>
            </a:extLst>
          </a:blip>
          <a:stretch/>
        </p:blipFill>
        <p:spPr>
          <a:xfrm rot="12952200" flipH="1">
            <a:off x="-39960" y="3918960"/>
            <a:ext cx="554760" cy="512640"/>
          </a:xfrm>
          <a:prstGeom prst="rect">
            <a:avLst/>
          </a:prstGeom>
          <a:ln>
            <a:noFill/>
          </a:ln>
        </p:spPr>
      </p:pic>
      <p:sp>
        <p:nvSpPr>
          <p:cNvPr id="1626" name="CustomShape 14"/>
          <p:cNvSpPr/>
          <p:nvPr/>
        </p:nvSpPr>
        <p:spPr>
          <a:xfrm>
            <a:off x="311400" y="4473720"/>
            <a:ext cx="2665440" cy="521766"/>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GB" sz="1400" b="0" strike="noStrike" spc="-1">
                <a:solidFill>
                  <a:srgbClr val="000000"/>
                </a:solidFill>
                <a:latin typeface="open sans"/>
                <a:ea typeface="Open Sans"/>
              </a:rPr>
              <a:t>Common in species  living in a community.  </a:t>
            </a:r>
            <a:endParaRPr lang="pt-PT" sz="1400" b="0" strike="noStrike" spc="-1">
              <a:latin typeface="open sans"/>
            </a:endParaRPr>
          </a:p>
        </p:txBody>
      </p:sp>
      <p:sp>
        <p:nvSpPr>
          <p:cNvPr id="1627" name="CustomShape 15"/>
          <p:cNvSpPr/>
          <p:nvPr/>
        </p:nvSpPr>
        <p:spPr>
          <a:xfrm>
            <a:off x="420480" y="5376240"/>
            <a:ext cx="2665440" cy="73721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GB" sz="1400" b="0" strike="noStrike" spc="-1">
                <a:solidFill>
                  <a:srgbClr val="000000"/>
                </a:solidFill>
                <a:latin typeface="open sans"/>
                <a:ea typeface="Open Sans"/>
              </a:rPr>
              <a:t>Tendency to large genomes and high horizontal rate of genes transfer.</a:t>
            </a:r>
            <a:endParaRPr lang="pt-PT" sz="1400" b="0" strike="noStrike" spc="-1">
              <a:latin typeface="open sans"/>
            </a:endParaRPr>
          </a:p>
        </p:txBody>
      </p:sp>
      <p:pic>
        <p:nvPicPr>
          <p:cNvPr id="1628" name="Imagem 20_1"/>
          <p:cNvPicPr/>
          <p:nvPr/>
        </p:nvPicPr>
        <p:blipFill>
          <a:blip r:embed="rId4">
            <a:extLst>
              <a:ext uri="{BEBA8EAE-BF5A-486C-A8C5-ECC9F3942E4B}">
                <a14:imgProps xmlns:a14="http://schemas.microsoft.com/office/drawing/2010/main">
                  <a14:imgLayer>
                    <a14:imgEffect>
                      <a14:saturation sat="400000"/>
                    </a14:imgEffect>
                  </a14:imgLayer>
                </a14:imgProps>
              </a:ext>
            </a:extLst>
          </a:blip>
          <a:stretch/>
        </p:blipFill>
        <p:spPr>
          <a:xfrm rot="12952200" flipH="1">
            <a:off x="11880" y="4837680"/>
            <a:ext cx="554760" cy="512640"/>
          </a:xfrm>
          <a:prstGeom prst="rect">
            <a:avLst/>
          </a:prstGeom>
          <a:ln>
            <a:noFill/>
          </a:ln>
        </p:spPr>
      </p:pic>
      <p:sp>
        <p:nvSpPr>
          <p:cNvPr id="13" name="CustomShape 20">
            <a:extLst>
              <a:ext uri="{FF2B5EF4-FFF2-40B4-BE49-F238E27FC236}">
                <a16:creationId xmlns:a16="http://schemas.microsoft.com/office/drawing/2014/main" id="{5662095A-0033-46B7-AC6A-5EF39518DA65}"/>
              </a:ext>
            </a:extLst>
          </p:cNvPr>
          <p:cNvSpPr/>
          <p:nvPr/>
        </p:nvSpPr>
        <p:spPr>
          <a:xfrm>
            <a:off x="174007" y="122400"/>
            <a:ext cx="3863810" cy="952653"/>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marL="360">
              <a:lnSpc>
                <a:spcPct val="100000"/>
              </a:lnSpc>
              <a:buClr>
                <a:srgbClr val="000000"/>
              </a:buClr>
            </a:pPr>
            <a:r>
              <a:rPr lang="en-GB" sz="2800" b="1" spc="-1">
                <a:solidFill>
                  <a:srgbClr val="203864"/>
                </a:solidFill>
                <a:latin typeface="Calibri Light"/>
              </a:rPr>
              <a:t>Whole-genome sequence alignment</a:t>
            </a:r>
            <a:endParaRPr lang="pt-PT" sz="2800" b="1" spc="-1">
              <a:solidFill>
                <a:srgbClr val="203864"/>
              </a:solidFill>
              <a:latin typeface="Calibri Light"/>
            </a:endParaRPr>
          </a:p>
        </p:txBody>
      </p:sp>
      <p:sp>
        <p:nvSpPr>
          <p:cNvPr id="3" name="CustomShape 1">
            <a:extLst>
              <a:ext uri="{FF2B5EF4-FFF2-40B4-BE49-F238E27FC236}">
                <a16:creationId xmlns:a16="http://schemas.microsoft.com/office/drawing/2014/main" id="{E315EE26-C624-4993-9E6D-6BB570DA3E2A}"/>
              </a:ext>
            </a:extLst>
          </p:cNvPr>
          <p:cNvSpPr/>
          <p:nvPr/>
        </p:nvSpPr>
        <p:spPr>
          <a:xfrm>
            <a:off x="5553360" y="6607436"/>
            <a:ext cx="6677280" cy="252462"/>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r">
              <a:lnSpc>
                <a:spcPct val="100000"/>
              </a:lnSpc>
            </a:pPr>
            <a:r>
              <a:rPr lang="en-GB" sz="1050" b="1" strike="noStrike" spc="-1" dirty="0">
                <a:latin typeface="Open Sans"/>
              </a:rPr>
              <a:t>Silva, SG</a:t>
            </a:r>
            <a:r>
              <a:rPr lang="en-GB" sz="1050" b="0" strike="noStrike" spc="-1" dirty="0">
                <a:latin typeface="Open Sans"/>
              </a:rPr>
              <a:t>., Blom, J., Keller-Costa, T, Costa, R. 2019 </a:t>
            </a:r>
            <a:r>
              <a:rPr lang="en-GB" sz="1050" b="0" i="1" strike="noStrike" spc="-1" dirty="0">
                <a:latin typeface="Open Sans"/>
              </a:rPr>
              <a:t>Environmental Microbiology</a:t>
            </a:r>
            <a:endParaRPr lang="pt-PT" sz="1050" b="0" strike="noStrike" spc="-1" dirty="0">
              <a:latin typeface="Aria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75" name="Table 1"/>
          <p:cNvGraphicFramePr/>
          <p:nvPr>
            <p:extLst>
              <p:ext uri="{D42A27DB-BD31-4B8C-83A1-F6EECF244321}">
                <p14:modId xmlns:p14="http://schemas.microsoft.com/office/powerpoint/2010/main" val="4042343055"/>
              </p:ext>
            </p:extLst>
          </p:nvPr>
        </p:nvGraphicFramePr>
        <p:xfrm>
          <a:off x="2490000" y="2954114"/>
          <a:ext cx="7311240" cy="3059640"/>
        </p:xfrm>
        <a:graphic>
          <a:graphicData uri="http://schemas.openxmlformats.org/drawingml/2006/table">
            <a:tbl>
              <a:tblPr/>
              <a:tblGrid>
                <a:gridCol w="1311480">
                  <a:extLst>
                    <a:ext uri="{9D8B030D-6E8A-4147-A177-3AD203B41FA5}">
                      <a16:colId xmlns:a16="http://schemas.microsoft.com/office/drawing/2014/main" val="20000"/>
                    </a:ext>
                  </a:extLst>
                </a:gridCol>
                <a:gridCol w="4384800">
                  <a:extLst>
                    <a:ext uri="{9D8B030D-6E8A-4147-A177-3AD203B41FA5}">
                      <a16:colId xmlns:a16="http://schemas.microsoft.com/office/drawing/2014/main" val="20001"/>
                    </a:ext>
                  </a:extLst>
                </a:gridCol>
                <a:gridCol w="533520">
                  <a:extLst>
                    <a:ext uri="{9D8B030D-6E8A-4147-A177-3AD203B41FA5}">
                      <a16:colId xmlns:a16="http://schemas.microsoft.com/office/drawing/2014/main" val="20002"/>
                    </a:ext>
                  </a:extLst>
                </a:gridCol>
                <a:gridCol w="1081440">
                  <a:extLst>
                    <a:ext uri="{9D8B030D-6E8A-4147-A177-3AD203B41FA5}">
                      <a16:colId xmlns:a16="http://schemas.microsoft.com/office/drawing/2014/main" val="20003"/>
                    </a:ext>
                  </a:extLst>
                </a:gridCol>
              </a:tblGrid>
              <a:tr h="430200">
                <a:tc>
                  <a:txBody>
                    <a:bodyPr/>
                    <a:lstStyle/>
                    <a:p>
                      <a:pPr>
                        <a:lnSpc>
                          <a:spcPct val="100000"/>
                        </a:lnSpc>
                      </a:pPr>
                      <a:r>
                        <a:rPr lang="en-US" sz="1800" b="0" strike="noStrike" spc="-1">
                          <a:solidFill>
                            <a:srgbClr val="000000"/>
                          </a:solidFill>
                          <a:latin typeface="Open Sans"/>
                          <a:ea typeface="Open Sans"/>
                        </a:rPr>
                        <a:t>2320</a:t>
                      </a:r>
                      <a:endParaRPr lang="pt-PT" sz="1800" b="0" strike="noStrike" spc="-1">
                        <a:latin typeface="Times New Roman"/>
                      </a:endParaRPr>
                    </a:p>
                  </a:txBody>
                  <a:tcPr>
                    <a:lnL w="6480">
                      <a:noFill/>
                    </a:lnL>
                    <a:lnR w="6480">
                      <a:noFill/>
                    </a:lnR>
                    <a:lnT w="6480">
                      <a:noFill/>
                    </a:lnT>
                    <a:lnB w="6480">
                      <a:noFill/>
                    </a:lnB>
                    <a:noFill/>
                  </a:tcPr>
                </a:tc>
                <a:tc>
                  <a:txBody>
                    <a:bodyPr/>
                    <a:lstStyle/>
                    <a:p>
                      <a:pPr algn="ctr">
                        <a:lnSpc>
                          <a:spcPct val="100000"/>
                        </a:lnSpc>
                      </a:pPr>
                      <a:r>
                        <a:rPr lang="en-US" sz="1800" b="1" strike="noStrike" spc="-1">
                          <a:solidFill>
                            <a:srgbClr val="000000"/>
                          </a:solidFill>
                          <a:latin typeface="Open Sans"/>
                          <a:ea typeface="Open Sans"/>
                        </a:rPr>
                        <a:t>Number of different ORFs</a:t>
                      </a:r>
                      <a:endParaRPr lang="pt-PT" sz="1800" b="0" strike="noStrike" spc="-1">
                        <a:latin typeface="Times New Roman"/>
                      </a:endParaRPr>
                    </a:p>
                  </a:txBody>
                  <a:tcPr>
                    <a:lnL w="6480">
                      <a:noFill/>
                    </a:lnL>
                    <a:lnR w="6480">
                      <a:noFill/>
                    </a:lnR>
                    <a:lnT w="6480">
                      <a:noFill/>
                    </a:lnT>
                    <a:lnB w="6480">
                      <a:noFill/>
                    </a:lnB>
                    <a:noFill/>
                  </a:tcPr>
                </a:tc>
                <a:tc>
                  <a:txBody>
                    <a:bodyPr/>
                    <a:lstStyle/>
                    <a:p>
                      <a:endParaRPr lang="en-US"/>
                    </a:p>
                  </a:txBody>
                  <a:tcPr>
                    <a:lnL w="6480">
                      <a:noFill/>
                    </a:lnL>
                    <a:lnR w="6480">
                      <a:noFill/>
                    </a:lnR>
                    <a:lnT w="6480">
                      <a:noFill/>
                    </a:lnT>
                    <a:lnB w="6480">
                      <a:noFill/>
                    </a:lnB>
                    <a:noFill/>
                  </a:tcPr>
                </a:tc>
                <a:tc>
                  <a:txBody>
                    <a:bodyPr/>
                    <a:lstStyle/>
                    <a:p>
                      <a:pPr>
                        <a:lnSpc>
                          <a:spcPct val="100000"/>
                        </a:lnSpc>
                      </a:pPr>
                      <a:r>
                        <a:rPr lang="en-US" sz="1800" b="0" strike="noStrike" spc="-1">
                          <a:solidFill>
                            <a:srgbClr val="000000"/>
                          </a:solidFill>
                          <a:latin typeface="Open Sans"/>
                          <a:ea typeface="Open Sans"/>
                        </a:rPr>
                        <a:t>4187</a:t>
                      </a:r>
                      <a:endParaRPr lang="pt-PT" sz="1800" b="0" strike="noStrike" spc="-1">
                        <a:latin typeface="Times New Roman"/>
                      </a:endParaRPr>
                    </a:p>
                  </a:txBody>
                  <a:tcPr>
                    <a:lnL w="6480">
                      <a:noFill/>
                    </a:lnL>
                    <a:lnR w="6480">
                      <a:noFill/>
                    </a:lnR>
                    <a:lnT w="6480">
                      <a:noFill/>
                    </a:lnT>
                    <a:lnB w="6480">
                      <a:noFill/>
                    </a:lnB>
                    <a:noFill/>
                  </a:tcPr>
                </a:tc>
                <a:extLst>
                  <a:ext uri="{0D108BD9-81ED-4DB2-BD59-A6C34878D82A}">
                    <a16:rowId xmlns:a16="http://schemas.microsoft.com/office/drawing/2014/main" val="10000"/>
                  </a:ext>
                </a:extLst>
              </a:tr>
              <a:tr h="636480">
                <a:tc>
                  <a:txBody>
                    <a:bodyPr/>
                    <a:lstStyle/>
                    <a:p>
                      <a:pPr>
                        <a:lnSpc>
                          <a:spcPct val="100000"/>
                        </a:lnSpc>
                      </a:pPr>
                      <a:r>
                        <a:rPr lang="en-US" sz="1800" b="0" strike="noStrike" spc="-1">
                          <a:solidFill>
                            <a:srgbClr val="000000"/>
                          </a:solidFill>
                          <a:latin typeface="Open Sans"/>
                          <a:ea typeface="Open Sans"/>
                        </a:rPr>
                        <a:t>1024</a:t>
                      </a:r>
                      <a:endParaRPr lang="pt-PT" sz="1800" b="0" strike="noStrike" spc="-1">
                        <a:latin typeface="Times New Roman"/>
                      </a:endParaRPr>
                    </a:p>
                  </a:txBody>
                  <a:tcPr>
                    <a:lnL w="6480">
                      <a:noFill/>
                    </a:lnL>
                    <a:lnR w="6480">
                      <a:noFill/>
                    </a:lnR>
                    <a:lnT w="6480">
                      <a:noFill/>
                    </a:lnT>
                    <a:lnB w="6480">
                      <a:noFill/>
                    </a:lnB>
                    <a:noFill/>
                  </a:tcPr>
                </a:tc>
                <a:tc>
                  <a:txBody>
                    <a:bodyPr/>
                    <a:lstStyle/>
                    <a:p>
                      <a:pPr algn="ctr">
                        <a:lnSpc>
                          <a:spcPct val="100000"/>
                        </a:lnSpc>
                      </a:pPr>
                      <a:r>
                        <a:rPr lang="en-US" sz="1800" b="1" strike="noStrike" spc="-1">
                          <a:solidFill>
                            <a:srgbClr val="000000"/>
                          </a:solidFill>
                          <a:latin typeface="Open Sans"/>
                          <a:ea typeface="Open Sans"/>
                        </a:rPr>
                        <a:t>Core</a:t>
                      </a:r>
                      <a:r>
                        <a:rPr lang="en-US" sz="1800" b="0" strike="noStrike" spc="-1">
                          <a:solidFill>
                            <a:srgbClr val="000000"/>
                          </a:solidFill>
                          <a:latin typeface="Open Sans"/>
                          <a:ea typeface="Open Sans"/>
                        </a:rPr>
                        <a:t> </a:t>
                      </a:r>
                      <a:endParaRPr lang="pt-PT" sz="1800" b="0" strike="noStrike" spc="-1">
                        <a:latin typeface="Times New Roman"/>
                      </a:endParaRPr>
                    </a:p>
                    <a:p>
                      <a:pPr algn="ctr">
                        <a:lnSpc>
                          <a:spcPct val="100000"/>
                        </a:lnSpc>
                      </a:pPr>
                      <a:r>
                        <a:rPr lang="en-US" sz="1800" b="0" strike="noStrike" spc="-1">
                          <a:solidFill>
                            <a:srgbClr val="000000"/>
                          </a:solidFill>
                          <a:latin typeface="Open Sans"/>
                          <a:ea typeface="Open Sans"/>
                        </a:rPr>
                        <a:t>(Nr. ORFs present in all strains)</a:t>
                      </a:r>
                      <a:endParaRPr lang="pt-PT" sz="1800" b="0" strike="noStrike" spc="-1">
                        <a:latin typeface="Times New Roman"/>
                      </a:endParaRPr>
                    </a:p>
                  </a:txBody>
                  <a:tcPr>
                    <a:lnL w="6480">
                      <a:noFill/>
                    </a:lnL>
                    <a:lnR w="6480">
                      <a:noFill/>
                    </a:lnR>
                    <a:lnT w="6480">
                      <a:noFill/>
                    </a:lnT>
                    <a:lnB w="6480">
                      <a:noFill/>
                    </a:lnB>
                    <a:noFill/>
                  </a:tcPr>
                </a:tc>
                <a:tc>
                  <a:txBody>
                    <a:bodyPr/>
                    <a:lstStyle/>
                    <a:p>
                      <a:endParaRPr lang="en-US"/>
                    </a:p>
                  </a:txBody>
                  <a:tcPr>
                    <a:lnL w="6480">
                      <a:noFill/>
                    </a:lnL>
                    <a:lnR w="6480">
                      <a:noFill/>
                    </a:lnR>
                    <a:lnT w="6480">
                      <a:noFill/>
                    </a:lnT>
                    <a:lnB w="6480">
                      <a:noFill/>
                    </a:lnB>
                    <a:noFill/>
                  </a:tcPr>
                </a:tc>
                <a:tc>
                  <a:txBody>
                    <a:bodyPr/>
                    <a:lstStyle/>
                    <a:p>
                      <a:pPr>
                        <a:lnSpc>
                          <a:spcPct val="100000"/>
                        </a:lnSpc>
                      </a:pPr>
                      <a:r>
                        <a:rPr lang="en-US" sz="1800" b="0" strike="noStrike" spc="-1">
                          <a:solidFill>
                            <a:srgbClr val="000000"/>
                          </a:solidFill>
                          <a:latin typeface="Open Sans"/>
                          <a:ea typeface="Open Sans"/>
                        </a:rPr>
                        <a:t>1130</a:t>
                      </a:r>
                      <a:endParaRPr lang="pt-PT" sz="1800" b="0" strike="noStrike" spc="-1">
                        <a:latin typeface="Times New Roman"/>
                      </a:endParaRPr>
                    </a:p>
                  </a:txBody>
                  <a:tcPr>
                    <a:lnL w="6480">
                      <a:noFill/>
                    </a:lnL>
                    <a:lnR w="6480">
                      <a:noFill/>
                    </a:lnR>
                    <a:lnT w="6480">
                      <a:noFill/>
                    </a:lnT>
                    <a:lnB w="6480">
                      <a:noFill/>
                    </a:lnB>
                    <a:noFill/>
                  </a:tcPr>
                </a:tc>
                <a:extLst>
                  <a:ext uri="{0D108BD9-81ED-4DB2-BD59-A6C34878D82A}">
                    <a16:rowId xmlns:a16="http://schemas.microsoft.com/office/drawing/2014/main" val="10001"/>
                  </a:ext>
                </a:extLst>
              </a:tr>
              <a:tr h="887760">
                <a:tc>
                  <a:txBody>
                    <a:bodyPr/>
                    <a:lstStyle/>
                    <a:p>
                      <a:pPr>
                        <a:lnSpc>
                          <a:spcPct val="100000"/>
                        </a:lnSpc>
                      </a:pPr>
                      <a:r>
                        <a:rPr lang="en-US" sz="1800" b="0" strike="noStrike" spc="-1">
                          <a:solidFill>
                            <a:srgbClr val="000000"/>
                          </a:solidFill>
                          <a:latin typeface="Open Sans"/>
                          <a:ea typeface="Open Sans"/>
                        </a:rPr>
                        <a:t>248</a:t>
                      </a:r>
                      <a:endParaRPr lang="pt-PT" sz="1800" b="0" strike="noStrike" spc="-1">
                        <a:latin typeface="Times New Roman"/>
                      </a:endParaRPr>
                    </a:p>
                  </a:txBody>
                  <a:tcPr>
                    <a:lnL w="6480">
                      <a:noFill/>
                    </a:lnL>
                    <a:lnR w="6480">
                      <a:noFill/>
                    </a:lnR>
                    <a:lnT w="6480">
                      <a:noFill/>
                    </a:lnT>
                    <a:lnB w="6480">
                      <a:noFill/>
                    </a:lnB>
                    <a:noFill/>
                  </a:tcPr>
                </a:tc>
                <a:tc>
                  <a:txBody>
                    <a:bodyPr/>
                    <a:lstStyle/>
                    <a:p>
                      <a:pPr algn="ctr">
                        <a:lnSpc>
                          <a:spcPct val="100000"/>
                        </a:lnSpc>
                      </a:pPr>
                      <a:r>
                        <a:rPr lang="en-US" sz="1800" b="1" strike="noStrike" spc="-1">
                          <a:solidFill>
                            <a:srgbClr val="000000"/>
                          </a:solidFill>
                          <a:latin typeface="Open Sans"/>
                          <a:ea typeface="Open Sans"/>
                        </a:rPr>
                        <a:t>Unique </a:t>
                      </a:r>
                      <a:endParaRPr lang="pt-PT" sz="1800" b="0" strike="noStrike" spc="-1">
                        <a:latin typeface="Times New Roman"/>
                      </a:endParaRPr>
                    </a:p>
                    <a:p>
                      <a:pPr algn="ctr">
                        <a:lnSpc>
                          <a:spcPct val="100000"/>
                        </a:lnSpc>
                      </a:pPr>
                      <a:r>
                        <a:rPr lang="en-US" sz="1800" b="0" strike="noStrike" spc="-1">
                          <a:solidFill>
                            <a:srgbClr val="000000"/>
                          </a:solidFill>
                          <a:latin typeface="Open Sans"/>
                          <a:ea typeface="Open Sans"/>
                        </a:rPr>
                        <a:t>(Nr. of ORFs only present in one strain)</a:t>
                      </a:r>
                      <a:endParaRPr lang="pt-PT" sz="1800" b="0" strike="noStrike" spc="-1">
                        <a:latin typeface="Times New Roman"/>
                      </a:endParaRPr>
                    </a:p>
                  </a:txBody>
                  <a:tcPr>
                    <a:lnL w="6480">
                      <a:noFill/>
                    </a:lnL>
                    <a:lnR w="6480">
                      <a:noFill/>
                    </a:lnR>
                    <a:lnT w="6480">
                      <a:noFill/>
                    </a:lnT>
                    <a:lnB w="6480">
                      <a:noFill/>
                    </a:lnB>
                    <a:noFill/>
                  </a:tcPr>
                </a:tc>
                <a:tc>
                  <a:txBody>
                    <a:bodyPr/>
                    <a:lstStyle/>
                    <a:p>
                      <a:endParaRPr lang="en-US"/>
                    </a:p>
                  </a:txBody>
                  <a:tcPr>
                    <a:lnL w="6480">
                      <a:noFill/>
                    </a:lnL>
                    <a:lnR w="6480">
                      <a:noFill/>
                    </a:lnR>
                    <a:lnT w="6480">
                      <a:noFill/>
                    </a:lnT>
                    <a:lnB w="6480">
                      <a:noFill/>
                    </a:lnB>
                    <a:noFill/>
                  </a:tcPr>
                </a:tc>
                <a:tc>
                  <a:txBody>
                    <a:bodyPr/>
                    <a:lstStyle/>
                    <a:p>
                      <a:pPr>
                        <a:lnSpc>
                          <a:spcPct val="100000"/>
                        </a:lnSpc>
                      </a:pPr>
                      <a:r>
                        <a:rPr lang="en-US" sz="1800" b="0" strike="noStrike" spc="-1">
                          <a:solidFill>
                            <a:srgbClr val="000000"/>
                          </a:solidFill>
                          <a:latin typeface="Open Sans"/>
                          <a:ea typeface="Open Sans"/>
                        </a:rPr>
                        <a:t>1716</a:t>
                      </a:r>
                      <a:endParaRPr lang="pt-PT" sz="1800" b="0" strike="noStrike" spc="-1">
                        <a:latin typeface="Times New Roman"/>
                      </a:endParaRPr>
                    </a:p>
                  </a:txBody>
                  <a:tcPr>
                    <a:lnL w="6480">
                      <a:noFill/>
                    </a:lnL>
                    <a:lnR w="6480">
                      <a:noFill/>
                    </a:lnR>
                    <a:lnT w="6480">
                      <a:noFill/>
                    </a:lnT>
                    <a:lnB w="6480">
                      <a:noFill/>
                    </a:lnB>
                    <a:noFill/>
                  </a:tcPr>
                </a:tc>
                <a:extLst>
                  <a:ext uri="{0D108BD9-81ED-4DB2-BD59-A6C34878D82A}">
                    <a16:rowId xmlns:a16="http://schemas.microsoft.com/office/drawing/2014/main" val="10002"/>
                  </a:ext>
                </a:extLst>
              </a:tr>
              <a:tr h="430200">
                <a:tc>
                  <a:txBody>
                    <a:bodyPr/>
                    <a:lstStyle/>
                    <a:p>
                      <a:pPr>
                        <a:lnSpc>
                          <a:spcPct val="100000"/>
                        </a:lnSpc>
                      </a:pPr>
                      <a:r>
                        <a:rPr lang="en-US" sz="1800" b="0" strike="noStrike" spc="-1">
                          <a:solidFill>
                            <a:srgbClr val="000000"/>
                          </a:solidFill>
                          <a:latin typeface="Open Sans"/>
                          <a:ea typeface="Open Sans"/>
                        </a:rPr>
                        <a:t>87646</a:t>
                      </a:r>
                      <a:endParaRPr lang="pt-PT" sz="1800" b="0" strike="noStrike" spc="-1">
                        <a:latin typeface="Times New Roman"/>
                      </a:endParaRPr>
                    </a:p>
                  </a:txBody>
                  <a:tcPr>
                    <a:lnL w="6480">
                      <a:noFill/>
                    </a:lnL>
                    <a:lnR w="6480">
                      <a:noFill/>
                    </a:lnR>
                    <a:lnT w="6480">
                      <a:noFill/>
                    </a:lnT>
                    <a:lnB w="6480">
                      <a:noFill/>
                    </a:lnB>
                    <a:noFill/>
                  </a:tcPr>
                </a:tc>
                <a:tc>
                  <a:txBody>
                    <a:bodyPr/>
                    <a:lstStyle/>
                    <a:p>
                      <a:pPr algn="ctr">
                        <a:lnSpc>
                          <a:spcPct val="100000"/>
                        </a:lnSpc>
                      </a:pPr>
                      <a:r>
                        <a:rPr lang="en-US" sz="1800" b="1" strike="noStrike" spc="-1">
                          <a:solidFill>
                            <a:srgbClr val="000000"/>
                          </a:solidFill>
                          <a:latin typeface="Open Sans"/>
                          <a:ea typeface="Open Sans"/>
                        </a:rPr>
                        <a:t>Total number of ORFs</a:t>
                      </a:r>
                      <a:endParaRPr lang="pt-PT" sz="1800" b="0" strike="noStrike" spc="-1">
                        <a:latin typeface="Times New Roman"/>
                      </a:endParaRPr>
                    </a:p>
                  </a:txBody>
                  <a:tcPr>
                    <a:lnL w="6480">
                      <a:noFill/>
                    </a:lnL>
                    <a:lnR w="6480">
                      <a:noFill/>
                    </a:lnR>
                    <a:lnT w="6480">
                      <a:noFill/>
                    </a:lnT>
                    <a:lnB w="6480">
                      <a:noFill/>
                    </a:lnB>
                    <a:noFill/>
                  </a:tcPr>
                </a:tc>
                <a:tc>
                  <a:txBody>
                    <a:bodyPr/>
                    <a:lstStyle/>
                    <a:p>
                      <a:endParaRPr lang="en-US"/>
                    </a:p>
                  </a:txBody>
                  <a:tcPr>
                    <a:lnL w="6480">
                      <a:noFill/>
                    </a:lnL>
                    <a:lnR w="6480">
                      <a:noFill/>
                    </a:lnR>
                    <a:lnT w="6480">
                      <a:noFill/>
                    </a:lnT>
                    <a:lnB w="6480">
                      <a:noFill/>
                    </a:lnB>
                    <a:noFill/>
                  </a:tcPr>
                </a:tc>
                <a:tc>
                  <a:txBody>
                    <a:bodyPr/>
                    <a:lstStyle/>
                    <a:p>
                      <a:pPr>
                        <a:lnSpc>
                          <a:spcPct val="100000"/>
                        </a:lnSpc>
                      </a:pPr>
                      <a:r>
                        <a:rPr lang="en-US" sz="1800" b="0" strike="noStrike" spc="-1">
                          <a:solidFill>
                            <a:srgbClr val="000000"/>
                          </a:solidFill>
                          <a:latin typeface="Open Sans"/>
                          <a:ea typeface="Open Sans"/>
                        </a:rPr>
                        <a:t>242234</a:t>
                      </a:r>
                      <a:endParaRPr lang="pt-PT" sz="1800" b="0" strike="noStrike" spc="-1">
                        <a:latin typeface="Times New Roman"/>
                      </a:endParaRPr>
                    </a:p>
                  </a:txBody>
                  <a:tcPr>
                    <a:lnL w="6480">
                      <a:noFill/>
                    </a:lnL>
                    <a:lnR w="6480">
                      <a:noFill/>
                    </a:lnR>
                    <a:lnT w="6480">
                      <a:noFill/>
                    </a:lnT>
                    <a:lnB w="6480">
                      <a:noFill/>
                    </a:lnB>
                    <a:noFill/>
                  </a:tcPr>
                </a:tc>
                <a:extLst>
                  <a:ext uri="{0D108BD9-81ED-4DB2-BD59-A6C34878D82A}">
                    <a16:rowId xmlns:a16="http://schemas.microsoft.com/office/drawing/2014/main" val="10003"/>
                  </a:ext>
                </a:extLst>
              </a:tr>
              <a:tr h="671400">
                <a:tc>
                  <a:txBody>
                    <a:bodyPr/>
                    <a:lstStyle/>
                    <a:p>
                      <a:pPr>
                        <a:lnSpc>
                          <a:spcPct val="100000"/>
                        </a:lnSpc>
                      </a:pPr>
                      <a:r>
                        <a:rPr lang="en-US" sz="1800" b="0" strike="noStrike" spc="-1">
                          <a:solidFill>
                            <a:srgbClr val="000000"/>
                          </a:solidFill>
                          <a:latin typeface="Open Sans"/>
                          <a:ea typeface="Open Sans"/>
                        </a:rPr>
                        <a:t>3371</a:t>
                      </a:r>
                      <a:endParaRPr lang="pt-PT" sz="1800" b="0" strike="noStrike" spc="-1">
                        <a:latin typeface="Times New Roman"/>
                      </a:endParaRPr>
                    </a:p>
                  </a:txBody>
                  <a:tcPr>
                    <a:lnL w="6480">
                      <a:noFill/>
                    </a:lnL>
                    <a:lnR w="6480">
                      <a:noFill/>
                    </a:lnR>
                    <a:lnT w="6480">
                      <a:noFill/>
                    </a:lnT>
                    <a:lnB w="6480">
                      <a:noFill/>
                    </a:lnB>
                    <a:noFill/>
                  </a:tcPr>
                </a:tc>
                <a:tc>
                  <a:txBody>
                    <a:bodyPr/>
                    <a:lstStyle/>
                    <a:p>
                      <a:pPr algn="ctr">
                        <a:lnSpc>
                          <a:spcPct val="100000"/>
                        </a:lnSpc>
                      </a:pPr>
                      <a:r>
                        <a:rPr lang="en-US" sz="1800" b="0" strike="noStrike" spc="-1">
                          <a:solidFill>
                            <a:srgbClr val="000000"/>
                          </a:solidFill>
                          <a:latin typeface="Open Sans"/>
                          <a:ea typeface="Open Sans"/>
                        </a:rPr>
                        <a:t>Average of number of ORFs per strain</a:t>
                      </a:r>
                      <a:endParaRPr lang="pt-PT" sz="1800" b="0" strike="noStrike" spc="-1">
                        <a:latin typeface="Times New Roman"/>
                      </a:endParaRPr>
                    </a:p>
                  </a:txBody>
                  <a:tcPr>
                    <a:lnL w="6480">
                      <a:noFill/>
                    </a:lnL>
                    <a:lnR w="6480">
                      <a:noFill/>
                    </a:lnR>
                    <a:lnT w="6480">
                      <a:noFill/>
                    </a:lnT>
                    <a:lnB w="6480">
                      <a:noFill/>
                    </a:lnB>
                    <a:noFill/>
                  </a:tcPr>
                </a:tc>
                <a:tc>
                  <a:txBody>
                    <a:bodyPr/>
                    <a:lstStyle/>
                    <a:p>
                      <a:endParaRPr lang="en-US"/>
                    </a:p>
                  </a:txBody>
                  <a:tcPr>
                    <a:lnL w="6480">
                      <a:noFill/>
                    </a:lnL>
                    <a:lnR w="6480">
                      <a:noFill/>
                    </a:lnR>
                    <a:lnT w="6480">
                      <a:noFill/>
                    </a:lnT>
                    <a:lnB w="6480">
                      <a:noFill/>
                    </a:lnB>
                    <a:noFill/>
                  </a:tcPr>
                </a:tc>
                <a:tc>
                  <a:txBody>
                    <a:bodyPr/>
                    <a:lstStyle/>
                    <a:p>
                      <a:pPr>
                        <a:lnSpc>
                          <a:spcPct val="100000"/>
                        </a:lnSpc>
                      </a:pPr>
                      <a:r>
                        <a:rPr lang="en-US" sz="1800" b="0" strike="noStrike" spc="-1">
                          <a:solidFill>
                            <a:srgbClr val="000000"/>
                          </a:solidFill>
                          <a:latin typeface="Open Sans"/>
                          <a:ea typeface="Open Sans"/>
                        </a:rPr>
                        <a:t>9317</a:t>
                      </a:r>
                      <a:endParaRPr lang="pt-PT" sz="1800" b="0" strike="noStrike" spc="-1">
                        <a:latin typeface="Times New Roman"/>
                      </a:endParaRPr>
                    </a:p>
                  </a:txBody>
                  <a:tcPr>
                    <a:lnL w="6480">
                      <a:noFill/>
                    </a:lnL>
                    <a:lnR w="6480">
                      <a:noFill/>
                    </a:lnR>
                    <a:lnT w="6480">
                      <a:noFill/>
                    </a:lnT>
                    <a:lnB w="6480">
                      <a:noFill/>
                    </a:lnB>
                    <a:noFill/>
                  </a:tcPr>
                </a:tc>
                <a:extLst>
                  <a:ext uri="{0D108BD9-81ED-4DB2-BD59-A6C34878D82A}">
                    <a16:rowId xmlns:a16="http://schemas.microsoft.com/office/drawing/2014/main" val="10004"/>
                  </a:ext>
                </a:extLst>
              </a:tr>
            </a:tbl>
          </a:graphicData>
        </a:graphic>
      </p:graphicFrame>
      <p:sp>
        <p:nvSpPr>
          <p:cNvPr id="1678" name="CustomShape 4"/>
          <p:cNvSpPr/>
          <p:nvPr/>
        </p:nvSpPr>
        <p:spPr>
          <a:xfrm>
            <a:off x="491285" y="528365"/>
            <a:ext cx="6591067" cy="644877"/>
          </a:xfrm>
          <a:prstGeom prst="rect">
            <a:avLst/>
          </a:prstGeom>
          <a:noFill/>
          <a:ln>
            <a:noFill/>
          </a:ln>
        </p:spPr>
        <p:style>
          <a:lnRef idx="0">
            <a:scrgbClr r="0" g="0" b="0"/>
          </a:lnRef>
          <a:fillRef idx="0">
            <a:scrgbClr r="0" g="0" b="0"/>
          </a:fillRef>
          <a:effectRef idx="0">
            <a:scrgbClr r="0" g="0" b="0"/>
          </a:effectRef>
          <a:fontRef idx="minor"/>
        </p:style>
        <p:txBody>
          <a:bodyPr anchor="ctr">
            <a:normAutofit/>
          </a:bodyPr>
          <a:lstStyle/>
          <a:p>
            <a:pPr>
              <a:lnSpc>
                <a:spcPct val="90000"/>
              </a:lnSpc>
            </a:pPr>
            <a:r>
              <a:rPr lang="en-US" sz="4000" b="1" spc="-1">
                <a:solidFill>
                  <a:srgbClr val="203864"/>
                </a:solidFill>
                <a:latin typeface="Calibri Light"/>
              </a:rPr>
              <a:t>Functional Annotation</a:t>
            </a:r>
            <a:endParaRPr lang="pt-PT" sz="4000" b="1" spc="-1">
              <a:solidFill>
                <a:srgbClr val="203864"/>
              </a:solidFill>
              <a:latin typeface="Calibri Light"/>
            </a:endParaRPr>
          </a:p>
        </p:txBody>
      </p:sp>
      <p:pic>
        <p:nvPicPr>
          <p:cNvPr id="1687" name="Picture 2_2" descr="Resultado de imagem para pfam"/>
          <p:cNvPicPr/>
          <p:nvPr/>
        </p:nvPicPr>
        <p:blipFill>
          <a:blip r:embed="rId3"/>
          <a:stretch/>
        </p:blipFill>
        <p:spPr>
          <a:xfrm>
            <a:off x="8568360" y="1833679"/>
            <a:ext cx="937800" cy="320760"/>
          </a:xfrm>
          <a:prstGeom prst="rect">
            <a:avLst/>
          </a:prstGeom>
          <a:ln>
            <a:noFill/>
          </a:ln>
        </p:spPr>
      </p:pic>
      <p:sp>
        <p:nvSpPr>
          <p:cNvPr id="1688" name="CustomShape 11"/>
          <p:cNvSpPr/>
          <p:nvPr/>
        </p:nvSpPr>
        <p:spPr>
          <a:xfrm>
            <a:off x="2329725" y="1677079"/>
            <a:ext cx="934784" cy="583321"/>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3200" b="1" strike="noStrike" spc="-1">
                <a:solidFill>
                  <a:srgbClr val="000000"/>
                </a:solidFill>
                <a:latin typeface="open sans"/>
              </a:rPr>
              <a:t>COG</a:t>
            </a:r>
            <a:endParaRPr lang="pt-PT" sz="3200" b="0" strike="noStrike" spc="-1">
              <a:latin typeface="open sans"/>
            </a:endParaRPr>
          </a:p>
        </p:txBody>
      </p:sp>
      <p:sp>
        <p:nvSpPr>
          <p:cNvPr id="1689" name="CustomShape 12"/>
          <p:cNvSpPr/>
          <p:nvPr/>
        </p:nvSpPr>
        <p:spPr>
          <a:xfrm>
            <a:off x="824400" y="2304559"/>
            <a:ext cx="3161997" cy="367878"/>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1" strike="noStrike" spc="-1">
                <a:solidFill>
                  <a:srgbClr val="000000"/>
                </a:solidFill>
                <a:latin typeface="open sans"/>
                <a:ea typeface="Open Sans"/>
              </a:rPr>
              <a:t>Clusters of Orthologous Groups</a:t>
            </a:r>
            <a:endParaRPr lang="pt-PT" sz="1800" b="0" strike="noStrike" spc="-1">
              <a:latin typeface="open sans"/>
            </a:endParaRPr>
          </a:p>
        </p:txBody>
      </p:sp>
      <p:sp>
        <p:nvSpPr>
          <p:cNvPr id="1690" name="CustomShape 13"/>
          <p:cNvSpPr/>
          <p:nvPr/>
        </p:nvSpPr>
        <p:spPr>
          <a:xfrm>
            <a:off x="7520760" y="2317879"/>
            <a:ext cx="3185850" cy="367878"/>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1" strike="noStrike" spc="-1" dirty="0">
                <a:solidFill>
                  <a:srgbClr val="000000"/>
                </a:solidFill>
                <a:latin typeface="open sans"/>
                <a:ea typeface="Open Sans"/>
              </a:rPr>
              <a:t>Protein families’ database</a:t>
            </a:r>
            <a:endParaRPr lang="pt-PT" sz="1800" b="0" strike="noStrike" spc="-1" dirty="0">
              <a:latin typeface="open sans"/>
            </a:endParaRPr>
          </a:p>
        </p:txBody>
      </p:sp>
      <p:sp>
        <p:nvSpPr>
          <p:cNvPr id="1691" name="Line 14"/>
          <p:cNvSpPr/>
          <p:nvPr/>
        </p:nvSpPr>
        <p:spPr>
          <a:xfrm>
            <a:off x="2339280" y="3379519"/>
            <a:ext cx="7200000" cy="0"/>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p:style>
      </p:sp>
      <p:sp>
        <p:nvSpPr>
          <p:cNvPr id="1692" name="Line 15"/>
          <p:cNvSpPr/>
          <p:nvPr/>
        </p:nvSpPr>
        <p:spPr>
          <a:xfrm>
            <a:off x="2339280" y="4031184"/>
            <a:ext cx="7200000" cy="0"/>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p:style>
      </p:sp>
      <p:sp>
        <p:nvSpPr>
          <p:cNvPr id="1693" name="Line 16"/>
          <p:cNvSpPr/>
          <p:nvPr/>
        </p:nvSpPr>
        <p:spPr>
          <a:xfrm>
            <a:off x="2339280" y="4716099"/>
            <a:ext cx="7200000" cy="0"/>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p:style>
      </p:sp>
      <p:sp>
        <p:nvSpPr>
          <p:cNvPr id="1694" name="Line 17"/>
          <p:cNvSpPr/>
          <p:nvPr/>
        </p:nvSpPr>
        <p:spPr>
          <a:xfrm>
            <a:off x="2339280" y="5301064"/>
            <a:ext cx="7200000" cy="0"/>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p:style>
        <p:txBody>
          <a:bodyPr/>
          <a:lstStyle/>
          <a:p>
            <a:endParaRPr lang="pt-PT"/>
          </a:p>
        </p:txBody>
      </p:sp>
      <p:sp>
        <p:nvSpPr>
          <p:cNvPr id="1695" name="CustomShape 18"/>
          <p:cNvSpPr/>
          <p:nvPr/>
        </p:nvSpPr>
        <p:spPr>
          <a:xfrm>
            <a:off x="808394" y="2261719"/>
            <a:ext cx="3819024" cy="405111"/>
          </a:xfrm>
          <a:prstGeom prst="rect">
            <a:avLst/>
          </a:prstGeom>
          <a:noFill/>
          <a:ln>
            <a:solidFill>
              <a:schemeClr val="accent1">
                <a:lumMod val="50000"/>
              </a:schemeClr>
            </a:solidFill>
          </a:ln>
        </p:spPr>
        <p:style>
          <a:lnRef idx="2">
            <a:schemeClr val="accent1">
              <a:shade val="50000"/>
            </a:schemeClr>
          </a:lnRef>
          <a:fillRef idx="1">
            <a:schemeClr val="accent1"/>
          </a:fillRef>
          <a:effectRef idx="0">
            <a:schemeClr val="accent1"/>
          </a:effectRef>
          <a:fontRef idx="minor"/>
        </p:style>
      </p:sp>
      <p:sp>
        <p:nvSpPr>
          <p:cNvPr id="1696" name="CustomShape 19"/>
          <p:cNvSpPr/>
          <p:nvPr/>
        </p:nvSpPr>
        <p:spPr>
          <a:xfrm>
            <a:off x="7460869" y="2277577"/>
            <a:ext cx="3152782" cy="418975"/>
          </a:xfrm>
          <a:prstGeom prst="rect">
            <a:avLst/>
          </a:prstGeom>
          <a:noFill/>
          <a:ln>
            <a:solidFill>
              <a:schemeClr val="accent1">
                <a:lumMod val="50000"/>
              </a:schemeClr>
            </a:solidFill>
          </a:ln>
        </p:spPr>
        <p:style>
          <a:lnRef idx="2">
            <a:schemeClr val="accent1">
              <a:shade val="50000"/>
            </a:schemeClr>
          </a:lnRef>
          <a:fillRef idx="1">
            <a:schemeClr val="accent1"/>
          </a:fillRef>
          <a:effectRef idx="0">
            <a:schemeClr val="accent1"/>
          </a:effectRef>
          <a:fontRef idx="minor"/>
        </p:style>
      </p:sp>
      <p:sp>
        <p:nvSpPr>
          <p:cNvPr id="1697" name="CustomShape 20"/>
          <p:cNvSpPr/>
          <p:nvPr/>
        </p:nvSpPr>
        <p:spPr>
          <a:xfrm>
            <a:off x="2390760" y="2830879"/>
            <a:ext cx="888120" cy="1072440"/>
          </a:xfrm>
          <a:prstGeom prst="rect">
            <a:avLst/>
          </a:prstGeom>
          <a:noFill/>
          <a:ln w="28440">
            <a:solidFill>
              <a:srgbClr val="C00000"/>
            </a:solidFill>
          </a:ln>
        </p:spPr>
        <p:style>
          <a:lnRef idx="2">
            <a:schemeClr val="accent1">
              <a:shade val="50000"/>
            </a:schemeClr>
          </a:lnRef>
          <a:fillRef idx="1">
            <a:schemeClr val="accent1"/>
          </a:fillRef>
          <a:effectRef idx="0">
            <a:schemeClr val="accent1"/>
          </a:effectRef>
          <a:fontRef idx="minor"/>
        </p:style>
      </p:sp>
      <p:sp>
        <p:nvSpPr>
          <p:cNvPr id="1698" name="CustomShape 21"/>
          <p:cNvSpPr/>
          <p:nvPr/>
        </p:nvSpPr>
        <p:spPr>
          <a:xfrm>
            <a:off x="8651160" y="2854999"/>
            <a:ext cx="888120" cy="1072440"/>
          </a:xfrm>
          <a:prstGeom prst="rect">
            <a:avLst/>
          </a:prstGeom>
          <a:noFill/>
          <a:ln w="28440">
            <a:solidFill>
              <a:srgbClr val="C00000"/>
            </a:solidFill>
          </a:ln>
        </p:spPr>
        <p:style>
          <a:lnRef idx="2">
            <a:schemeClr val="accent1">
              <a:shade val="50000"/>
            </a:schemeClr>
          </a:lnRef>
          <a:fillRef idx="1">
            <a:schemeClr val="accent1"/>
          </a:fillRef>
          <a:effectRef idx="0">
            <a:schemeClr val="accent1"/>
          </a:effectRef>
          <a:fontRef idx="minor"/>
        </p:style>
      </p:sp>
      <p:grpSp>
        <p:nvGrpSpPr>
          <p:cNvPr id="1699" name="Group 22"/>
          <p:cNvGrpSpPr/>
          <p:nvPr/>
        </p:nvGrpSpPr>
        <p:grpSpPr>
          <a:xfrm>
            <a:off x="1542500" y="3175219"/>
            <a:ext cx="635903" cy="432000"/>
            <a:chOff x="1692403" y="3695760"/>
            <a:chExt cx="635903" cy="432000"/>
          </a:xfrm>
        </p:grpSpPr>
        <p:sp>
          <p:nvSpPr>
            <p:cNvPr id="1700" name="CustomShape 23"/>
            <p:cNvSpPr/>
            <p:nvPr/>
          </p:nvSpPr>
          <p:spPr>
            <a:xfrm>
              <a:off x="1742040" y="3695760"/>
              <a:ext cx="458640" cy="432000"/>
            </a:xfrm>
            <a:prstGeom prst="ellipse">
              <a:avLst/>
            </a:prstGeom>
            <a:solidFill>
              <a:srgbClr val="203864"/>
            </a:solidFill>
            <a:ln>
              <a:solidFill>
                <a:srgbClr val="203864"/>
              </a:solidFill>
            </a:ln>
          </p:spPr>
          <p:style>
            <a:lnRef idx="2">
              <a:schemeClr val="accent1">
                <a:shade val="50000"/>
              </a:schemeClr>
            </a:lnRef>
            <a:fillRef idx="1">
              <a:schemeClr val="accent1"/>
            </a:fillRef>
            <a:effectRef idx="0">
              <a:schemeClr val="accent1"/>
            </a:effectRef>
            <a:fontRef idx="minor"/>
          </p:style>
        </p:sp>
        <p:sp>
          <p:nvSpPr>
            <p:cNvPr id="1701" name="CustomShape 24"/>
            <p:cNvSpPr/>
            <p:nvPr/>
          </p:nvSpPr>
          <p:spPr>
            <a:xfrm>
              <a:off x="1692403" y="3743210"/>
              <a:ext cx="635903" cy="337100"/>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a:lnSpc>
                  <a:spcPct val="100000"/>
                </a:lnSpc>
              </a:pPr>
              <a:r>
                <a:rPr lang="en-US" sz="1600" b="1" strike="noStrike" spc="-1">
                  <a:solidFill>
                    <a:srgbClr val="FFFFFF"/>
                  </a:solidFill>
                  <a:latin typeface="open sans"/>
                </a:rPr>
                <a:t>44%</a:t>
              </a:r>
              <a:endParaRPr lang="pt-PT" sz="1600" b="0" strike="noStrike" spc="-1">
                <a:latin typeface="open sans"/>
              </a:endParaRPr>
            </a:p>
          </p:txBody>
        </p:sp>
      </p:grpSp>
      <p:grpSp>
        <p:nvGrpSpPr>
          <p:cNvPr id="1702" name="Group 25"/>
          <p:cNvGrpSpPr/>
          <p:nvPr/>
        </p:nvGrpSpPr>
        <p:grpSpPr>
          <a:xfrm>
            <a:off x="9748888" y="3222669"/>
            <a:ext cx="596551" cy="432000"/>
            <a:chOff x="9732263" y="3538550"/>
            <a:chExt cx="596551" cy="432000"/>
          </a:xfrm>
        </p:grpSpPr>
        <p:sp>
          <p:nvSpPr>
            <p:cNvPr id="1703" name="CustomShape 26"/>
            <p:cNvSpPr/>
            <p:nvPr/>
          </p:nvSpPr>
          <p:spPr>
            <a:xfrm>
              <a:off x="9761302" y="3538550"/>
              <a:ext cx="458640" cy="432000"/>
            </a:xfrm>
            <a:prstGeom prst="ellipse">
              <a:avLst/>
            </a:prstGeom>
            <a:solidFill>
              <a:srgbClr val="203864"/>
            </a:solidFill>
            <a:ln>
              <a:solidFill>
                <a:srgbClr val="203864"/>
              </a:solidFill>
            </a:ln>
          </p:spPr>
          <p:style>
            <a:lnRef idx="2">
              <a:schemeClr val="accent1">
                <a:shade val="50000"/>
              </a:schemeClr>
            </a:lnRef>
            <a:fillRef idx="1">
              <a:schemeClr val="accent1"/>
            </a:fillRef>
            <a:effectRef idx="0">
              <a:schemeClr val="accent1"/>
            </a:effectRef>
            <a:fontRef idx="minor"/>
          </p:style>
        </p:sp>
        <p:sp>
          <p:nvSpPr>
            <p:cNvPr id="1704" name="CustomShape 27"/>
            <p:cNvSpPr/>
            <p:nvPr/>
          </p:nvSpPr>
          <p:spPr>
            <a:xfrm>
              <a:off x="9732263" y="3586000"/>
              <a:ext cx="596551" cy="3371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600" b="1" strike="noStrike" spc="-1">
                  <a:solidFill>
                    <a:srgbClr val="FFFFFF"/>
                  </a:solidFill>
                  <a:latin typeface="open sans"/>
                </a:rPr>
                <a:t>27%</a:t>
              </a:r>
              <a:endParaRPr lang="pt-PT" sz="1600" b="0" strike="noStrike" spc="-1">
                <a:latin typeface="open sans"/>
              </a:endParaRPr>
            </a:p>
          </p:txBody>
        </p:sp>
      </p:gr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51" name="Group 1"/>
          <p:cNvGrpSpPr/>
          <p:nvPr/>
        </p:nvGrpSpPr>
        <p:grpSpPr>
          <a:xfrm>
            <a:off x="2325600" y="491400"/>
            <a:ext cx="7092000" cy="6180480"/>
            <a:chOff x="2325600" y="491400"/>
            <a:chExt cx="7092000" cy="6180480"/>
          </a:xfrm>
        </p:grpSpPr>
        <p:grpSp>
          <p:nvGrpSpPr>
            <p:cNvPr id="1852" name="Group 2"/>
            <p:cNvGrpSpPr/>
            <p:nvPr/>
          </p:nvGrpSpPr>
          <p:grpSpPr>
            <a:xfrm>
              <a:off x="2325600" y="491400"/>
              <a:ext cx="7092000" cy="6180480"/>
              <a:chOff x="2325600" y="491400"/>
              <a:chExt cx="7092000" cy="6180480"/>
            </a:xfrm>
          </p:grpSpPr>
          <p:pic>
            <p:nvPicPr>
              <p:cNvPr id="1853" name="Imagem 6_1"/>
              <p:cNvPicPr/>
              <p:nvPr/>
            </p:nvPicPr>
            <p:blipFill>
              <a:blip r:embed="rId3"/>
              <a:srcRect t="6040" r="3751" b="4539"/>
              <a:stretch/>
            </p:blipFill>
            <p:spPr>
              <a:xfrm>
                <a:off x="2325600" y="491400"/>
                <a:ext cx="6922080" cy="6180480"/>
              </a:xfrm>
              <a:prstGeom prst="rect">
                <a:avLst/>
              </a:prstGeom>
              <a:ln>
                <a:noFill/>
              </a:ln>
            </p:spPr>
          </p:pic>
          <p:sp>
            <p:nvSpPr>
              <p:cNvPr id="1854" name="CustomShape 3"/>
              <p:cNvSpPr/>
              <p:nvPr/>
            </p:nvSpPr>
            <p:spPr>
              <a:xfrm rot="2009400">
                <a:off x="7355880" y="1387440"/>
                <a:ext cx="1564560" cy="1135800"/>
              </a:xfrm>
              <a:prstGeom prst="ellipse">
                <a:avLst/>
              </a:prstGeom>
              <a:noFill/>
              <a:ln w="28440"/>
            </p:spPr>
            <p:style>
              <a:lnRef idx="2">
                <a:schemeClr val="accent1">
                  <a:shade val="50000"/>
                </a:schemeClr>
              </a:lnRef>
              <a:fillRef idx="1">
                <a:schemeClr val="accent1"/>
              </a:fillRef>
              <a:effectRef idx="0">
                <a:schemeClr val="accent1"/>
              </a:effectRef>
              <a:fontRef idx="minor"/>
            </p:style>
          </p:sp>
          <p:sp>
            <p:nvSpPr>
              <p:cNvPr id="1855" name="CustomShape 4"/>
              <p:cNvSpPr/>
              <p:nvPr/>
            </p:nvSpPr>
            <p:spPr>
              <a:xfrm>
                <a:off x="5036760" y="3215160"/>
                <a:ext cx="1094760" cy="454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pt-PT" sz="1200" b="0" i="1" strike="noStrike" spc="-1">
                    <a:solidFill>
                      <a:srgbClr val="000000"/>
                    </a:solidFill>
                    <a:latin typeface="Calibri"/>
                  </a:rPr>
                  <a:t>Aquimarina</a:t>
                </a:r>
                <a:r>
                  <a:rPr lang="pt-PT" sz="1200" b="0" strike="noStrike" spc="-1">
                    <a:solidFill>
                      <a:srgbClr val="000000"/>
                    </a:solidFill>
                    <a:latin typeface="Calibri"/>
                  </a:rPr>
                  <a:t> sp. AD10</a:t>
                </a:r>
                <a:endParaRPr lang="pt-PT" sz="1200" b="0" strike="noStrike" spc="-1">
                  <a:latin typeface="Arial"/>
                </a:endParaRPr>
              </a:p>
            </p:txBody>
          </p:sp>
          <p:sp>
            <p:nvSpPr>
              <p:cNvPr id="1856" name="CustomShape 5"/>
              <p:cNvSpPr/>
              <p:nvPr/>
            </p:nvSpPr>
            <p:spPr>
              <a:xfrm>
                <a:off x="4876920" y="2468880"/>
                <a:ext cx="968040" cy="637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pt-PT" sz="1200" b="0" i="1" strike="noStrike" spc="-1">
                    <a:solidFill>
                      <a:srgbClr val="000000"/>
                    </a:solidFill>
                    <a:latin typeface="Calibri"/>
                  </a:rPr>
                  <a:t>Aquimarina</a:t>
                </a:r>
                <a:r>
                  <a:rPr lang="pt-PT" sz="1200" b="0" strike="noStrike" spc="-1">
                    <a:solidFill>
                      <a:srgbClr val="000000"/>
                    </a:solidFill>
                    <a:latin typeface="Calibri"/>
                  </a:rPr>
                  <a:t> sp. Aq78</a:t>
                </a:r>
                <a:endParaRPr lang="pt-PT" sz="1200" b="0" strike="noStrike" spc="-1">
                  <a:latin typeface="Arial"/>
                </a:endParaRPr>
              </a:p>
            </p:txBody>
          </p:sp>
          <p:sp>
            <p:nvSpPr>
              <p:cNvPr id="1857" name="CustomShape 6"/>
              <p:cNvSpPr/>
              <p:nvPr/>
            </p:nvSpPr>
            <p:spPr>
              <a:xfrm>
                <a:off x="6391800" y="1152000"/>
                <a:ext cx="968040" cy="637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pt-PT" sz="1200" b="0" i="1" strike="noStrike" spc="-1">
                    <a:solidFill>
                      <a:srgbClr val="000000"/>
                    </a:solidFill>
                    <a:latin typeface="Calibri"/>
                  </a:rPr>
                  <a:t>Aquimarina</a:t>
                </a:r>
                <a:r>
                  <a:rPr lang="pt-PT" sz="1200" b="0" strike="noStrike" spc="-1">
                    <a:solidFill>
                      <a:srgbClr val="000000"/>
                    </a:solidFill>
                    <a:latin typeface="Calibri"/>
                  </a:rPr>
                  <a:t> sp. AU119</a:t>
                </a:r>
                <a:endParaRPr lang="pt-PT" sz="1200" b="0" strike="noStrike" spc="-1">
                  <a:latin typeface="Arial"/>
                </a:endParaRPr>
              </a:p>
            </p:txBody>
          </p:sp>
          <p:sp>
            <p:nvSpPr>
              <p:cNvPr id="1858" name="CustomShape 7"/>
              <p:cNvSpPr/>
              <p:nvPr/>
            </p:nvSpPr>
            <p:spPr>
              <a:xfrm>
                <a:off x="8454960" y="928800"/>
                <a:ext cx="962640" cy="454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pt-PT" sz="1200" b="0" i="1" strike="noStrike" spc="-1">
                    <a:solidFill>
                      <a:srgbClr val="000000"/>
                    </a:solidFill>
                    <a:latin typeface="Calibri"/>
                  </a:rPr>
                  <a:t>Aquimarina</a:t>
                </a:r>
                <a:r>
                  <a:rPr lang="pt-PT" sz="1200" b="0" strike="noStrike" spc="-1">
                    <a:solidFill>
                      <a:srgbClr val="000000"/>
                    </a:solidFill>
                    <a:latin typeface="Calibri"/>
                  </a:rPr>
                  <a:t> sp. 349</a:t>
                </a:r>
                <a:endParaRPr lang="pt-PT" sz="1200" b="0" strike="noStrike" spc="-1">
                  <a:latin typeface="Arial"/>
                </a:endParaRPr>
              </a:p>
            </p:txBody>
          </p:sp>
          <p:sp>
            <p:nvSpPr>
              <p:cNvPr id="1859" name="CustomShape 8"/>
              <p:cNvSpPr/>
              <p:nvPr/>
            </p:nvSpPr>
            <p:spPr>
              <a:xfrm>
                <a:off x="7038720" y="3126960"/>
                <a:ext cx="968040" cy="637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pt-PT" sz="1200" b="0" i="1" strike="noStrike" spc="-1">
                    <a:solidFill>
                      <a:srgbClr val="000000"/>
                    </a:solidFill>
                    <a:latin typeface="Calibri"/>
                  </a:rPr>
                  <a:t>Aquimarina</a:t>
                </a:r>
                <a:r>
                  <a:rPr lang="pt-PT" sz="1200" b="0" strike="noStrike" spc="-1">
                    <a:solidFill>
                      <a:srgbClr val="000000"/>
                    </a:solidFill>
                    <a:latin typeface="Calibri"/>
                  </a:rPr>
                  <a:t> sp. AD10</a:t>
                </a:r>
                <a:endParaRPr lang="pt-PT" sz="1200" b="0" strike="noStrike" spc="-1">
                  <a:latin typeface="Arial"/>
                </a:endParaRPr>
              </a:p>
            </p:txBody>
          </p:sp>
          <p:sp>
            <p:nvSpPr>
              <p:cNvPr id="1860" name="CustomShape 9"/>
              <p:cNvSpPr/>
              <p:nvPr/>
            </p:nvSpPr>
            <p:spPr>
              <a:xfrm rot="2009400">
                <a:off x="3512520" y="1488600"/>
                <a:ext cx="1076760" cy="993240"/>
              </a:xfrm>
              <a:prstGeom prst="ellipse">
                <a:avLst/>
              </a:prstGeom>
              <a:noFill/>
              <a:ln w="28440"/>
            </p:spPr>
            <p:style>
              <a:lnRef idx="2">
                <a:schemeClr val="accent1">
                  <a:shade val="50000"/>
                </a:schemeClr>
              </a:lnRef>
              <a:fillRef idx="1">
                <a:schemeClr val="accent1"/>
              </a:fillRef>
              <a:effectRef idx="0">
                <a:schemeClr val="accent1"/>
              </a:effectRef>
              <a:fontRef idx="minor"/>
            </p:style>
          </p:sp>
          <p:sp>
            <p:nvSpPr>
              <p:cNvPr id="1861" name="CustomShape 10"/>
              <p:cNvSpPr/>
              <p:nvPr/>
            </p:nvSpPr>
            <p:spPr>
              <a:xfrm rot="390600">
                <a:off x="3534480" y="3858840"/>
                <a:ext cx="1092240" cy="1324800"/>
              </a:xfrm>
              <a:prstGeom prst="ellipse">
                <a:avLst/>
              </a:prstGeom>
              <a:noFill/>
              <a:ln w="28440"/>
            </p:spPr>
            <p:style>
              <a:lnRef idx="2">
                <a:schemeClr val="accent1">
                  <a:shade val="50000"/>
                </a:schemeClr>
              </a:lnRef>
              <a:fillRef idx="1">
                <a:schemeClr val="accent1"/>
              </a:fillRef>
              <a:effectRef idx="0">
                <a:schemeClr val="accent1"/>
              </a:effectRef>
              <a:fontRef idx="minor"/>
            </p:style>
          </p:sp>
        </p:grpSp>
        <p:pic>
          <p:nvPicPr>
            <p:cNvPr id="1862" name="Imagem 30_3"/>
            <p:cNvPicPr/>
            <p:nvPr/>
          </p:nvPicPr>
          <p:blipFill>
            <a:blip r:embed="rId3"/>
            <a:srcRect t="94618" r="81378"/>
            <a:stretch/>
          </p:blipFill>
          <p:spPr>
            <a:xfrm>
              <a:off x="7522920" y="5898960"/>
              <a:ext cx="1213920" cy="325800"/>
            </a:xfrm>
            <a:prstGeom prst="rect">
              <a:avLst/>
            </a:prstGeom>
            <a:ln>
              <a:noFill/>
            </a:ln>
          </p:spPr>
        </p:pic>
        <p:sp>
          <p:nvSpPr>
            <p:cNvPr id="1863" name="CustomShape 11"/>
            <p:cNvSpPr/>
            <p:nvPr/>
          </p:nvSpPr>
          <p:spPr>
            <a:xfrm>
              <a:off x="6868800" y="2437560"/>
              <a:ext cx="968040" cy="637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pt-PT" sz="1200" b="0" i="1" strike="noStrike" spc="-1">
                  <a:solidFill>
                    <a:srgbClr val="000000"/>
                  </a:solidFill>
                  <a:latin typeface="Calibri"/>
                </a:rPr>
                <a:t>Aquimarina</a:t>
              </a:r>
              <a:r>
                <a:rPr lang="pt-PT" sz="1200" b="0" strike="noStrike" spc="-1">
                  <a:solidFill>
                    <a:srgbClr val="000000"/>
                  </a:solidFill>
                  <a:latin typeface="Calibri"/>
                </a:rPr>
                <a:t> sp. Aq78</a:t>
              </a:r>
              <a:endParaRPr lang="pt-PT" sz="1200" b="0" strike="noStrike" spc="-1">
                <a:latin typeface="Arial"/>
              </a:endParaRPr>
            </a:p>
          </p:txBody>
        </p:sp>
        <p:sp>
          <p:nvSpPr>
            <p:cNvPr id="1864" name="CustomShape 12"/>
            <p:cNvSpPr/>
            <p:nvPr/>
          </p:nvSpPr>
          <p:spPr>
            <a:xfrm>
              <a:off x="5236560" y="614880"/>
              <a:ext cx="962640" cy="454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pt-PT" sz="1200" b="0" i="1" strike="noStrike" spc="-1">
                  <a:solidFill>
                    <a:srgbClr val="000000"/>
                  </a:solidFill>
                  <a:latin typeface="Calibri"/>
                </a:rPr>
                <a:t>Aquimarina</a:t>
              </a:r>
              <a:r>
                <a:rPr lang="pt-PT" sz="1200" b="0" strike="noStrike" spc="-1">
                  <a:solidFill>
                    <a:srgbClr val="000000"/>
                  </a:solidFill>
                  <a:latin typeface="Calibri"/>
                </a:rPr>
                <a:t> sp. 349</a:t>
              </a:r>
              <a:endParaRPr lang="pt-PT" sz="1200" b="0" strike="noStrike" spc="-1">
                <a:latin typeface="Arial"/>
              </a:endParaRPr>
            </a:p>
          </p:txBody>
        </p:sp>
        <p:sp>
          <p:nvSpPr>
            <p:cNvPr id="1865" name="CustomShape 13"/>
            <p:cNvSpPr/>
            <p:nvPr/>
          </p:nvSpPr>
          <p:spPr>
            <a:xfrm>
              <a:off x="4821480" y="4947120"/>
              <a:ext cx="2046960" cy="272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pt-PT" sz="1200" b="0" i="1" strike="noStrike" spc="-1">
                  <a:solidFill>
                    <a:srgbClr val="000000"/>
                  </a:solidFill>
                  <a:latin typeface="Calibri"/>
                </a:rPr>
                <a:t>Aquimarina</a:t>
              </a:r>
              <a:r>
                <a:rPr lang="pt-PT" sz="1200" b="0" strike="noStrike" spc="-1">
                  <a:solidFill>
                    <a:srgbClr val="000000"/>
                  </a:solidFill>
                  <a:latin typeface="Calibri"/>
                </a:rPr>
                <a:t> sp. Aq78</a:t>
              </a:r>
              <a:endParaRPr lang="pt-PT" sz="1200" b="0" strike="noStrike" spc="-1">
                <a:latin typeface="Arial"/>
              </a:endParaRPr>
            </a:p>
          </p:txBody>
        </p:sp>
        <p:sp>
          <p:nvSpPr>
            <p:cNvPr id="1866" name="CustomShape 14"/>
            <p:cNvSpPr/>
            <p:nvPr/>
          </p:nvSpPr>
          <p:spPr>
            <a:xfrm>
              <a:off x="4992480" y="4740120"/>
              <a:ext cx="2141640" cy="272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pt-PT" sz="1200" b="0" i="1" strike="noStrike" spc="-1">
                  <a:solidFill>
                    <a:srgbClr val="000000"/>
                  </a:solidFill>
                  <a:latin typeface="Calibri"/>
                </a:rPr>
                <a:t>Aquimarina</a:t>
              </a:r>
              <a:r>
                <a:rPr lang="pt-PT" sz="1200" b="0" strike="noStrike" spc="-1">
                  <a:solidFill>
                    <a:srgbClr val="000000"/>
                  </a:solidFill>
                  <a:latin typeface="Calibri"/>
                </a:rPr>
                <a:t> sp. AD10</a:t>
              </a:r>
              <a:endParaRPr lang="pt-PT" sz="1200" b="0" strike="noStrike" spc="-1">
                <a:latin typeface="Arial"/>
              </a:endParaRPr>
            </a:p>
          </p:txBody>
        </p:sp>
        <p:sp>
          <p:nvSpPr>
            <p:cNvPr id="1867" name="CustomShape 15"/>
            <p:cNvSpPr/>
            <p:nvPr/>
          </p:nvSpPr>
          <p:spPr>
            <a:xfrm>
              <a:off x="4287600" y="5837400"/>
              <a:ext cx="1843920" cy="454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pt-PT" sz="1200" b="0" i="1" strike="noStrike" spc="-1">
                  <a:solidFill>
                    <a:srgbClr val="000000"/>
                  </a:solidFill>
                  <a:latin typeface="Calibri"/>
                </a:rPr>
                <a:t>Aquimarina</a:t>
              </a:r>
              <a:r>
                <a:rPr lang="pt-PT" sz="1200" b="0" strike="noStrike" spc="-1">
                  <a:solidFill>
                    <a:srgbClr val="000000"/>
                  </a:solidFill>
                  <a:latin typeface="Calibri"/>
                </a:rPr>
                <a:t> sp. AU119</a:t>
              </a:r>
              <a:endParaRPr lang="pt-PT" sz="1200" b="0" strike="noStrike" spc="-1">
                <a:latin typeface="Arial"/>
              </a:endParaRPr>
            </a:p>
          </p:txBody>
        </p:sp>
        <p:sp>
          <p:nvSpPr>
            <p:cNvPr id="1868" name="CustomShape 16"/>
            <p:cNvSpPr/>
            <p:nvPr/>
          </p:nvSpPr>
          <p:spPr>
            <a:xfrm>
              <a:off x="5325840" y="3766320"/>
              <a:ext cx="962640" cy="454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pt-PT" sz="1200" b="0" i="1" strike="noStrike" spc="-1">
                  <a:solidFill>
                    <a:srgbClr val="000000"/>
                  </a:solidFill>
                  <a:latin typeface="Calibri"/>
                </a:rPr>
                <a:t>Aquimarina</a:t>
              </a:r>
              <a:r>
                <a:rPr lang="pt-PT" sz="1200" b="0" strike="noStrike" spc="-1">
                  <a:solidFill>
                    <a:srgbClr val="000000"/>
                  </a:solidFill>
                  <a:latin typeface="Calibri"/>
                </a:rPr>
                <a:t> sp. 349</a:t>
              </a:r>
              <a:endParaRPr lang="pt-PT" sz="1200" b="0" strike="noStrike" spc="-1">
                <a:latin typeface="Arial"/>
              </a:endParaRPr>
            </a:p>
          </p:txBody>
        </p:sp>
      </p:grpSp>
      <p:pic>
        <p:nvPicPr>
          <p:cNvPr id="1879" name="Picture 2_6" descr="Resultado de imagem para pfam"/>
          <p:cNvPicPr/>
          <p:nvPr/>
        </p:nvPicPr>
        <p:blipFill>
          <a:blip r:embed="rId4"/>
          <a:stretch/>
        </p:blipFill>
        <p:spPr>
          <a:xfrm>
            <a:off x="365400" y="1032840"/>
            <a:ext cx="937800" cy="320760"/>
          </a:xfrm>
          <a:prstGeom prst="rect">
            <a:avLst/>
          </a:prstGeom>
          <a:ln>
            <a:noFill/>
          </a:ln>
        </p:spPr>
      </p:pic>
      <p:sp>
        <p:nvSpPr>
          <p:cNvPr id="1880" name="CustomShape 24"/>
          <p:cNvSpPr/>
          <p:nvPr/>
        </p:nvSpPr>
        <p:spPr>
          <a:xfrm>
            <a:off x="249480" y="1357560"/>
            <a:ext cx="1214280" cy="3337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pt-PT" sz="1600" b="1" strike="noStrike" spc="-1">
                <a:solidFill>
                  <a:srgbClr val="222A35"/>
                </a:solidFill>
                <a:latin typeface="Arial"/>
                <a:ea typeface="Open Sans"/>
              </a:rPr>
              <a:t>annotation</a:t>
            </a:r>
            <a:endParaRPr lang="pt-PT" sz="1600" b="0" strike="noStrike" spc="-1">
              <a:latin typeface="Arial"/>
            </a:endParaRPr>
          </a:p>
        </p:txBody>
      </p:sp>
      <p:grpSp>
        <p:nvGrpSpPr>
          <p:cNvPr id="1882" name="Group 26"/>
          <p:cNvGrpSpPr/>
          <p:nvPr/>
        </p:nvGrpSpPr>
        <p:grpSpPr>
          <a:xfrm>
            <a:off x="9896195" y="688652"/>
            <a:ext cx="2342160" cy="5584680"/>
            <a:chOff x="10025615" y="744840"/>
            <a:chExt cx="2342160" cy="5584680"/>
          </a:xfrm>
        </p:grpSpPr>
        <p:sp>
          <p:nvSpPr>
            <p:cNvPr id="1883" name="CustomShape 27"/>
            <p:cNvSpPr/>
            <p:nvPr/>
          </p:nvSpPr>
          <p:spPr>
            <a:xfrm>
              <a:off x="10134360" y="774720"/>
              <a:ext cx="2125800" cy="450144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pt-PT" sz="1400" b="1" strike="noStrike" spc="-1">
                  <a:solidFill>
                    <a:srgbClr val="000000"/>
                  </a:solidFill>
                  <a:latin typeface="Open Sans"/>
                  <a:ea typeface="Open Sans"/>
                </a:rPr>
                <a:t>One single group:</a:t>
              </a:r>
              <a:endParaRPr lang="pt-PT" sz="1400" b="0" strike="noStrike" spc="-1">
                <a:latin typeface="Arial"/>
              </a:endParaRPr>
            </a:p>
            <a:p>
              <a:pPr>
                <a:lnSpc>
                  <a:spcPct val="100000"/>
                </a:lnSpc>
              </a:pPr>
              <a:r>
                <a:rPr lang="pt-PT" sz="1200" b="0" i="1" strike="noStrike" spc="-1">
                  <a:solidFill>
                    <a:srgbClr val="000000"/>
                  </a:solidFill>
                  <a:latin typeface="Open Sans"/>
                  <a:ea typeface="Open Sans"/>
                </a:rPr>
                <a:t>Aquimarina</a:t>
              </a:r>
              <a:r>
                <a:rPr lang="pt-PT" sz="1200" b="0" strike="noStrike" spc="-1">
                  <a:solidFill>
                    <a:srgbClr val="000000"/>
                  </a:solidFill>
                  <a:latin typeface="Open Sans"/>
                  <a:ea typeface="Open Sans"/>
                </a:rPr>
                <a:t> sp. I32.4</a:t>
              </a:r>
              <a:endParaRPr lang="pt-PT" sz="1200" b="0" strike="noStrike" spc="-1">
                <a:latin typeface="Arial"/>
              </a:endParaRPr>
            </a:p>
            <a:p>
              <a:pPr>
                <a:lnSpc>
                  <a:spcPct val="100000"/>
                </a:lnSpc>
              </a:pPr>
              <a:r>
                <a:rPr lang="pt-PT" sz="1200" b="0" i="1" strike="noStrike" spc="-1">
                  <a:solidFill>
                    <a:srgbClr val="000000"/>
                  </a:solidFill>
                  <a:latin typeface="Open Sans"/>
                  <a:ea typeface="Open Sans"/>
                </a:rPr>
                <a:t>Aquimarina longa</a:t>
              </a:r>
              <a:endParaRPr lang="pt-PT" sz="1200" b="0" strike="noStrike" spc="-1">
                <a:latin typeface="Arial"/>
              </a:endParaRPr>
            </a:p>
            <a:p>
              <a:pPr>
                <a:lnSpc>
                  <a:spcPct val="100000"/>
                </a:lnSpc>
              </a:pPr>
              <a:r>
                <a:rPr lang="pt-PT" sz="1200" b="0" i="1" strike="noStrike" spc="-1">
                  <a:solidFill>
                    <a:srgbClr val="000000"/>
                  </a:solidFill>
                  <a:latin typeface="Open Sans"/>
                  <a:ea typeface="Open Sans"/>
                </a:rPr>
                <a:t>Aquimarina muelleri</a:t>
              </a:r>
              <a:endParaRPr lang="pt-PT" sz="1200" b="0" strike="noStrike" spc="-1">
                <a:latin typeface="Arial"/>
              </a:endParaRPr>
            </a:p>
            <a:p>
              <a:pPr>
                <a:lnSpc>
                  <a:spcPct val="100000"/>
                </a:lnSpc>
              </a:pPr>
              <a:r>
                <a:rPr lang="pt-PT" sz="1200" b="0" i="1" strike="noStrike" spc="-1">
                  <a:solidFill>
                    <a:srgbClr val="000000"/>
                  </a:solidFill>
                  <a:latin typeface="Open Sans"/>
                  <a:ea typeface="Open Sans"/>
                </a:rPr>
                <a:t>Aquimarina</a:t>
              </a:r>
              <a:r>
                <a:rPr lang="pt-PT" sz="1200" b="0" strike="noStrike" spc="-1">
                  <a:solidFill>
                    <a:srgbClr val="000000"/>
                  </a:solidFill>
                  <a:latin typeface="Open Sans"/>
                  <a:ea typeface="Open Sans"/>
                </a:rPr>
                <a:t> sp. Aq135</a:t>
              </a:r>
              <a:endParaRPr lang="pt-PT" sz="1200" b="0" strike="noStrike" spc="-1">
                <a:latin typeface="Arial"/>
              </a:endParaRPr>
            </a:p>
            <a:p>
              <a:pPr>
                <a:lnSpc>
                  <a:spcPct val="100000"/>
                </a:lnSpc>
              </a:pPr>
              <a:r>
                <a:rPr lang="pt-PT" sz="1200" b="0" i="1" strike="noStrike" spc="-1">
                  <a:solidFill>
                    <a:srgbClr val="000000"/>
                  </a:solidFill>
                  <a:latin typeface="Open Sans"/>
                  <a:ea typeface="Open Sans"/>
                </a:rPr>
                <a:t>Aquimarina</a:t>
              </a:r>
              <a:r>
                <a:rPr lang="pt-PT" sz="1200" b="0" strike="noStrike" spc="-1">
                  <a:solidFill>
                    <a:srgbClr val="000000"/>
                  </a:solidFill>
                  <a:latin typeface="Open Sans"/>
                  <a:ea typeface="Open Sans"/>
                </a:rPr>
                <a:t> sp. w01</a:t>
              </a:r>
              <a:endParaRPr lang="pt-PT" sz="1200" b="0" strike="noStrike" spc="-1">
                <a:latin typeface="Arial"/>
              </a:endParaRPr>
            </a:p>
            <a:p>
              <a:pPr>
                <a:lnSpc>
                  <a:spcPct val="100000"/>
                </a:lnSpc>
              </a:pPr>
              <a:r>
                <a:rPr lang="pt-PT" sz="1200" b="0" i="1" strike="noStrike" spc="-1">
                  <a:solidFill>
                    <a:srgbClr val="000000"/>
                  </a:solidFill>
                  <a:latin typeface="Open Sans"/>
                  <a:ea typeface="Open Sans"/>
                </a:rPr>
                <a:t>Aquimarina</a:t>
              </a:r>
              <a:r>
                <a:rPr lang="pt-PT" sz="1200" b="0" strike="noStrike" spc="-1">
                  <a:solidFill>
                    <a:srgbClr val="000000"/>
                  </a:solidFill>
                  <a:latin typeface="Open Sans"/>
                  <a:ea typeface="Open Sans"/>
                </a:rPr>
                <a:t> sp. MAR</a:t>
              </a:r>
              <a:endParaRPr lang="pt-PT" sz="1200" b="0" strike="noStrike" spc="-1">
                <a:latin typeface="Arial"/>
              </a:endParaRPr>
            </a:p>
            <a:p>
              <a:pPr>
                <a:lnSpc>
                  <a:spcPct val="100000"/>
                </a:lnSpc>
              </a:pPr>
              <a:r>
                <a:rPr lang="pt-PT" sz="1200" b="0" i="1" strike="noStrike" spc="-1">
                  <a:solidFill>
                    <a:srgbClr val="000000"/>
                  </a:solidFill>
                  <a:latin typeface="Open Sans"/>
                  <a:ea typeface="Open Sans"/>
                </a:rPr>
                <a:t>Aquimarina atlantica</a:t>
              </a:r>
              <a:endParaRPr lang="pt-PT" sz="1200" b="0" strike="noStrike" spc="-1">
                <a:latin typeface="Arial"/>
              </a:endParaRPr>
            </a:p>
            <a:p>
              <a:pPr>
                <a:lnSpc>
                  <a:spcPct val="100000"/>
                </a:lnSpc>
              </a:pPr>
              <a:r>
                <a:rPr lang="pt-PT" sz="1200" b="0" i="1" strike="noStrike" spc="-1">
                  <a:solidFill>
                    <a:srgbClr val="000000"/>
                  </a:solidFill>
                  <a:latin typeface="Open Sans"/>
                  <a:ea typeface="Open Sans"/>
                </a:rPr>
                <a:t>Aquimarina macrocephali</a:t>
              </a:r>
              <a:endParaRPr lang="pt-PT" sz="1200" b="0" strike="noStrike" spc="-1">
                <a:latin typeface="Arial"/>
              </a:endParaRPr>
            </a:p>
            <a:p>
              <a:pPr>
                <a:lnSpc>
                  <a:spcPct val="100000"/>
                </a:lnSpc>
              </a:pPr>
              <a:r>
                <a:rPr lang="pt-PT" sz="1200" b="0" i="1" strike="noStrike" spc="-1">
                  <a:solidFill>
                    <a:srgbClr val="000000"/>
                  </a:solidFill>
                  <a:latin typeface="Open Sans"/>
                  <a:ea typeface="Open Sans"/>
                </a:rPr>
                <a:t>Aquimarina</a:t>
              </a:r>
              <a:r>
                <a:rPr lang="pt-PT" sz="1200" b="0" strike="noStrike" spc="-1">
                  <a:solidFill>
                    <a:srgbClr val="000000"/>
                  </a:solidFill>
                  <a:latin typeface="Open Sans"/>
                  <a:ea typeface="Open Sans"/>
                </a:rPr>
                <a:t> sp. AU58</a:t>
              </a:r>
              <a:endParaRPr lang="pt-PT" sz="1200" b="0" strike="noStrike" spc="-1">
                <a:latin typeface="Arial"/>
              </a:endParaRPr>
            </a:p>
            <a:p>
              <a:pPr>
                <a:lnSpc>
                  <a:spcPct val="100000"/>
                </a:lnSpc>
              </a:pPr>
              <a:r>
                <a:rPr lang="pt-PT" sz="1200" b="0" i="1" strike="noStrike" spc="-1">
                  <a:solidFill>
                    <a:srgbClr val="000000"/>
                  </a:solidFill>
                  <a:latin typeface="Open Sans"/>
                  <a:ea typeface="Open Sans"/>
                </a:rPr>
                <a:t>Aquimarina</a:t>
              </a:r>
              <a:r>
                <a:rPr lang="pt-PT" sz="1200" b="0" strike="noStrike" spc="-1">
                  <a:solidFill>
                    <a:srgbClr val="000000"/>
                  </a:solidFill>
                  <a:latin typeface="Open Sans"/>
                  <a:ea typeface="Open Sans"/>
                </a:rPr>
                <a:t> sp. EL33</a:t>
              </a:r>
              <a:endParaRPr lang="pt-PT" sz="1200" b="0" strike="noStrike" spc="-1">
                <a:latin typeface="Arial"/>
              </a:endParaRPr>
            </a:p>
            <a:p>
              <a:pPr>
                <a:lnSpc>
                  <a:spcPct val="100000"/>
                </a:lnSpc>
              </a:pPr>
              <a:r>
                <a:rPr lang="pt-PT" sz="1200" b="0" i="1" strike="noStrike" spc="-1">
                  <a:solidFill>
                    <a:srgbClr val="000000"/>
                  </a:solidFill>
                  <a:latin typeface="Open Sans"/>
                  <a:ea typeface="Open Sans"/>
                </a:rPr>
                <a:t>Aquimarina megaterium</a:t>
              </a:r>
              <a:endParaRPr lang="pt-PT" sz="1200" b="0" strike="noStrike" spc="-1">
                <a:latin typeface="Arial"/>
              </a:endParaRPr>
            </a:p>
            <a:p>
              <a:pPr>
                <a:lnSpc>
                  <a:spcPct val="100000"/>
                </a:lnSpc>
              </a:pPr>
              <a:r>
                <a:rPr lang="pt-PT" sz="1200" b="0" i="1" strike="noStrike" spc="-1">
                  <a:solidFill>
                    <a:srgbClr val="000000"/>
                  </a:solidFill>
                  <a:latin typeface="Open Sans"/>
                  <a:ea typeface="Open Sans"/>
                </a:rPr>
                <a:t>Aquimarina</a:t>
              </a:r>
              <a:r>
                <a:rPr lang="pt-PT" sz="1200" b="0" strike="noStrike" spc="-1">
                  <a:solidFill>
                    <a:srgbClr val="000000"/>
                  </a:solidFill>
                  <a:latin typeface="Open Sans"/>
                  <a:ea typeface="Open Sans"/>
                </a:rPr>
                <a:t> sp. AU474</a:t>
              </a:r>
              <a:endParaRPr lang="pt-PT" sz="1200" b="0" strike="noStrike" spc="-1">
                <a:latin typeface="Arial"/>
              </a:endParaRPr>
            </a:p>
            <a:p>
              <a:pPr>
                <a:lnSpc>
                  <a:spcPct val="100000"/>
                </a:lnSpc>
              </a:pPr>
              <a:r>
                <a:rPr lang="pt-PT" sz="1200" b="0" i="1" strike="noStrike" spc="-1">
                  <a:solidFill>
                    <a:srgbClr val="000000"/>
                  </a:solidFill>
                  <a:latin typeface="Open Sans"/>
                  <a:ea typeface="Open Sans"/>
                </a:rPr>
                <a:t>Aquimarina spongiae</a:t>
              </a:r>
              <a:endParaRPr lang="pt-PT" sz="1200" b="0" strike="noStrike" spc="-1">
                <a:latin typeface="Arial"/>
              </a:endParaRPr>
            </a:p>
            <a:p>
              <a:pPr>
                <a:lnSpc>
                  <a:spcPct val="100000"/>
                </a:lnSpc>
              </a:pPr>
              <a:r>
                <a:rPr lang="pt-PT" sz="1200" b="0" i="1" strike="noStrike" spc="-1">
                  <a:solidFill>
                    <a:srgbClr val="000000"/>
                  </a:solidFill>
                  <a:latin typeface="Open Sans"/>
                  <a:ea typeface="Open Sans"/>
                </a:rPr>
                <a:t>Aquimarina</a:t>
              </a:r>
              <a:r>
                <a:rPr lang="pt-PT" sz="1200" b="0" strike="noStrike" spc="-1">
                  <a:solidFill>
                    <a:srgbClr val="000000"/>
                  </a:solidFill>
                  <a:latin typeface="Open Sans"/>
                  <a:ea typeface="Open Sans"/>
                </a:rPr>
                <a:t> sp. Aq107</a:t>
              </a:r>
              <a:endParaRPr lang="pt-PT" sz="1200" b="0" strike="noStrike" spc="-1">
                <a:latin typeface="Arial"/>
              </a:endParaRPr>
            </a:p>
            <a:p>
              <a:pPr>
                <a:lnSpc>
                  <a:spcPct val="100000"/>
                </a:lnSpc>
              </a:pPr>
              <a:r>
                <a:rPr lang="pt-PT" sz="1200" b="0" i="1" strike="noStrike" spc="-1">
                  <a:solidFill>
                    <a:srgbClr val="000000"/>
                  </a:solidFill>
                  <a:latin typeface="Open Sans"/>
                  <a:ea typeface="Open Sans"/>
                </a:rPr>
                <a:t>Aquimarina aggregata</a:t>
              </a:r>
              <a:endParaRPr lang="pt-PT" sz="1200" b="0" strike="noStrike" spc="-1">
                <a:latin typeface="Arial"/>
              </a:endParaRPr>
            </a:p>
            <a:p>
              <a:pPr>
                <a:lnSpc>
                  <a:spcPct val="100000"/>
                </a:lnSpc>
              </a:pPr>
              <a:r>
                <a:rPr lang="pt-PT" sz="1200" b="0" i="1" strike="noStrike" spc="-1">
                  <a:solidFill>
                    <a:srgbClr val="000000"/>
                  </a:solidFill>
                  <a:latin typeface="Open Sans"/>
                  <a:ea typeface="Open Sans"/>
                </a:rPr>
                <a:t>Aquimarina latercula</a:t>
              </a:r>
              <a:endParaRPr lang="pt-PT" sz="1200" b="0" strike="noStrike" spc="-1">
                <a:latin typeface="Arial"/>
              </a:endParaRPr>
            </a:p>
            <a:p>
              <a:pPr>
                <a:lnSpc>
                  <a:spcPct val="100000"/>
                </a:lnSpc>
              </a:pPr>
              <a:r>
                <a:rPr lang="pt-PT" sz="1200" b="0" i="1" strike="noStrike" spc="-1">
                  <a:solidFill>
                    <a:srgbClr val="000000"/>
                  </a:solidFill>
                  <a:latin typeface="Open Sans"/>
                  <a:ea typeface="Open Sans"/>
                </a:rPr>
                <a:t>Aquimarina</a:t>
              </a:r>
              <a:r>
                <a:rPr lang="pt-PT" sz="1200" b="0" strike="noStrike" spc="-1">
                  <a:solidFill>
                    <a:srgbClr val="000000"/>
                  </a:solidFill>
                  <a:latin typeface="Open Sans"/>
                  <a:ea typeface="Open Sans"/>
                </a:rPr>
                <a:t> sp. BL5</a:t>
              </a:r>
              <a:endParaRPr lang="pt-PT" sz="1200" b="0" strike="noStrike" spc="-1">
                <a:latin typeface="Arial"/>
              </a:endParaRPr>
            </a:p>
            <a:p>
              <a:pPr>
                <a:lnSpc>
                  <a:spcPct val="100000"/>
                </a:lnSpc>
              </a:pPr>
              <a:r>
                <a:rPr lang="pt-PT" sz="1200" b="0" i="1" strike="noStrike" spc="-1">
                  <a:solidFill>
                    <a:srgbClr val="000000"/>
                  </a:solidFill>
                  <a:latin typeface="Open Sans"/>
                  <a:ea typeface="Open Sans"/>
                </a:rPr>
                <a:t>Aquimarina</a:t>
              </a:r>
              <a:r>
                <a:rPr lang="pt-PT" sz="1200" b="0" strike="noStrike" spc="-1">
                  <a:solidFill>
                    <a:srgbClr val="000000"/>
                  </a:solidFill>
                  <a:latin typeface="Open Sans"/>
                  <a:ea typeface="Open Sans"/>
                </a:rPr>
                <a:t> sp. AD10</a:t>
              </a:r>
              <a:endParaRPr lang="pt-PT" sz="1200" b="0" strike="noStrike" spc="-1">
                <a:latin typeface="Arial"/>
              </a:endParaRPr>
            </a:p>
            <a:p>
              <a:pPr>
                <a:lnSpc>
                  <a:spcPct val="100000"/>
                </a:lnSpc>
              </a:pPr>
              <a:r>
                <a:rPr lang="pt-PT" sz="1200" b="0" i="1" strike="noStrike" spc="-1">
                  <a:solidFill>
                    <a:srgbClr val="000000"/>
                  </a:solidFill>
                  <a:latin typeface="Open Sans"/>
                  <a:ea typeface="Open Sans"/>
                </a:rPr>
                <a:t>Aquimarina pacifica</a:t>
              </a:r>
              <a:endParaRPr lang="pt-PT" sz="1200" b="0" strike="noStrike" spc="-1">
                <a:latin typeface="Arial"/>
              </a:endParaRPr>
            </a:p>
            <a:p>
              <a:pPr>
                <a:lnSpc>
                  <a:spcPct val="100000"/>
                </a:lnSpc>
              </a:pPr>
              <a:r>
                <a:rPr lang="pt-PT" sz="1200" b="0" i="1" strike="noStrike" spc="-1">
                  <a:solidFill>
                    <a:srgbClr val="000000"/>
                  </a:solidFill>
                  <a:latin typeface="Open Sans"/>
                  <a:ea typeface="Open Sans"/>
                </a:rPr>
                <a:t>Aquimarina agarivorans</a:t>
              </a:r>
              <a:endParaRPr lang="pt-PT" sz="1200" b="0" strike="noStrike" spc="-1">
                <a:latin typeface="Arial"/>
              </a:endParaRPr>
            </a:p>
            <a:p>
              <a:pPr>
                <a:lnSpc>
                  <a:spcPct val="100000"/>
                </a:lnSpc>
              </a:pPr>
              <a:r>
                <a:rPr lang="pt-PT" sz="1200" b="0" i="1" strike="noStrike" spc="-1">
                  <a:solidFill>
                    <a:srgbClr val="000000"/>
                  </a:solidFill>
                  <a:latin typeface="Open Sans"/>
                  <a:ea typeface="Open Sans"/>
                </a:rPr>
                <a:t>Aquimarina agarilytica</a:t>
              </a:r>
              <a:endParaRPr lang="pt-PT" sz="1200" b="0" strike="noStrike" spc="-1">
                <a:latin typeface="Arial"/>
              </a:endParaRPr>
            </a:p>
            <a:p>
              <a:pPr>
                <a:lnSpc>
                  <a:spcPct val="100000"/>
                </a:lnSpc>
              </a:pPr>
              <a:r>
                <a:rPr lang="pt-PT" sz="1200" b="0" i="1" strike="noStrike" spc="-1">
                  <a:solidFill>
                    <a:srgbClr val="000000"/>
                  </a:solidFill>
                  <a:latin typeface="Open Sans"/>
                  <a:ea typeface="Open Sans"/>
                </a:rPr>
                <a:t>Aquimarina amphilecti</a:t>
              </a:r>
              <a:endParaRPr lang="pt-PT" sz="1200" b="0" strike="noStrike" spc="-1">
                <a:latin typeface="Arial"/>
              </a:endParaRPr>
            </a:p>
            <a:p>
              <a:pPr>
                <a:lnSpc>
                  <a:spcPct val="100000"/>
                </a:lnSpc>
              </a:pPr>
              <a:endParaRPr lang="pt-PT" sz="1200" b="0" strike="noStrike" spc="-1">
                <a:latin typeface="Arial"/>
              </a:endParaRPr>
            </a:p>
          </p:txBody>
        </p:sp>
        <p:sp>
          <p:nvSpPr>
            <p:cNvPr id="1884" name="CustomShape 28"/>
            <p:cNvSpPr/>
            <p:nvPr/>
          </p:nvSpPr>
          <p:spPr>
            <a:xfrm>
              <a:off x="10025615" y="5290560"/>
              <a:ext cx="2342160" cy="10335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pt-PT" sz="1400" b="1" strike="noStrike" spc="-1">
                  <a:solidFill>
                    <a:srgbClr val="000000"/>
                  </a:solidFill>
                  <a:latin typeface="Open Sans"/>
                  <a:ea typeface="Open Sans"/>
                </a:rPr>
                <a:t>Outside of the group:</a:t>
              </a:r>
              <a:endParaRPr lang="pt-PT" sz="1400" b="0" strike="noStrike" spc="-1">
                <a:latin typeface="Arial"/>
              </a:endParaRPr>
            </a:p>
            <a:p>
              <a:pPr>
                <a:lnSpc>
                  <a:spcPct val="100000"/>
                </a:lnSpc>
              </a:pPr>
              <a:r>
                <a:rPr lang="pt-PT" sz="1200" b="0" i="1" strike="noStrike" spc="-1">
                  <a:solidFill>
                    <a:srgbClr val="000000"/>
                  </a:solidFill>
                  <a:latin typeface="Open Sans"/>
                  <a:ea typeface="Open Sans"/>
                </a:rPr>
                <a:t>Aquimarina </a:t>
              </a:r>
              <a:r>
                <a:rPr lang="pt-PT" sz="1200" b="0" strike="noStrike" spc="-1">
                  <a:solidFill>
                    <a:srgbClr val="000000"/>
                  </a:solidFill>
                  <a:latin typeface="Open Sans"/>
                  <a:ea typeface="Open Sans"/>
                </a:rPr>
                <a:t>sp. 349</a:t>
              </a:r>
              <a:endParaRPr lang="pt-PT" sz="1200" b="0" strike="noStrike" spc="-1">
                <a:latin typeface="Arial"/>
              </a:endParaRPr>
            </a:p>
            <a:p>
              <a:pPr>
                <a:lnSpc>
                  <a:spcPct val="100000"/>
                </a:lnSpc>
              </a:pPr>
              <a:r>
                <a:rPr lang="pt-PT" sz="1200" b="0" i="1" strike="noStrike" spc="-1">
                  <a:solidFill>
                    <a:srgbClr val="000000"/>
                  </a:solidFill>
                  <a:latin typeface="Open Sans"/>
                  <a:ea typeface="Open Sans"/>
                </a:rPr>
                <a:t>Aquimarina </a:t>
              </a:r>
              <a:r>
                <a:rPr lang="pt-PT" sz="1200" b="0" strike="noStrike" spc="-1">
                  <a:solidFill>
                    <a:srgbClr val="000000"/>
                  </a:solidFill>
                  <a:latin typeface="Open Sans"/>
                  <a:ea typeface="Open Sans"/>
                </a:rPr>
                <a:t>sp. 78</a:t>
              </a:r>
              <a:endParaRPr lang="pt-PT" sz="1200" b="0" strike="noStrike" spc="-1">
                <a:latin typeface="Arial"/>
              </a:endParaRPr>
            </a:p>
            <a:p>
              <a:pPr>
                <a:lnSpc>
                  <a:spcPct val="100000"/>
                </a:lnSpc>
              </a:pPr>
              <a:r>
                <a:rPr lang="pt-PT" sz="1200" b="0" i="1" strike="noStrike" spc="-1">
                  <a:solidFill>
                    <a:srgbClr val="000000"/>
                  </a:solidFill>
                  <a:latin typeface="Open Sans"/>
                  <a:ea typeface="Open Sans"/>
                </a:rPr>
                <a:t>Aquimarina </a:t>
              </a:r>
              <a:r>
                <a:rPr lang="pt-PT" sz="1200" b="0" strike="noStrike" spc="-1">
                  <a:solidFill>
                    <a:srgbClr val="000000"/>
                  </a:solidFill>
                  <a:latin typeface="Open Sans"/>
                  <a:ea typeface="Open Sans"/>
                </a:rPr>
                <a:t>sp. AD10</a:t>
              </a:r>
              <a:endParaRPr lang="pt-PT" sz="1200" b="0" strike="noStrike" spc="-1">
                <a:latin typeface="Arial"/>
              </a:endParaRPr>
            </a:p>
            <a:p>
              <a:pPr>
                <a:lnSpc>
                  <a:spcPct val="100000"/>
                </a:lnSpc>
              </a:pPr>
              <a:r>
                <a:rPr lang="pt-PT" sz="1200" b="0" i="1" strike="noStrike" spc="-1">
                  <a:solidFill>
                    <a:srgbClr val="000000"/>
                  </a:solidFill>
                  <a:latin typeface="Open Sans"/>
                  <a:ea typeface="Open Sans"/>
                </a:rPr>
                <a:t>Aquimarina </a:t>
              </a:r>
              <a:r>
                <a:rPr lang="pt-PT" sz="1200" b="0" strike="noStrike" spc="-1">
                  <a:solidFill>
                    <a:srgbClr val="000000"/>
                  </a:solidFill>
                  <a:latin typeface="Open Sans"/>
                  <a:ea typeface="Open Sans"/>
                </a:rPr>
                <a:t>sp. AU119</a:t>
              </a:r>
              <a:endParaRPr lang="pt-PT" sz="1200" b="0" strike="noStrike" spc="-1">
                <a:latin typeface="Arial"/>
              </a:endParaRPr>
            </a:p>
          </p:txBody>
        </p:sp>
        <p:sp>
          <p:nvSpPr>
            <p:cNvPr id="1885" name="CustomShape 29"/>
            <p:cNvSpPr/>
            <p:nvPr/>
          </p:nvSpPr>
          <p:spPr>
            <a:xfrm>
              <a:off x="10072800" y="744840"/>
              <a:ext cx="1990440" cy="4424040"/>
            </a:xfrm>
            <a:prstGeom prst="rect">
              <a:avLst/>
            </a:prstGeom>
            <a:noFill/>
            <a:ln>
              <a:solidFill>
                <a:schemeClr val="accent1">
                  <a:lumMod val="50000"/>
                </a:schemeClr>
              </a:solidFill>
            </a:ln>
          </p:spPr>
          <p:style>
            <a:lnRef idx="2">
              <a:schemeClr val="accent1">
                <a:shade val="50000"/>
              </a:schemeClr>
            </a:lnRef>
            <a:fillRef idx="1">
              <a:schemeClr val="accent1"/>
            </a:fillRef>
            <a:effectRef idx="0">
              <a:schemeClr val="accent1"/>
            </a:effectRef>
            <a:fontRef idx="minor"/>
          </p:style>
        </p:sp>
        <p:sp>
          <p:nvSpPr>
            <p:cNvPr id="1886" name="CustomShape 30"/>
            <p:cNvSpPr/>
            <p:nvPr/>
          </p:nvSpPr>
          <p:spPr>
            <a:xfrm>
              <a:off x="10072800" y="5283360"/>
              <a:ext cx="1990440" cy="1046160"/>
            </a:xfrm>
            <a:prstGeom prst="rect">
              <a:avLst/>
            </a:prstGeom>
            <a:noFill/>
            <a:ln>
              <a:solidFill>
                <a:schemeClr val="accent1">
                  <a:lumMod val="50000"/>
                </a:schemeClr>
              </a:solidFill>
            </a:ln>
          </p:spPr>
          <p:style>
            <a:lnRef idx="2">
              <a:schemeClr val="accent1">
                <a:shade val="50000"/>
              </a:schemeClr>
            </a:lnRef>
            <a:fillRef idx="1">
              <a:schemeClr val="accent1"/>
            </a:fillRef>
            <a:effectRef idx="0">
              <a:schemeClr val="accent1"/>
            </a:effectRef>
            <a:fontRef idx="minor"/>
          </p:style>
        </p:sp>
      </p:grpSp>
      <p:sp>
        <p:nvSpPr>
          <p:cNvPr id="1887" name="CustomShape 31"/>
          <p:cNvSpPr/>
          <p:nvPr/>
        </p:nvSpPr>
        <p:spPr>
          <a:xfrm>
            <a:off x="7984080" y="122040"/>
            <a:ext cx="4079160" cy="638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r">
              <a:lnSpc>
                <a:spcPct val="100000"/>
              </a:lnSpc>
            </a:pPr>
            <a:r>
              <a:rPr lang="en-US" sz="1800" b="0" strike="noStrike" spc="-1">
                <a:solidFill>
                  <a:srgbClr val="000000"/>
                </a:solidFill>
                <a:latin typeface="Open Sans"/>
                <a:ea typeface="Open Sans"/>
              </a:rPr>
              <a:t>Principal Component Analysis (PCA)</a:t>
            </a:r>
            <a:endParaRPr lang="pt-PT" sz="1800" b="0" strike="noStrike" spc="-1">
              <a:latin typeface="Arial"/>
            </a:endParaRPr>
          </a:p>
        </p:txBody>
      </p:sp>
      <p:grpSp>
        <p:nvGrpSpPr>
          <p:cNvPr id="1888" name="Group 32"/>
          <p:cNvGrpSpPr/>
          <p:nvPr/>
        </p:nvGrpSpPr>
        <p:grpSpPr>
          <a:xfrm>
            <a:off x="1080" y="1842120"/>
            <a:ext cx="2434320" cy="1119960"/>
            <a:chOff x="1080" y="1842120"/>
            <a:chExt cx="2434320" cy="1119960"/>
          </a:xfrm>
        </p:grpSpPr>
        <p:sp>
          <p:nvSpPr>
            <p:cNvPr id="1889" name="CustomShape 33"/>
            <p:cNvSpPr/>
            <p:nvPr/>
          </p:nvSpPr>
          <p:spPr>
            <a:xfrm>
              <a:off x="1080" y="1899000"/>
              <a:ext cx="2434320" cy="1063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600" b="0" strike="noStrike" spc="-1">
                  <a:solidFill>
                    <a:srgbClr val="000000"/>
                  </a:solidFill>
                  <a:latin typeface="Open Sans"/>
                  <a:ea typeface="Open Sans"/>
                </a:rPr>
                <a:t>Absence of a statistical difference between  annotated genomes</a:t>
              </a:r>
              <a:endParaRPr lang="pt-PT" sz="1600" b="0" strike="noStrike" spc="-1">
                <a:latin typeface="Arial"/>
              </a:endParaRPr>
            </a:p>
          </p:txBody>
        </p:sp>
        <p:sp>
          <p:nvSpPr>
            <p:cNvPr id="1890" name="CustomShape 34"/>
            <p:cNvSpPr/>
            <p:nvPr/>
          </p:nvSpPr>
          <p:spPr>
            <a:xfrm>
              <a:off x="78480" y="1842120"/>
              <a:ext cx="2314080" cy="952920"/>
            </a:xfrm>
            <a:prstGeom prst="rect">
              <a:avLst/>
            </a:prstGeom>
            <a:noFill/>
            <a:ln w="38160">
              <a:solidFill>
                <a:srgbClr val="203864"/>
              </a:solidFill>
            </a:ln>
          </p:spPr>
          <p:style>
            <a:lnRef idx="2">
              <a:schemeClr val="accent1">
                <a:shade val="50000"/>
              </a:schemeClr>
            </a:lnRef>
            <a:fillRef idx="1">
              <a:schemeClr val="accent1"/>
            </a:fillRef>
            <a:effectRef idx="0">
              <a:schemeClr val="accent1"/>
            </a:effectRef>
            <a:fontRef idx="minor"/>
          </p:style>
        </p:sp>
      </p:gr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877" name="Group 4"/>
          <p:cNvGrpSpPr/>
          <p:nvPr/>
        </p:nvGrpSpPr>
        <p:grpSpPr>
          <a:xfrm>
            <a:off x="1996440" y="783780"/>
            <a:ext cx="8934360" cy="5290440"/>
            <a:chOff x="2098800" y="1310760"/>
            <a:chExt cx="7993800" cy="4452120"/>
          </a:xfrm>
        </p:grpSpPr>
        <p:pic>
          <p:nvPicPr>
            <p:cNvPr id="878" name="Picture 4" descr="A close up of text on a white background  Description automatically generated"/>
            <p:cNvPicPr/>
            <p:nvPr/>
          </p:nvPicPr>
          <p:blipFill>
            <a:blip r:embed="rId3"/>
            <a:srcRect t="567" b="40577"/>
            <a:stretch/>
          </p:blipFill>
          <p:spPr>
            <a:xfrm>
              <a:off x="2098800" y="1310760"/>
              <a:ext cx="7993800" cy="4452120"/>
            </a:xfrm>
            <a:prstGeom prst="rect">
              <a:avLst/>
            </a:prstGeom>
            <a:ln w="38160">
              <a:solidFill>
                <a:schemeClr val="bg1"/>
              </a:solidFill>
              <a:round/>
            </a:ln>
          </p:spPr>
        </p:pic>
        <p:sp>
          <p:nvSpPr>
            <p:cNvPr id="879" name="CustomShape 5"/>
            <p:cNvSpPr/>
            <p:nvPr/>
          </p:nvSpPr>
          <p:spPr>
            <a:xfrm>
              <a:off x="2098800" y="1310760"/>
              <a:ext cx="226080" cy="162360"/>
            </a:xfrm>
            <a:prstGeom prst="rect">
              <a:avLst/>
            </a:prstGeom>
            <a:solidFill>
              <a:srgbClr val="FFFFFF"/>
            </a:solidFill>
            <a:ln w="38160">
              <a:solidFill>
                <a:schemeClr val="bg1"/>
              </a:solidFill>
            </a:ln>
          </p:spPr>
          <p:style>
            <a:lnRef idx="2">
              <a:schemeClr val="accent1">
                <a:shade val="50000"/>
              </a:schemeClr>
            </a:lnRef>
            <a:fillRef idx="1">
              <a:schemeClr val="accent1"/>
            </a:fillRef>
            <a:effectRef idx="0">
              <a:schemeClr val="accent1"/>
            </a:effectRef>
            <a:fontRef idx="minor"/>
          </p:style>
        </p:sp>
      </p:grpSp>
      <p:grpSp>
        <p:nvGrpSpPr>
          <p:cNvPr id="2" name="Agrupar 1">
            <a:extLst>
              <a:ext uri="{FF2B5EF4-FFF2-40B4-BE49-F238E27FC236}">
                <a16:creationId xmlns:a16="http://schemas.microsoft.com/office/drawing/2014/main" id="{0CB5E7F5-C5FD-46F4-8028-B9BD368C83ED}"/>
              </a:ext>
            </a:extLst>
          </p:cNvPr>
          <p:cNvGrpSpPr/>
          <p:nvPr/>
        </p:nvGrpSpPr>
        <p:grpSpPr>
          <a:xfrm>
            <a:off x="294720" y="256320"/>
            <a:ext cx="1292697" cy="905759"/>
            <a:chOff x="193195" y="754605"/>
            <a:chExt cx="1292697" cy="905759"/>
          </a:xfrm>
        </p:grpSpPr>
        <p:sp>
          <p:nvSpPr>
            <p:cNvPr id="7" name="CustomShape 16">
              <a:extLst>
                <a:ext uri="{FF2B5EF4-FFF2-40B4-BE49-F238E27FC236}">
                  <a16:creationId xmlns:a16="http://schemas.microsoft.com/office/drawing/2014/main" id="{2C99DB15-2872-4F9F-83F9-50B0789144FB}"/>
                </a:ext>
              </a:extLst>
            </p:cNvPr>
            <p:cNvSpPr/>
            <p:nvPr/>
          </p:nvSpPr>
          <p:spPr>
            <a:xfrm>
              <a:off x="193195" y="754605"/>
              <a:ext cx="1107717" cy="706432"/>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pt-PT" sz="4000" b="1" spc="-1">
                  <a:solidFill>
                    <a:srgbClr val="203864"/>
                  </a:solidFill>
                  <a:latin typeface="Calibri Light"/>
                </a:rPr>
                <a:t>COG</a:t>
              </a:r>
            </a:p>
          </p:txBody>
        </p:sp>
        <p:sp>
          <p:nvSpPr>
            <p:cNvPr id="8" name="CustomShape 17">
              <a:extLst>
                <a:ext uri="{FF2B5EF4-FFF2-40B4-BE49-F238E27FC236}">
                  <a16:creationId xmlns:a16="http://schemas.microsoft.com/office/drawing/2014/main" id="{8F9F8D88-A605-456C-ABCB-A3BE0D2A0653}"/>
                </a:ext>
              </a:extLst>
            </p:cNvPr>
            <p:cNvSpPr/>
            <p:nvPr/>
          </p:nvSpPr>
          <p:spPr>
            <a:xfrm>
              <a:off x="194407" y="1261709"/>
              <a:ext cx="1291485" cy="398655"/>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r>
                <a:rPr lang="pt-PT" sz="2000" b="1" spc="-1" err="1">
                  <a:solidFill>
                    <a:srgbClr val="203864"/>
                  </a:solidFill>
                  <a:latin typeface="Calibri Light"/>
                </a:rPr>
                <a:t>annotation</a:t>
              </a:r>
              <a:endParaRPr lang="pt-PT" sz="2000" b="1" spc="-1">
                <a:solidFill>
                  <a:srgbClr val="203864"/>
                </a:solidFill>
                <a:latin typeface="Calibri Light"/>
              </a:endParaRPr>
            </a:p>
          </p:txBody>
        </p:sp>
      </p:grpSp>
      <p:sp>
        <p:nvSpPr>
          <p:cNvPr id="9" name="CustomShape 25">
            <a:extLst>
              <a:ext uri="{FF2B5EF4-FFF2-40B4-BE49-F238E27FC236}">
                <a16:creationId xmlns:a16="http://schemas.microsoft.com/office/drawing/2014/main" id="{4E1F259A-1AF4-4447-967D-BD7CD9689C1C}"/>
              </a:ext>
            </a:extLst>
          </p:cNvPr>
          <p:cNvSpPr/>
          <p:nvPr/>
        </p:nvSpPr>
        <p:spPr>
          <a:xfrm>
            <a:off x="7818120" y="153360"/>
            <a:ext cx="4079160" cy="638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r">
              <a:lnSpc>
                <a:spcPct val="100000"/>
              </a:lnSpc>
            </a:pPr>
            <a:r>
              <a:rPr lang="en-US" sz="1800" b="0" strike="noStrike" spc="-1">
                <a:solidFill>
                  <a:srgbClr val="000000"/>
                </a:solidFill>
                <a:latin typeface="Open Sans"/>
                <a:ea typeface="Open Sans"/>
              </a:rPr>
              <a:t>Principal Component Analysis (PCA)</a:t>
            </a:r>
            <a:endParaRPr lang="pt-PT" sz="1800" b="0" strike="noStrike" spc="-1">
              <a:latin typeface="Arial"/>
            </a:endParaRPr>
          </a:p>
        </p:txBody>
      </p:sp>
      <p:sp>
        <p:nvSpPr>
          <p:cNvPr id="10" name="CustomShape 1">
            <a:extLst>
              <a:ext uri="{FF2B5EF4-FFF2-40B4-BE49-F238E27FC236}">
                <a16:creationId xmlns:a16="http://schemas.microsoft.com/office/drawing/2014/main" id="{2B7FFEBD-6483-40DD-A3A4-034049BD6C5E}"/>
              </a:ext>
            </a:extLst>
          </p:cNvPr>
          <p:cNvSpPr/>
          <p:nvPr/>
        </p:nvSpPr>
        <p:spPr>
          <a:xfrm>
            <a:off x="5553360" y="6581160"/>
            <a:ext cx="6677280" cy="275545"/>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r">
              <a:lnSpc>
                <a:spcPct val="100000"/>
              </a:lnSpc>
            </a:pPr>
            <a:r>
              <a:rPr lang="en-GB" sz="1200" b="1" strike="noStrike" spc="-1" dirty="0">
                <a:latin typeface="Open Sans"/>
              </a:rPr>
              <a:t>Silva, SG</a:t>
            </a:r>
            <a:r>
              <a:rPr lang="en-GB" sz="1200" b="0" strike="noStrike" spc="-1" dirty="0">
                <a:latin typeface="Open Sans"/>
              </a:rPr>
              <a:t>., </a:t>
            </a:r>
            <a:r>
              <a:rPr lang="en-GB" sz="1200" b="0" strike="noStrike" spc="-1" dirty="0" err="1">
                <a:latin typeface="Open Sans"/>
              </a:rPr>
              <a:t>Blom</a:t>
            </a:r>
            <a:r>
              <a:rPr lang="en-GB" sz="1200" b="0" strike="noStrike" spc="-1" dirty="0">
                <a:latin typeface="Open Sans"/>
              </a:rPr>
              <a:t>, J., Keller-Costa, T, Costa, R. 2019 </a:t>
            </a:r>
            <a:r>
              <a:rPr lang="en-GB" sz="1200" b="0" i="1" strike="noStrike" spc="-1" dirty="0">
                <a:latin typeface="Open Sans"/>
              </a:rPr>
              <a:t>Environmental Microbiology</a:t>
            </a:r>
            <a:endParaRPr lang="pt-PT" sz="1200" b="0" strike="noStrike" spc="-1" dirty="0">
              <a:latin typeface="Aria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9" name="CustomShape 5"/>
          <p:cNvSpPr/>
          <p:nvPr/>
        </p:nvSpPr>
        <p:spPr>
          <a:xfrm>
            <a:off x="8517030" y="823055"/>
            <a:ext cx="3789918" cy="1660539"/>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algn="ctr">
              <a:lnSpc>
                <a:spcPct val="100000"/>
              </a:lnSpc>
            </a:pPr>
            <a:r>
              <a:rPr lang="pt-PT" sz="2400" b="1" strike="noStrike" spc="-1" err="1">
                <a:solidFill>
                  <a:srgbClr val="000000"/>
                </a:solidFill>
                <a:latin typeface="open sans"/>
                <a:ea typeface="Open Sans"/>
              </a:rPr>
              <a:t>Yes</a:t>
            </a:r>
            <a:endParaRPr lang="pt-PT" sz="2400" b="0" strike="noStrike" spc="-1">
              <a:latin typeface="open sans"/>
            </a:endParaRPr>
          </a:p>
          <a:p>
            <a:pPr algn="ctr">
              <a:lnSpc>
                <a:spcPct val="100000"/>
              </a:lnSpc>
            </a:pPr>
            <a:r>
              <a:rPr lang="pt-PT" sz="2000" b="1" strike="noStrike" spc="-1">
                <a:solidFill>
                  <a:srgbClr val="000000"/>
                </a:solidFill>
                <a:latin typeface="open sans"/>
                <a:ea typeface="Open Sans"/>
              </a:rPr>
              <a:t> </a:t>
            </a:r>
            <a:endParaRPr lang="pt-PT" sz="2000" b="0" strike="noStrike" spc="-1">
              <a:latin typeface="open sans"/>
            </a:endParaRPr>
          </a:p>
          <a:p>
            <a:pPr algn="ctr">
              <a:lnSpc>
                <a:spcPct val="100000"/>
              </a:lnSpc>
            </a:pPr>
            <a:r>
              <a:rPr lang="pt-PT" sz="2000" b="0" strike="noStrike" spc="-1" err="1">
                <a:solidFill>
                  <a:srgbClr val="000000"/>
                </a:solidFill>
                <a:latin typeface="open sans"/>
                <a:ea typeface="Open Sans"/>
              </a:rPr>
              <a:t>Confirmed</a:t>
            </a:r>
            <a:r>
              <a:rPr lang="pt-PT" sz="2000" b="0" strike="noStrike" spc="-1">
                <a:solidFill>
                  <a:srgbClr val="000000"/>
                </a:solidFill>
                <a:latin typeface="open sans"/>
                <a:ea typeface="Open Sans"/>
              </a:rPr>
              <a:t> </a:t>
            </a:r>
            <a:r>
              <a:rPr lang="pt-PT" sz="2000" b="0" strike="noStrike" spc="-1" err="1">
                <a:solidFill>
                  <a:srgbClr val="000000"/>
                </a:solidFill>
                <a:latin typeface="open sans"/>
                <a:ea typeface="Open Sans"/>
              </a:rPr>
              <a:t>by</a:t>
            </a:r>
            <a:r>
              <a:rPr lang="pt-PT" sz="2000" b="0" strike="noStrike" spc="-1">
                <a:solidFill>
                  <a:srgbClr val="000000"/>
                </a:solidFill>
                <a:latin typeface="open sans"/>
                <a:ea typeface="Open Sans"/>
              </a:rPr>
              <a:t> </a:t>
            </a:r>
            <a:r>
              <a:rPr lang="pt-PT" sz="2000" b="0" strike="noStrike" spc="-1" err="1">
                <a:solidFill>
                  <a:srgbClr val="000000"/>
                </a:solidFill>
                <a:latin typeface="open sans"/>
                <a:ea typeface="Open Sans"/>
              </a:rPr>
              <a:t>one-way</a:t>
            </a:r>
            <a:r>
              <a:rPr lang="pt-PT" sz="2000" b="0" strike="noStrike" spc="-1">
                <a:solidFill>
                  <a:srgbClr val="000000"/>
                </a:solidFill>
                <a:latin typeface="open sans"/>
                <a:ea typeface="Open Sans"/>
              </a:rPr>
              <a:t> </a:t>
            </a:r>
            <a:r>
              <a:rPr lang="pt-PT" sz="2000" b="1" strike="noStrike" spc="-1" err="1">
                <a:solidFill>
                  <a:srgbClr val="000000"/>
                </a:solidFill>
                <a:latin typeface="open sans"/>
                <a:ea typeface="Open Sans"/>
              </a:rPr>
              <a:t>Permanova</a:t>
            </a:r>
            <a:endParaRPr lang="pt-PT" sz="2000" b="0" strike="noStrike" spc="-1">
              <a:latin typeface="open sans"/>
            </a:endParaRPr>
          </a:p>
          <a:p>
            <a:pPr algn="ctr">
              <a:lnSpc>
                <a:spcPct val="100000"/>
              </a:lnSpc>
            </a:pPr>
            <a:r>
              <a:rPr lang="en-GB" sz="1800" b="0" strike="noStrike" spc="-1">
                <a:solidFill>
                  <a:srgbClr val="000000"/>
                </a:solidFill>
                <a:latin typeface="open sans"/>
                <a:ea typeface="Open Sans"/>
              </a:rPr>
              <a:t>(Permutational analysis of variance)</a:t>
            </a:r>
            <a:endParaRPr lang="pt-PT" sz="1800" b="0" strike="noStrike" spc="-1">
              <a:latin typeface="open sans"/>
            </a:endParaRPr>
          </a:p>
        </p:txBody>
      </p:sp>
      <p:pic>
        <p:nvPicPr>
          <p:cNvPr id="1766" name="Imagem 1_1"/>
          <p:cNvPicPr/>
          <p:nvPr/>
        </p:nvPicPr>
        <p:blipFill>
          <a:blip r:embed="rId3"/>
          <a:stretch/>
        </p:blipFill>
        <p:spPr>
          <a:xfrm>
            <a:off x="387360" y="2064240"/>
            <a:ext cx="3572280" cy="2798640"/>
          </a:xfrm>
          <a:prstGeom prst="rect">
            <a:avLst/>
          </a:prstGeom>
          <a:ln w="28440">
            <a:solidFill>
              <a:schemeClr val="accent1">
                <a:lumMod val="50000"/>
              </a:schemeClr>
            </a:solidFill>
            <a:round/>
          </a:ln>
        </p:spPr>
      </p:pic>
      <p:sp>
        <p:nvSpPr>
          <p:cNvPr id="1767" name="CustomShape 3"/>
          <p:cNvSpPr/>
          <p:nvPr/>
        </p:nvSpPr>
        <p:spPr>
          <a:xfrm>
            <a:off x="4650195" y="851290"/>
            <a:ext cx="3308510" cy="706432"/>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algn="ctr">
              <a:lnSpc>
                <a:spcPct val="100000"/>
              </a:lnSpc>
            </a:pPr>
            <a:r>
              <a:rPr lang="pt-PT" sz="2000" b="0" strike="noStrike" spc="-1">
                <a:solidFill>
                  <a:srgbClr val="000000"/>
                </a:solidFill>
                <a:latin typeface="open sans"/>
                <a:ea typeface="Open Sans"/>
              </a:rPr>
              <a:t>Are </a:t>
            </a:r>
            <a:r>
              <a:rPr lang="pt-PT" sz="2000" b="0" strike="noStrike" spc="-1" err="1">
                <a:solidFill>
                  <a:srgbClr val="000000"/>
                </a:solidFill>
                <a:latin typeface="open sans"/>
                <a:ea typeface="Open Sans"/>
              </a:rPr>
              <a:t>these</a:t>
            </a:r>
            <a:r>
              <a:rPr lang="pt-PT" sz="2000" b="0" strike="noStrike" spc="-1">
                <a:solidFill>
                  <a:srgbClr val="000000"/>
                </a:solidFill>
                <a:latin typeface="open sans"/>
                <a:ea typeface="Open Sans"/>
              </a:rPr>
              <a:t> </a:t>
            </a:r>
            <a:r>
              <a:rPr lang="pt-PT" sz="2000" b="0" strike="noStrike" spc="-1" err="1">
                <a:solidFill>
                  <a:srgbClr val="000000"/>
                </a:solidFill>
                <a:latin typeface="open sans"/>
                <a:ea typeface="Open Sans"/>
              </a:rPr>
              <a:t>groups</a:t>
            </a:r>
            <a:r>
              <a:rPr lang="pt-PT" sz="2000" b="0" strike="noStrike" spc="-1">
                <a:solidFill>
                  <a:srgbClr val="000000"/>
                </a:solidFill>
                <a:latin typeface="open sans"/>
                <a:ea typeface="Open Sans"/>
              </a:rPr>
              <a:t> </a:t>
            </a:r>
            <a:r>
              <a:rPr lang="pt-PT" sz="2000" b="0" strike="noStrike" spc="-1" err="1">
                <a:solidFill>
                  <a:srgbClr val="000000"/>
                </a:solidFill>
                <a:latin typeface="open sans"/>
                <a:ea typeface="Open Sans"/>
              </a:rPr>
              <a:t>statistically</a:t>
            </a:r>
            <a:r>
              <a:rPr lang="pt-PT" sz="2000" b="0" strike="noStrike" spc="-1">
                <a:solidFill>
                  <a:srgbClr val="000000"/>
                </a:solidFill>
                <a:latin typeface="open sans"/>
                <a:ea typeface="Open Sans"/>
              </a:rPr>
              <a:t> </a:t>
            </a:r>
            <a:r>
              <a:rPr lang="pt-PT" sz="2000" b="0" strike="noStrike" spc="-1" err="1">
                <a:solidFill>
                  <a:srgbClr val="000000"/>
                </a:solidFill>
                <a:latin typeface="open sans"/>
                <a:ea typeface="Open Sans"/>
              </a:rPr>
              <a:t>significant</a:t>
            </a:r>
            <a:r>
              <a:rPr lang="pt-PT" sz="2000" b="0" strike="noStrike" spc="-1">
                <a:solidFill>
                  <a:srgbClr val="000000"/>
                </a:solidFill>
                <a:latin typeface="open sans"/>
                <a:ea typeface="Open Sans"/>
              </a:rPr>
              <a:t>?</a:t>
            </a:r>
            <a:endParaRPr lang="pt-PT" sz="2000" b="0" strike="noStrike" spc="-1">
              <a:latin typeface="open sans"/>
            </a:endParaRPr>
          </a:p>
        </p:txBody>
      </p:sp>
      <p:sp>
        <p:nvSpPr>
          <p:cNvPr id="1768" name="CustomShape 4"/>
          <p:cNvSpPr/>
          <p:nvPr/>
        </p:nvSpPr>
        <p:spPr>
          <a:xfrm rot="16200000">
            <a:off x="8397265" y="837710"/>
            <a:ext cx="210600" cy="604440"/>
          </a:xfrm>
          <a:prstGeom prst="downArrow">
            <a:avLst>
              <a:gd name="adj1" fmla="val 50000"/>
              <a:gd name="adj2" fmla="val 50000"/>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p:style>
      </p:sp>
      <p:sp>
        <p:nvSpPr>
          <p:cNvPr id="1781" name="CustomShape 14"/>
          <p:cNvSpPr/>
          <p:nvPr/>
        </p:nvSpPr>
        <p:spPr>
          <a:xfrm>
            <a:off x="4923128" y="2897911"/>
            <a:ext cx="3162193" cy="706432"/>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algn="ctr">
              <a:lnSpc>
                <a:spcPct val="100000"/>
              </a:lnSpc>
            </a:pPr>
            <a:r>
              <a:rPr lang="pt-PT" sz="2000" b="0" strike="noStrike" spc="-1" err="1">
                <a:solidFill>
                  <a:srgbClr val="000000"/>
                </a:solidFill>
                <a:latin typeface="open sans"/>
                <a:ea typeface="Open Sans"/>
              </a:rPr>
              <a:t>Division</a:t>
            </a:r>
            <a:r>
              <a:rPr lang="pt-PT" sz="2000" b="0" strike="noStrike" spc="-1">
                <a:solidFill>
                  <a:srgbClr val="000000"/>
                </a:solidFill>
                <a:latin typeface="open sans"/>
                <a:ea typeface="Open Sans"/>
              </a:rPr>
              <a:t> </a:t>
            </a:r>
            <a:r>
              <a:rPr lang="pt-PT" sz="2000" b="0" strike="noStrike" spc="-1" err="1">
                <a:solidFill>
                  <a:srgbClr val="000000"/>
                </a:solidFill>
                <a:latin typeface="open sans"/>
                <a:ea typeface="Open Sans"/>
              </a:rPr>
              <a:t>of</a:t>
            </a:r>
            <a:r>
              <a:rPr lang="pt-PT" sz="2000" b="0" strike="noStrike" spc="-1">
                <a:solidFill>
                  <a:srgbClr val="000000"/>
                </a:solidFill>
                <a:latin typeface="open sans"/>
                <a:ea typeface="Open Sans"/>
              </a:rPr>
              <a:t> </a:t>
            </a:r>
            <a:r>
              <a:rPr lang="pt-PT" sz="2000" b="0" strike="noStrike" spc="-1" err="1">
                <a:solidFill>
                  <a:srgbClr val="000000"/>
                </a:solidFill>
                <a:latin typeface="open sans"/>
                <a:ea typeface="Open Sans"/>
              </a:rPr>
              <a:t>the</a:t>
            </a:r>
            <a:r>
              <a:rPr lang="pt-PT" sz="2000" b="0" strike="noStrike" spc="-1">
                <a:solidFill>
                  <a:srgbClr val="000000"/>
                </a:solidFill>
                <a:latin typeface="open sans"/>
                <a:ea typeface="Open Sans"/>
              </a:rPr>
              <a:t> 26 </a:t>
            </a:r>
            <a:r>
              <a:rPr lang="pt-PT" sz="2000" b="0" strike="noStrike" spc="-1" err="1">
                <a:solidFill>
                  <a:srgbClr val="000000"/>
                </a:solidFill>
                <a:latin typeface="open sans"/>
                <a:ea typeface="Open Sans"/>
              </a:rPr>
              <a:t>genomes</a:t>
            </a:r>
            <a:r>
              <a:rPr lang="pt-PT" sz="2000" b="0" strike="noStrike" spc="-1">
                <a:solidFill>
                  <a:srgbClr val="000000"/>
                </a:solidFill>
                <a:latin typeface="open sans"/>
                <a:ea typeface="Open Sans"/>
              </a:rPr>
              <a:t> </a:t>
            </a:r>
            <a:r>
              <a:rPr lang="pt-PT" sz="2000" b="0" strike="noStrike" spc="-1" err="1">
                <a:solidFill>
                  <a:srgbClr val="000000"/>
                </a:solidFill>
                <a:latin typeface="open sans"/>
                <a:ea typeface="Open Sans"/>
              </a:rPr>
              <a:t>into</a:t>
            </a:r>
            <a:r>
              <a:rPr lang="pt-PT" sz="2000" b="0" strike="noStrike" spc="-1">
                <a:solidFill>
                  <a:srgbClr val="000000"/>
                </a:solidFill>
                <a:latin typeface="open sans"/>
                <a:ea typeface="Open Sans"/>
              </a:rPr>
              <a:t> </a:t>
            </a:r>
            <a:r>
              <a:rPr lang="pt-PT" sz="2000" b="1" strike="noStrike" spc="-1">
                <a:solidFill>
                  <a:srgbClr val="000000"/>
                </a:solidFill>
                <a:latin typeface="open sans"/>
                <a:ea typeface="Open Sans"/>
              </a:rPr>
              <a:t>3 clusters</a:t>
            </a:r>
            <a:endParaRPr lang="pt-PT" sz="2000" b="0" strike="noStrike" spc="-1">
              <a:latin typeface="open sans"/>
            </a:endParaRPr>
          </a:p>
        </p:txBody>
      </p:sp>
      <p:sp>
        <p:nvSpPr>
          <p:cNvPr id="1782" name="CustomShape 15"/>
          <p:cNvSpPr/>
          <p:nvPr/>
        </p:nvSpPr>
        <p:spPr>
          <a:xfrm rot="10800000">
            <a:off x="6199150" y="2037439"/>
            <a:ext cx="210600" cy="604440"/>
          </a:xfrm>
          <a:prstGeom prst="downArrow">
            <a:avLst>
              <a:gd name="adj1" fmla="val 50000"/>
              <a:gd name="adj2" fmla="val 50000"/>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p:style>
      </p:sp>
      <p:sp>
        <p:nvSpPr>
          <p:cNvPr id="1783" name="CustomShape 16"/>
          <p:cNvSpPr/>
          <p:nvPr/>
        </p:nvSpPr>
        <p:spPr>
          <a:xfrm>
            <a:off x="4308186" y="3109538"/>
            <a:ext cx="683640" cy="215640"/>
          </a:xfrm>
          <a:prstGeom prst="rightArrow">
            <a:avLst>
              <a:gd name="adj1" fmla="val 50000"/>
              <a:gd name="adj2" fmla="val 50000"/>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p:style>
      </p:sp>
      <p:sp>
        <p:nvSpPr>
          <p:cNvPr id="12" name="CustomShape 3">
            <a:extLst>
              <a:ext uri="{FF2B5EF4-FFF2-40B4-BE49-F238E27FC236}">
                <a16:creationId xmlns:a16="http://schemas.microsoft.com/office/drawing/2014/main" id="{A5475804-01B6-46A1-8A05-E15610947920}"/>
              </a:ext>
            </a:extLst>
          </p:cNvPr>
          <p:cNvSpPr/>
          <p:nvPr/>
        </p:nvSpPr>
        <p:spPr>
          <a:xfrm>
            <a:off x="6304450" y="5506106"/>
            <a:ext cx="210600" cy="604440"/>
          </a:xfrm>
          <a:prstGeom prst="downArrow">
            <a:avLst>
              <a:gd name="adj1" fmla="val 50000"/>
              <a:gd name="adj2" fmla="val 50000"/>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p:style>
      </p:sp>
      <p:sp>
        <p:nvSpPr>
          <p:cNvPr id="13" name="CustomShape 4">
            <a:extLst>
              <a:ext uri="{FF2B5EF4-FFF2-40B4-BE49-F238E27FC236}">
                <a16:creationId xmlns:a16="http://schemas.microsoft.com/office/drawing/2014/main" id="{2EC02E24-93F0-468B-858E-8AB40EEAC056}"/>
              </a:ext>
            </a:extLst>
          </p:cNvPr>
          <p:cNvSpPr/>
          <p:nvPr/>
        </p:nvSpPr>
        <p:spPr>
          <a:xfrm>
            <a:off x="5341151" y="6285511"/>
            <a:ext cx="2243989" cy="460211"/>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pt-PT" sz="2400" b="1" strike="noStrike" spc="-1">
                <a:solidFill>
                  <a:srgbClr val="000000"/>
                </a:solidFill>
                <a:latin typeface="open sans"/>
                <a:ea typeface="Open Sans"/>
              </a:rPr>
              <a:t>SIMPER </a:t>
            </a:r>
            <a:r>
              <a:rPr lang="pt-PT" sz="2400" b="1" strike="noStrike" spc="-1" err="1">
                <a:solidFill>
                  <a:srgbClr val="000000"/>
                </a:solidFill>
                <a:latin typeface="open sans"/>
                <a:ea typeface="Open Sans"/>
              </a:rPr>
              <a:t>analysis</a:t>
            </a:r>
            <a:endParaRPr lang="pt-PT" sz="2400" b="0" strike="noStrike" spc="-1">
              <a:latin typeface="open sans"/>
            </a:endParaRPr>
          </a:p>
        </p:txBody>
      </p:sp>
      <p:sp>
        <p:nvSpPr>
          <p:cNvPr id="14" name="CustomShape 15">
            <a:extLst>
              <a:ext uri="{FF2B5EF4-FFF2-40B4-BE49-F238E27FC236}">
                <a16:creationId xmlns:a16="http://schemas.microsoft.com/office/drawing/2014/main" id="{CE00D00A-BD10-4EE0-A777-D81D4D5A62E7}"/>
              </a:ext>
            </a:extLst>
          </p:cNvPr>
          <p:cNvSpPr/>
          <p:nvPr/>
        </p:nvSpPr>
        <p:spPr>
          <a:xfrm>
            <a:off x="6242125" y="3842800"/>
            <a:ext cx="210600" cy="604440"/>
          </a:xfrm>
          <a:prstGeom prst="downArrow">
            <a:avLst>
              <a:gd name="adj1" fmla="val 50000"/>
              <a:gd name="adj2" fmla="val 50000"/>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p:style>
      </p:sp>
      <p:sp>
        <p:nvSpPr>
          <p:cNvPr id="15" name="CustomShape 16">
            <a:extLst>
              <a:ext uri="{FF2B5EF4-FFF2-40B4-BE49-F238E27FC236}">
                <a16:creationId xmlns:a16="http://schemas.microsoft.com/office/drawing/2014/main" id="{0AEF06E5-16DF-4CC1-9F18-B9E5AADAC5FC}"/>
              </a:ext>
            </a:extLst>
          </p:cNvPr>
          <p:cNvSpPr/>
          <p:nvPr/>
        </p:nvSpPr>
        <p:spPr>
          <a:xfrm>
            <a:off x="4349264" y="4685697"/>
            <a:ext cx="4309920" cy="644877"/>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pt-PT" sz="1800" strike="noStrike" spc="-1">
                <a:solidFill>
                  <a:srgbClr val="000000"/>
                </a:solidFill>
                <a:latin typeface="open sans"/>
                <a:ea typeface="Open Sans"/>
              </a:rPr>
              <a:t> </a:t>
            </a:r>
            <a:r>
              <a:rPr lang="pt-PT" sz="1800" strike="noStrike" spc="-1" err="1">
                <a:solidFill>
                  <a:srgbClr val="000000"/>
                </a:solidFill>
                <a:latin typeface="open sans"/>
                <a:ea typeface="Open Sans"/>
              </a:rPr>
              <a:t>Which</a:t>
            </a:r>
            <a:r>
              <a:rPr lang="pt-PT" sz="1800" strike="noStrike" spc="-1">
                <a:solidFill>
                  <a:srgbClr val="000000"/>
                </a:solidFill>
                <a:latin typeface="open sans"/>
                <a:ea typeface="Open Sans"/>
              </a:rPr>
              <a:t> </a:t>
            </a:r>
            <a:r>
              <a:rPr lang="pt-PT" sz="1800" strike="noStrike" spc="-1" err="1">
                <a:solidFill>
                  <a:srgbClr val="000000"/>
                </a:solidFill>
                <a:latin typeface="open sans"/>
                <a:ea typeface="Open Sans"/>
              </a:rPr>
              <a:t>COGs</a:t>
            </a:r>
            <a:r>
              <a:rPr lang="pt-PT" sz="1800" strike="noStrike" spc="-1">
                <a:solidFill>
                  <a:srgbClr val="000000"/>
                </a:solidFill>
                <a:latin typeface="open sans"/>
                <a:ea typeface="Open Sans"/>
              </a:rPr>
              <a:t> are more </a:t>
            </a:r>
            <a:r>
              <a:rPr lang="pt-PT" sz="1800" strike="noStrike" spc="-1" err="1">
                <a:solidFill>
                  <a:srgbClr val="000000"/>
                </a:solidFill>
                <a:latin typeface="open sans"/>
                <a:ea typeface="Open Sans"/>
              </a:rPr>
              <a:t>contributive</a:t>
            </a:r>
            <a:r>
              <a:rPr lang="pt-PT" sz="1800" strike="noStrike" spc="-1">
                <a:solidFill>
                  <a:srgbClr val="000000"/>
                </a:solidFill>
                <a:latin typeface="open sans"/>
                <a:ea typeface="Open Sans"/>
              </a:rPr>
              <a:t> for </a:t>
            </a:r>
            <a:r>
              <a:rPr lang="pt-PT" sz="1800" strike="noStrike" spc="-1" err="1">
                <a:solidFill>
                  <a:srgbClr val="000000"/>
                </a:solidFill>
                <a:latin typeface="open sans"/>
                <a:ea typeface="Open Sans"/>
              </a:rPr>
              <a:t>the</a:t>
            </a:r>
            <a:r>
              <a:rPr lang="pt-PT" sz="1800" strike="noStrike" spc="-1">
                <a:solidFill>
                  <a:srgbClr val="000000"/>
                </a:solidFill>
                <a:latin typeface="open sans"/>
                <a:ea typeface="Open Sans"/>
              </a:rPr>
              <a:t> </a:t>
            </a:r>
            <a:r>
              <a:rPr lang="pt-PT" sz="1800" strike="noStrike" spc="-1" err="1">
                <a:solidFill>
                  <a:srgbClr val="000000"/>
                </a:solidFill>
                <a:latin typeface="open sans"/>
                <a:ea typeface="Open Sans"/>
              </a:rPr>
              <a:t>formation</a:t>
            </a:r>
            <a:r>
              <a:rPr lang="pt-PT" sz="1800" strike="noStrike" spc="-1">
                <a:solidFill>
                  <a:srgbClr val="000000"/>
                </a:solidFill>
                <a:latin typeface="open sans"/>
                <a:ea typeface="Open Sans"/>
              </a:rPr>
              <a:t> </a:t>
            </a:r>
            <a:r>
              <a:rPr lang="pt-PT" sz="1800" strike="noStrike" spc="-1" err="1">
                <a:solidFill>
                  <a:srgbClr val="000000"/>
                </a:solidFill>
                <a:latin typeface="open sans"/>
                <a:ea typeface="Open Sans"/>
              </a:rPr>
              <a:t>of</a:t>
            </a:r>
            <a:r>
              <a:rPr lang="pt-PT" sz="1800" strike="noStrike" spc="-1">
                <a:solidFill>
                  <a:srgbClr val="000000"/>
                </a:solidFill>
                <a:latin typeface="open sans"/>
                <a:ea typeface="Open Sans"/>
              </a:rPr>
              <a:t> </a:t>
            </a:r>
            <a:r>
              <a:rPr lang="pt-PT" sz="1800" strike="noStrike" spc="-1" err="1">
                <a:solidFill>
                  <a:srgbClr val="000000"/>
                </a:solidFill>
                <a:latin typeface="open sans"/>
                <a:ea typeface="Open Sans"/>
              </a:rPr>
              <a:t>these</a:t>
            </a:r>
            <a:r>
              <a:rPr lang="pt-PT" sz="1800" strike="noStrike" spc="-1">
                <a:solidFill>
                  <a:srgbClr val="000000"/>
                </a:solidFill>
                <a:latin typeface="open sans"/>
                <a:ea typeface="Open Sans"/>
              </a:rPr>
              <a:t> 3 </a:t>
            </a:r>
            <a:r>
              <a:rPr lang="pt-PT" sz="1800" strike="noStrike" spc="-1" err="1">
                <a:solidFill>
                  <a:srgbClr val="000000"/>
                </a:solidFill>
                <a:latin typeface="open sans"/>
                <a:ea typeface="Open Sans"/>
              </a:rPr>
              <a:t>groups</a:t>
            </a:r>
            <a:r>
              <a:rPr lang="pt-PT" sz="1800" strike="noStrike" spc="-1">
                <a:solidFill>
                  <a:srgbClr val="000000"/>
                </a:solidFill>
                <a:latin typeface="open sans"/>
                <a:ea typeface="Open Sans"/>
              </a:rPr>
              <a:t>?</a:t>
            </a:r>
            <a:endParaRPr lang="pt-PT" sz="1800" strike="noStrike" spc="-1">
              <a:latin typeface="open sans"/>
            </a:endParaRPr>
          </a:p>
        </p:txBody>
      </p:sp>
      <p:grpSp>
        <p:nvGrpSpPr>
          <p:cNvPr id="16" name="Agrupar 15">
            <a:extLst>
              <a:ext uri="{FF2B5EF4-FFF2-40B4-BE49-F238E27FC236}">
                <a16:creationId xmlns:a16="http://schemas.microsoft.com/office/drawing/2014/main" id="{2559FD68-F42B-4D27-883A-691034B33288}"/>
              </a:ext>
            </a:extLst>
          </p:cNvPr>
          <p:cNvGrpSpPr/>
          <p:nvPr/>
        </p:nvGrpSpPr>
        <p:grpSpPr>
          <a:xfrm>
            <a:off x="294720" y="256320"/>
            <a:ext cx="1292697" cy="905759"/>
            <a:chOff x="193195" y="754605"/>
            <a:chExt cx="1292697" cy="905759"/>
          </a:xfrm>
        </p:grpSpPr>
        <p:sp>
          <p:nvSpPr>
            <p:cNvPr id="17" name="CustomShape 16">
              <a:extLst>
                <a:ext uri="{FF2B5EF4-FFF2-40B4-BE49-F238E27FC236}">
                  <a16:creationId xmlns:a16="http://schemas.microsoft.com/office/drawing/2014/main" id="{01F24490-FBBC-4E50-A116-5D870D400167}"/>
                </a:ext>
              </a:extLst>
            </p:cNvPr>
            <p:cNvSpPr/>
            <p:nvPr/>
          </p:nvSpPr>
          <p:spPr>
            <a:xfrm>
              <a:off x="193195" y="754605"/>
              <a:ext cx="1107717" cy="706432"/>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pt-PT" sz="4000" b="1" spc="-1">
                  <a:solidFill>
                    <a:srgbClr val="203864"/>
                  </a:solidFill>
                  <a:latin typeface="Calibri Light"/>
                </a:rPr>
                <a:t>COG</a:t>
              </a:r>
            </a:p>
          </p:txBody>
        </p:sp>
        <p:sp>
          <p:nvSpPr>
            <p:cNvPr id="18" name="CustomShape 17">
              <a:extLst>
                <a:ext uri="{FF2B5EF4-FFF2-40B4-BE49-F238E27FC236}">
                  <a16:creationId xmlns:a16="http://schemas.microsoft.com/office/drawing/2014/main" id="{36FEF8A9-2FE1-4BDC-8B42-18749DE4EFFD}"/>
                </a:ext>
              </a:extLst>
            </p:cNvPr>
            <p:cNvSpPr/>
            <p:nvPr/>
          </p:nvSpPr>
          <p:spPr>
            <a:xfrm>
              <a:off x="194407" y="1261709"/>
              <a:ext cx="1291485" cy="398655"/>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r>
                <a:rPr lang="pt-PT" sz="2000" b="1" spc="-1" err="1">
                  <a:solidFill>
                    <a:srgbClr val="203864"/>
                  </a:solidFill>
                  <a:latin typeface="Calibri Light"/>
                </a:rPr>
                <a:t>annotation</a:t>
              </a:r>
              <a:endParaRPr lang="pt-PT" sz="2000" b="1" spc="-1">
                <a:solidFill>
                  <a:srgbClr val="203864"/>
                </a:solidFill>
                <a:latin typeface="Calibri Light"/>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2" name="CustomShape 2"/>
          <p:cNvSpPr/>
          <p:nvPr/>
        </p:nvSpPr>
        <p:spPr>
          <a:xfrm>
            <a:off x="478080" y="1835640"/>
            <a:ext cx="7196760" cy="155115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285750" indent="-285115">
              <a:lnSpc>
                <a:spcPct val="107000"/>
              </a:lnSpc>
              <a:buClr>
                <a:srgbClr val="000000"/>
              </a:buClr>
              <a:buFont typeface="Arial"/>
              <a:buChar char="•"/>
            </a:pPr>
            <a:r>
              <a:rPr lang="en-GB" sz="1800" b="0" strike="noStrike" spc="-1">
                <a:solidFill>
                  <a:srgbClr val="000000"/>
                </a:solidFill>
                <a:latin typeface="Open Sans"/>
                <a:ea typeface="Open Sans"/>
              </a:rPr>
              <a:t>Small organic molec</a:t>
            </a:r>
            <a:r>
              <a:rPr lang="en-GB" spc="-1">
                <a:solidFill>
                  <a:srgbClr val="000000"/>
                </a:solidFill>
                <a:latin typeface="Open Sans"/>
              </a:rPr>
              <a:t>ules produced by living organisms;</a:t>
            </a:r>
            <a:endParaRPr lang="pt-PT" spc="-1">
              <a:solidFill>
                <a:srgbClr val="000000"/>
              </a:solidFill>
              <a:latin typeface="Open Sans"/>
            </a:endParaRPr>
          </a:p>
          <a:p>
            <a:pPr marL="285750" indent="-285115">
              <a:lnSpc>
                <a:spcPct val="107000"/>
              </a:lnSpc>
              <a:buClr>
                <a:srgbClr val="000000"/>
              </a:buClr>
              <a:buFont typeface="Arial"/>
              <a:buChar char="•"/>
            </a:pPr>
            <a:endParaRPr lang="en-GB" spc="-1">
              <a:solidFill>
                <a:srgbClr val="000000"/>
              </a:solidFill>
              <a:latin typeface="Open Sans"/>
              <a:ea typeface="Open Sans"/>
            </a:endParaRPr>
          </a:p>
          <a:p>
            <a:pPr marL="285750" indent="-285115">
              <a:lnSpc>
                <a:spcPct val="107000"/>
              </a:lnSpc>
              <a:buClr>
                <a:srgbClr val="000000"/>
              </a:buClr>
              <a:buFont typeface="Arial"/>
              <a:buChar char="•"/>
            </a:pPr>
            <a:r>
              <a:rPr lang="en-GB" spc="-1">
                <a:solidFill>
                  <a:srgbClr val="000000"/>
                </a:solidFill>
                <a:latin typeface="Open Sans"/>
                <a:ea typeface="Open Sans"/>
              </a:rPr>
              <a:t>Normally are secondary metabolites:</a:t>
            </a:r>
            <a:endParaRPr lang="pt-PT" spc="-1">
              <a:solidFill>
                <a:srgbClr val="000000"/>
              </a:solidFill>
              <a:latin typeface="Arial"/>
              <a:ea typeface="Open Sans"/>
            </a:endParaRPr>
          </a:p>
          <a:p>
            <a:pPr marL="742950" lvl="1" indent="-285115">
              <a:lnSpc>
                <a:spcPct val="107000"/>
              </a:lnSpc>
              <a:buClr>
                <a:srgbClr val="000000"/>
              </a:buClr>
              <a:buFont typeface="Arial"/>
              <a:buChar char="•"/>
            </a:pPr>
            <a:r>
              <a:rPr lang="en-GB" spc="-1">
                <a:solidFill>
                  <a:srgbClr val="000000"/>
                </a:solidFill>
                <a:latin typeface="Open Sans"/>
                <a:ea typeface="Open Sans"/>
              </a:rPr>
              <a:t>Not</a:t>
            </a:r>
            <a:r>
              <a:rPr lang="en-GB" sz="1800" b="0" strike="noStrike" spc="-1">
                <a:solidFill>
                  <a:srgbClr val="000000"/>
                </a:solidFill>
                <a:latin typeface="Open Sans"/>
                <a:ea typeface="Open Sans"/>
              </a:rPr>
              <a:t> essential for growth and reproduction;</a:t>
            </a:r>
            <a:endParaRPr lang="pt-PT" sz="1800" b="0" strike="noStrike" spc="-1">
              <a:latin typeface="Arial"/>
            </a:endParaRPr>
          </a:p>
          <a:p>
            <a:pPr marL="742950" lvl="1" indent="-285115">
              <a:lnSpc>
                <a:spcPct val="107000"/>
              </a:lnSpc>
              <a:buClr>
                <a:srgbClr val="000000"/>
              </a:buClr>
              <a:buFont typeface="Arial"/>
              <a:buChar char="•"/>
            </a:pPr>
            <a:r>
              <a:rPr lang="en-GB" sz="1800" b="0" strike="noStrike" spc="-1">
                <a:solidFill>
                  <a:srgbClr val="000000"/>
                </a:solidFill>
                <a:latin typeface="Open Sans"/>
                <a:ea typeface="Open Sans"/>
              </a:rPr>
              <a:t>Provide </a:t>
            </a:r>
            <a:r>
              <a:rPr lang="en-GB" sz="1800" b="1" strike="noStrike" spc="-1">
                <a:solidFill>
                  <a:srgbClr val="000000"/>
                </a:solidFill>
                <a:latin typeface="Open Sans"/>
                <a:ea typeface="Open Sans"/>
              </a:rPr>
              <a:t>survival advantage.</a:t>
            </a:r>
            <a:endParaRPr lang="pt-PT" sz="1800" b="0" strike="noStrike" spc="-1">
              <a:latin typeface="Arial"/>
            </a:endParaRPr>
          </a:p>
        </p:txBody>
      </p:sp>
      <p:sp>
        <p:nvSpPr>
          <p:cNvPr id="313" name="CustomShape 3"/>
          <p:cNvSpPr/>
          <p:nvPr/>
        </p:nvSpPr>
        <p:spPr>
          <a:xfrm>
            <a:off x="8227446" y="3523600"/>
            <a:ext cx="1570568" cy="958424"/>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algn="ctr">
              <a:lnSpc>
                <a:spcPct val="107000"/>
              </a:lnSpc>
            </a:pPr>
            <a:r>
              <a:rPr lang="en-GB" spc="-1">
                <a:solidFill>
                  <a:srgbClr val="000000"/>
                </a:solidFill>
                <a:latin typeface="Open Sans"/>
                <a:ea typeface="Open Sans"/>
              </a:rPr>
              <a:t>Several </a:t>
            </a:r>
            <a:r>
              <a:rPr lang="en-GB" sz="1800" strike="noStrike" spc="-1">
                <a:solidFill>
                  <a:srgbClr val="000000"/>
                </a:solidFill>
                <a:latin typeface="Open Sans"/>
                <a:ea typeface="Open Sans"/>
              </a:rPr>
              <a:t>classes of compounds</a:t>
            </a:r>
            <a:endParaRPr lang="pt-PT" sz="1800" strike="noStrike" spc="-1">
              <a:latin typeface="Arial"/>
            </a:endParaRPr>
          </a:p>
        </p:txBody>
      </p:sp>
      <p:sp>
        <p:nvSpPr>
          <p:cNvPr id="314" name="CustomShape 4"/>
          <p:cNvSpPr/>
          <p:nvPr/>
        </p:nvSpPr>
        <p:spPr>
          <a:xfrm>
            <a:off x="6471198" y="3404184"/>
            <a:ext cx="1657800" cy="38304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marL="457200">
              <a:lnSpc>
                <a:spcPct val="107000"/>
              </a:lnSpc>
            </a:pPr>
            <a:r>
              <a:rPr lang="en-GB" sz="1800" b="0" strike="noStrike" spc="-1">
                <a:solidFill>
                  <a:srgbClr val="000000"/>
                </a:solidFill>
                <a:latin typeface="Open Sans"/>
                <a:ea typeface="Open Sans"/>
              </a:rPr>
              <a:t>Alkaloids</a:t>
            </a:r>
            <a:endParaRPr lang="pt-PT" sz="1800" b="0" strike="noStrike" spc="-1">
              <a:latin typeface="Arial"/>
            </a:endParaRPr>
          </a:p>
        </p:txBody>
      </p:sp>
      <p:sp>
        <p:nvSpPr>
          <p:cNvPr id="315" name="CustomShape 5"/>
          <p:cNvSpPr/>
          <p:nvPr/>
        </p:nvSpPr>
        <p:spPr>
          <a:xfrm>
            <a:off x="9509238" y="3531624"/>
            <a:ext cx="1661040" cy="38304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marL="457200">
              <a:lnSpc>
                <a:spcPct val="107000"/>
              </a:lnSpc>
            </a:pPr>
            <a:r>
              <a:rPr lang="en-GB" sz="1800" b="0" strike="noStrike" spc="-1">
                <a:solidFill>
                  <a:srgbClr val="000000"/>
                </a:solidFill>
                <a:latin typeface="Open Sans"/>
                <a:ea typeface="Open Sans"/>
              </a:rPr>
              <a:t>Terpenes</a:t>
            </a:r>
            <a:endParaRPr lang="pt-PT" sz="1800" b="0" strike="noStrike" spc="-1">
              <a:latin typeface="Arial"/>
            </a:endParaRPr>
          </a:p>
        </p:txBody>
      </p:sp>
      <p:sp>
        <p:nvSpPr>
          <p:cNvPr id="316" name="CustomShape 6"/>
          <p:cNvSpPr/>
          <p:nvPr/>
        </p:nvSpPr>
        <p:spPr>
          <a:xfrm>
            <a:off x="7878662" y="2805480"/>
            <a:ext cx="2019240" cy="38304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marL="457200">
              <a:lnSpc>
                <a:spcPct val="107000"/>
              </a:lnSpc>
            </a:pPr>
            <a:r>
              <a:rPr lang="en-GB" sz="1800" b="0" strike="noStrike" spc="-1">
                <a:solidFill>
                  <a:srgbClr val="000000"/>
                </a:solidFill>
                <a:latin typeface="Open Sans"/>
                <a:ea typeface="Open Sans"/>
              </a:rPr>
              <a:t>Saccharides</a:t>
            </a:r>
            <a:endParaRPr lang="pt-PT" sz="1800" b="0" strike="noStrike" spc="-1">
              <a:latin typeface="Arial"/>
            </a:endParaRPr>
          </a:p>
        </p:txBody>
      </p:sp>
      <p:sp>
        <p:nvSpPr>
          <p:cNvPr id="317" name="CustomShape 7"/>
          <p:cNvSpPr/>
          <p:nvPr/>
        </p:nvSpPr>
        <p:spPr>
          <a:xfrm>
            <a:off x="6933438" y="4423704"/>
            <a:ext cx="115200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GB" sz="1800" b="0" strike="noStrike" spc="-1">
                <a:solidFill>
                  <a:srgbClr val="000000"/>
                </a:solidFill>
                <a:latin typeface="Open Sans"/>
                <a:ea typeface="Open Sans"/>
              </a:rPr>
              <a:t>Peptides</a:t>
            </a:r>
            <a:endParaRPr lang="pt-PT" sz="1800" b="0" strike="noStrike" spc="-1">
              <a:latin typeface="Arial"/>
            </a:endParaRPr>
          </a:p>
        </p:txBody>
      </p:sp>
      <p:sp>
        <p:nvSpPr>
          <p:cNvPr id="318" name="CustomShape 8"/>
          <p:cNvSpPr/>
          <p:nvPr/>
        </p:nvSpPr>
        <p:spPr>
          <a:xfrm>
            <a:off x="9459198" y="4452864"/>
            <a:ext cx="1914604" cy="396219"/>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marL="457200">
              <a:lnSpc>
                <a:spcPct val="107000"/>
              </a:lnSpc>
            </a:pPr>
            <a:r>
              <a:rPr lang="en-GB" sz="2000" strike="noStrike" spc="-1">
                <a:solidFill>
                  <a:srgbClr val="000000"/>
                </a:solidFill>
                <a:latin typeface="Open Sans"/>
                <a:ea typeface="Open Sans"/>
              </a:rPr>
              <a:t>Polyketides</a:t>
            </a:r>
            <a:endParaRPr lang="pt-PT" sz="2000" strike="noStrike" spc="-1">
              <a:latin typeface="Arial"/>
            </a:endParaRPr>
          </a:p>
        </p:txBody>
      </p:sp>
      <p:sp>
        <p:nvSpPr>
          <p:cNvPr id="319" name="CustomShape 9"/>
          <p:cNvSpPr/>
          <p:nvPr/>
        </p:nvSpPr>
        <p:spPr>
          <a:xfrm>
            <a:off x="8097542" y="3249336"/>
            <a:ext cx="1798920" cy="1581120"/>
          </a:xfrm>
          <a:prstGeom prst="ellipse">
            <a:avLst/>
          </a:prstGeom>
          <a:noFill/>
          <a:ln w="9360">
            <a:solidFill>
              <a:srgbClr val="0091EA"/>
            </a:solidFill>
            <a:prstDash val="dash"/>
            <a:round/>
          </a:ln>
        </p:spPr>
        <p:style>
          <a:lnRef idx="0">
            <a:scrgbClr r="0" g="0" b="0"/>
          </a:lnRef>
          <a:fillRef idx="0">
            <a:scrgbClr r="0" g="0" b="0"/>
          </a:fillRef>
          <a:effectRef idx="0">
            <a:scrgbClr r="0" g="0" b="0"/>
          </a:effectRef>
          <a:fontRef idx="minor"/>
        </p:style>
      </p:sp>
      <p:pic>
        <p:nvPicPr>
          <p:cNvPr id="320" name="Imagem 18"/>
          <p:cNvPicPr/>
          <p:nvPr/>
        </p:nvPicPr>
        <p:blipFill>
          <a:blip r:embed="rId3"/>
          <a:srcRect l="62172" t="2759" r="6066" b="71380"/>
          <a:stretch/>
        </p:blipFill>
        <p:spPr>
          <a:xfrm>
            <a:off x="0" y="4614120"/>
            <a:ext cx="3303720" cy="2079000"/>
          </a:xfrm>
          <a:prstGeom prst="rect">
            <a:avLst/>
          </a:prstGeom>
          <a:ln>
            <a:noFill/>
          </a:ln>
        </p:spPr>
      </p:pic>
      <p:sp>
        <p:nvSpPr>
          <p:cNvPr id="321" name="CustomShape 10"/>
          <p:cNvSpPr/>
          <p:nvPr/>
        </p:nvSpPr>
        <p:spPr>
          <a:xfrm>
            <a:off x="6893838" y="5176824"/>
            <a:ext cx="4200120" cy="38304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marL="457200">
              <a:lnSpc>
                <a:spcPct val="107000"/>
              </a:lnSpc>
            </a:pPr>
            <a:r>
              <a:rPr lang="en-GB" sz="1800" b="0" strike="noStrike" spc="-1">
                <a:solidFill>
                  <a:srgbClr val="000000"/>
                </a:solidFill>
                <a:latin typeface="Open Sans"/>
                <a:ea typeface="Open Sans"/>
              </a:rPr>
              <a:t>Non-ribosomal peptides (NRPs)</a:t>
            </a:r>
            <a:endParaRPr lang="pt-PT" sz="1800" b="0" strike="noStrike" spc="-1">
              <a:latin typeface="Arial"/>
            </a:endParaRPr>
          </a:p>
        </p:txBody>
      </p:sp>
      <p:sp>
        <p:nvSpPr>
          <p:cNvPr id="322" name="CustomShape 11"/>
          <p:cNvSpPr/>
          <p:nvPr/>
        </p:nvSpPr>
        <p:spPr>
          <a:xfrm>
            <a:off x="3304080" y="6539760"/>
            <a:ext cx="8930160" cy="515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r">
              <a:lnSpc>
                <a:spcPct val="100000"/>
              </a:lnSpc>
            </a:pPr>
            <a:r>
              <a:rPr lang="en-GB" sz="1400" b="0" strike="noStrike" spc="-1">
                <a:solidFill>
                  <a:srgbClr val="767171"/>
                </a:solidFill>
                <a:latin typeface="Calibri"/>
              </a:rPr>
              <a:t>Harvey, A. L. 2008. “Natural products in drug discovery.” </a:t>
            </a:r>
            <a:r>
              <a:rPr lang="en-GB" sz="1400" b="0" i="1" strike="noStrike" spc="-1">
                <a:solidFill>
                  <a:srgbClr val="767171"/>
                </a:solidFill>
                <a:latin typeface="Calibri"/>
              </a:rPr>
              <a:t>Drug</a:t>
            </a:r>
            <a:r>
              <a:rPr lang="en-GB" sz="1400" b="0" strike="noStrike" spc="-1">
                <a:solidFill>
                  <a:srgbClr val="767171"/>
                </a:solidFill>
                <a:latin typeface="Calibri"/>
              </a:rPr>
              <a:t> </a:t>
            </a:r>
            <a:r>
              <a:rPr lang="en-GB" sz="1400" b="0" i="1" strike="noStrike" spc="-1">
                <a:solidFill>
                  <a:srgbClr val="767171"/>
                </a:solidFill>
                <a:latin typeface="Calibri"/>
              </a:rPr>
              <a:t>Discovery</a:t>
            </a:r>
            <a:r>
              <a:rPr lang="en-GB" sz="1400" b="0" strike="noStrike" spc="-1">
                <a:solidFill>
                  <a:srgbClr val="767171"/>
                </a:solidFill>
                <a:latin typeface="Calibri"/>
              </a:rPr>
              <a:t> </a:t>
            </a:r>
            <a:r>
              <a:rPr lang="en-GB" sz="1400" b="0" i="1" strike="noStrike" spc="-1">
                <a:solidFill>
                  <a:srgbClr val="767171"/>
                </a:solidFill>
                <a:latin typeface="Calibri"/>
              </a:rPr>
              <a:t>Today</a:t>
            </a:r>
            <a:r>
              <a:rPr lang="en-GB" sz="1400" b="0" strike="noStrike" spc="-1">
                <a:solidFill>
                  <a:srgbClr val="767171"/>
                </a:solidFill>
                <a:latin typeface="Calibri"/>
              </a:rPr>
              <a:t>, 13(19–20), 894–901. </a:t>
            </a:r>
            <a:endParaRPr lang="pt-PT" sz="1400" b="0" strike="noStrike" spc="-1">
              <a:latin typeface="Arial"/>
            </a:endParaRPr>
          </a:p>
        </p:txBody>
      </p:sp>
      <p:sp>
        <p:nvSpPr>
          <p:cNvPr id="14" name="CustomShape 9">
            <a:extLst>
              <a:ext uri="{FF2B5EF4-FFF2-40B4-BE49-F238E27FC236}">
                <a16:creationId xmlns:a16="http://schemas.microsoft.com/office/drawing/2014/main" id="{C9FEFF4B-F88F-400C-A11B-F8C1DEF4A61C}"/>
              </a:ext>
            </a:extLst>
          </p:cNvPr>
          <p:cNvSpPr/>
          <p:nvPr/>
        </p:nvSpPr>
        <p:spPr>
          <a:xfrm>
            <a:off x="478080" y="691740"/>
            <a:ext cx="8814600" cy="760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GB" sz="4400" b="1" strike="noStrike" spc="-1" dirty="0">
                <a:solidFill>
                  <a:srgbClr val="203864"/>
                </a:solidFill>
                <a:latin typeface="Calibri Light"/>
              </a:rPr>
              <a:t>Natural Products Discovery</a:t>
            </a:r>
            <a:endParaRPr lang="pt-PT" sz="4400" b="0" strike="noStrike" spc="-1" dirty="0">
              <a:latin typeface="Aria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04" name="Table 1"/>
          <p:cNvGraphicFramePr/>
          <p:nvPr>
            <p:extLst>
              <p:ext uri="{D42A27DB-BD31-4B8C-83A1-F6EECF244321}">
                <p14:modId xmlns:p14="http://schemas.microsoft.com/office/powerpoint/2010/main" val="292188981"/>
              </p:ext>
            </p:extLst>
          </p:nvPr>
        </p:nvGraphicFramePr>
        <p:xfrm>
          <a:off x="1447480" y="1814577"/>
          <a:ext cx="9131400" cy="4703760"/>
        </p:xfrm>
        <a:graphic>
          <a:graphicData uri="http://schemas.openxmlformats.org/drawingml/2006/table">
            <a:tbl>
              <a:tblPr/>
              <a:tblGrid>
                <a:gridCol w="1053720">
                  <a:extLst>
                    <a:ext uri="{9D8B030D-6E8A-4147-A177-3AD203B41FA5}">
                      <a16:colId xmlns:a16="http://schemas.microsoft.com/office/drawing/2014/main" val="20000"/>
                    </a:ext>
                  </a:extLst>
                </a:gridCol>
                <a:gridCol w="1119240">
                  <a:extLst>
                    <a:ext uri="{9D8B030D-6E8A-4147-A177-3AD203B41FA5}">
                      <a16:colId xmlns:a16="http://schemas.microsoft.com/office/drawing/2014/main" val="20001"/>
                    </a:ext>
                  </a:extLst>
                </a:gridCol>
                <a:gridCol w="1102680">
                  <a:extLst>
                    <a:ext uri="{9D8B030D-6E8A-4147-A177-3AD203B41FA5}">
                      <a16:colId xmlns:a16="http://schemas.microsoft.com/office/drawing/2014/main" val="20002"/>
                    </a:ext>
                  </a:extLst>
                </a:gridCol>
                <a:gridCol w="5855760">
                  <a:extLst>
                    <a:ext uri="{9D8B030D-6E8A-4147-A177-3AD203B41FA5}">
                      <a16:colId xmlns:a16="http://schemas.microsoft.com/office/drawing/2014/main" val="20003"/>
                    </a:ext>
                  </a:extLst>
                </a:gridCol>
              </a:tblGrid>
              <a:tr h="477360">
                <a:tc>
                  <a:txBody>
                    <a:bodyPr/>
                    <a:lstStyle/>
                    <a:p>
                      <a:pPr>
                        <a:lnSpc>
                          <a:spcPct val="100000"/>
                        </a:lnSpc>
                      </a:pPr>
                      <a:r>
                        <a:rPr lang="en-GB" sz="1600" b="1" strike="noStrike" spc="-1">
                          <a:solidFill>
                            <a:srgbClr val="000000"/>
                          </a:solidFill>
                          <a:latin typeface="Open Sans"/>
                          <a:ea typeface="Open Sans"/>
                        </a:rPr>
                        <a:t>Taxon</a:t>
                      </a:r>
                      <a:endParaRPr lang="pt-PT" sz="1600" b="0" strike="noStrike" spc="-1">
                        <a:latin typeface="Times New Roman"/>
                      </a:endParaRPr>
                    </a:p>
                  </a:txBody>
                  <a:tcPr marL="7560" marR="756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28080">
                      <a:solidFill>
                        <a:srgbClr val="222A35"/>
                      </a:solidFill>
                    </a:lnB>
                    <a:noFill/>
                  </a:tcPr>
                </a:tc>
                <a:tc>
                  <a:txBody>
                    <a:bodyPr/>
                    <a:lstStyle/>
                    <a:p>
                      <a:pPr>
                        <a:lnSpc>
                          <a:spcPct val="100000"/>
                        </a:lnSpc>
                      </a:pPr>
                      <a:r>
                        <a:rPr lang="en-GB" sz="1600" b="1" strike="noStrike" spc="-1">
                          <a:solidFill>
                            <a:srgbClr val="000000"/>
                          </a:solidFill>
                          <a:latin typeface="Open Sans"/>
                          <a:ea typeface="Open Sans"/>
                        </a:rPr>
                        <a:t>Av. dissim</a:t>
                      </a:r>
                      <a:endParaRPr lang="pt-PT" sz="1600" b="0" strike="noStrike" spc="-1">
                        <a:latin typeface="Times New Roman"/>
                      </a:endParaRPr>
                    </a:p>
                  </a:txBody>
                  <a:tcPr marL="7560" marR="7560">
                    <a:lnT w="12700" cap="flat" cmpd="sng" algn="ctr">
                      <a:solidFill>
                        <a:schemeClr val="tx1"/>
                      </a:solidFill>
                      <a:prstDash val="solid"/>
                      <a:round/>
                      <a:headEnd type="none" w="med" len="med"/>
                      <a:tailEnd type="none" w="med" len="med"/>
                    </a:lnT>
                    <a:lnB w="28080">
                      <a:solidFill>
                        <a:srgbClr val="222A35"/>
                      </a:solidFill>
                    </a:lnB>
                    <a:noFill/>
                  </a:tcPr>
                </a:tc>
                <a:tc>
                  <a:txBody>
                    <a:bodyPr/>
                    <a:lstStyle/>
                    <a:p>
                      <a:pPr>
                        <a:lnSpc>
                          <a:spcPct val="100000"/>
                        </a:lnSpc>
                      </a:pPr>
                      <a:r>
                        <a:rPr lang="en-GB" sz="1600" b="1" strike="noStrike" spc="-1">
                          <a:solidFill>
                            <a:srgbClr val="000000"/>
                          </a:solidFill>
                          <a:latin typeface="Open Sans"/>
                          <a:ea typeface="Open Sans"/>
                        </a:rPr>
                        <a:t>Contrib. %</a:t>
                      </a:r>
                      <a:endParaRPr lang="pt-PT" sz="1600" b="0" strike="noStrike" spc="-1">
                        <a:latin typeface="Times New Roman"/>
                      </a:endParaRPr>
                    </a:p>
                  </a:txBody>
                  <a:tcPr marL="7560" marR="7560">
                    <a:lnT w="12700" cap="flat" cmpd="sng" algn="ctr">
                      <a:solidFill>
                        <a:schemeClr val="tx1"/>
                      </a:solidFill>
                      <a:prstDash val="solid"/>
                      <a:round/>
                      <a:headEnd type="none" w="med" len="med"/>
                      <a:tailEnd type="none" w="med" len="med"/>
                    </a:lnT>
                    <a:lnB w="28080">
                      <a:solidFill>
                        <a:srgbClr val="222A35"/>
                      </a:solidFill>
                    </a:lnB>
                    <a:noFill/>
                  </a:tcPr>
                </a:tc>
                <a:tc>
                  <a:txBody>
                    <a:bodyPr/>
                    <a:lstStyle/>
                    <a:p>
                      <a:pPr>
                        <a:lnSpc>
                          <a:spcPct val="100000"/>
                        </a:lnSpc>
                      </a:pPr>
                      <a:r>
                        <a:rPr lang="en-GB" sz="1600" b="1" strike="noStrike" spc="-1">
                          <a:solidFill>
                            <a:srgbClr val="000000"/>
                          </a:solidFill>
                          <a:latin typeface="Open Sans"/>
                          <a:ea typeface="Open Sans"/>
                        </a:rPr>
                        <a:t>Annotation </a:t>
                      </a:r>
                      <a:endParaRPr lang="pt-PT" sz="1600" b="0" strike="noStrike" spc="-1">
                        <a:latin typeface="Times New Roman"/>
                      </a:endParaRPr>
                    </a:p>
                  </a:txBody>
                  <a:tcPr marL="7560" marR="756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080">
                      <a:solidFill>
                        <a:srgbClr val="222A35"/>
                      </a:solidFill>
                    </a:lnB>
                    <a:noFill/>
                  </a:tcPr>
                </a:tc>
                <a:extLst>
                  <a:ext uri="{0D108BD9-81ED-4DB2-BD59-A6C34878D82A}">
                    <a16:rowId xmlns:a16="http://schemas.microsoft.com/office/drawing/2014/main" val="10000"/>
                  </a:ext>
                </a:extLst>
              </a:tr>
              <a:tr h="477360">
                <a:tc>
                  <a:txBody>
                    <a:bodyPr/>
                    <a:lstStyle/>
                    <a:p>
                      <a:pPr>
                        <a:lnSpc>
                          <a:spcPct val="100000"/>
                        </a:lnSpc>
                      </a:pPr>
                      <a:r>
                        <a:rPr lang="en-GB" sz="1600" b="0" strike="noStrike" spc="-1">
                          <a:solidFill>
                            <a:srgbClr val="000000"/>
                          </a:solidFill>
                          <a:latin typeface="Open Sans"/>
                          <a:ea typeface="Open Sans"/>
                        </a:rPr>
                        <a:t>COG3321</a:t>
                      </a:r>
                      <a:endParaRPr lang="pt-PT" sz="1600" b="0" strike="noStrike" spc="-1">
                        <a:latin typeface="Times New Roman"/>
                      </a:endParaRPr>
                    </a:p>
                  </a:txBody>
                  <a:tcPr marL="7560" marR="7560">
                    <a:lnL w="12700" cap="flat" cmpd="sng" algn="ctr">
                      <a:solidFill>
                        <a:schemeClr val="tx1"/>
                      </a:solidFill>
                      <a:prstDash val="solid"/>
                      <a:round/>
                      <a:headEnd type="none" w="med" len="med"/>
                      <a:tailEnd type="none" w="med" len="med"/>
                    </a:lnL>
                    <a:lnT w="28080">
                      <a:solidFill>
                        <a:srgbClr val="222A35"/>
                      </a:solidFill>
                    </a:lnT>
                    <a:noFill/>
                  </a:tcPr>
                </a:tc>
                <a:tc>
                  <a:txBody>
                    <a:bodyPr/>
                    <a:lstStyle/>
                    <a:p>
                      <a:pPr>
                        <a:lnSpc>
                          <a:spcPct val="100000"/>
                        </a:lnSpc>
                      </a:pPr>
                      <a:r>
                        <a:rPr lang="en-GB" sz="1600" b="0" strike="noStrike" spc="-1">
                          <a:solidFill>
                            <a:srgbClr val="000000"/>
                          </a:solidFill>
                          <a:latin typeface="Open Sans"/>
                          <a:ea typeface="Open Sans"/>
                        </a:rPr>
                        <a:t>0,05777</a:t>
                      </a:r>
                      <a:endParaRPr lang="pt-PT" sz="1600" b="0" strike="noStrike" spc="-1">
                        <a:latin typeface="Times New Roman"/>
                      </a:endParaRPr>
                    </a:p>
                  </a:txBody>
                  <a:tcPr marL="7560" marR="7560">
                    <a:lnT w="28080">
                      <a:solidFill>
                        <a:srgbClr val="222A35"/>
                      </a:solidFill>
                    </a:lnT>
                    <a:noFill/>
                  </a:tcPr>
                </a:tc>
                <a:tc>
                  <a:txBody>
                    <a:bodyPr/>
                    <a:lstStyle/>
                    <a:p>
                      <a:pPr>
                        <a:lnSpc>
                          <a:spcPct val="100000"/>
                        </a:lnSpc>
                      </a:pPr>
                      <a:r>
                        <a:rPr lang="en-GB" sz="1600" b="0" strike="noStrike" spc="-1">
                          <a:solidFill>
                            <a:srgbClr val="000000"/>
                          </a:solidFill>
                          <a:latin typeface="Open Sans"/>
                          <a:ea typeface="Open Sans"/>
                        </a:rPr>
                        <a:t>0,3766</a:t>
                      </a:r>
                      <a:endParaRPr lang="pt-PT" sz="1600" b="0" strike="noStrike" spc="-1">
                        <a:latin typeface="Times New Roman"/>
                      </a:endParaRPr>
                    </a:p>
                  </a:txBody>
                  <a:tcPr marL="7560" marR="7560">
                    <a:lnT w="28080">
                      <a:solidFill>
                        <a:srgbClr val="222A35"/>
                      </a:solidFill>
                    </a:lnT>
                    <a:noFill/>
                  </a:tcPr>
                </a:tc>
                <a:tc>
                  <a:txBody>
                    <a:bodyPr/>
                    <a:lstStyle/>
                    <a:p>
                      <a:pPr>
                        <a:lnSpc>
                          <a:spcPct val="100000"/>
                        </a:lnSpc>
                      </a:pPr>
                      <a:r>
                        <a:rPr lang="en-GB" sz="1600" b="1" strike="noStrike" spc="-1">
                          <a:solidFill>
                            <a:srgbClr val="000000"/>
                          </a:solidFill>
                          <a:latin typeface="Open Sans"/>
                          <a:ea typeface="Open Sans"/>
                        </a:rPr>
                        <a:t>Acyl transferase domain in polyketide synthase (PKS) enzymes</a:t>
                      </a:r>
                      <a:endParaRPr lang="pt-PT" sz="1600" b="0" strike="noStrike" spc="-1">
                        <a:latin typeface="Times New Roman"/>
                      </a:endParaRPr>
                    </a:p>
                  </a:txBody>
                  <a:tcPr marL="7560" marR="7560">
                    <a:lnR w="12700" cap="flat" cmpd="sng" algn="ctr">
                      <a:solidFill>
                        <a:schemeClr val="tx1"/>
                      </a:solidFill>
                      <a:prstDash val="solid"/>
                      <a:round/>
                      <a:headEnd type="none" w="med" len="med"/>
                      <a:tailEnd type="none" w="med" len="med"/>
                    </a:lnR>
                    <a:lnT w="28080">
                      <a:solidFill>
                        <a:srgbClr val="222A35"/>
                      </a:solidFill>
                    </a:lnT>
                    <a:noFill/>
                  </a:tcPr>
                </a:tc>
                <a:extLst>
                  <a:ext uri="{0D108BD9-81ED-4DB2-BD59-A6C34878D82A}">
                    <a16:rowId xmlns:a16="http://schemas.microsoft.com/office/drawing/2014/main" val="10001"/>
                  </a:ext>
                </a:extLst>
              </a:tr>
              <a:tr h="242640">
                <a:tc>
                  <a:txBody>
                    <a:bodyPr/>
                    <a:lstStyle/>
                    <a:p>
                      <a:pPr>
                        <a:lnSpc>
                          <a:spcPct val="100000"/>
                        </a:lnSpc>
                      </a:pPr>
                      <a:r>
                        <a:rPr lang="en-GB" sz="1600" b="0" strike="noStrike" spc="-1">
                          <a:solidFill>
                            <a:srgbClr val="000000"/>
                          </a:solidFill>
                          <a:latin typeface="Open Sans"/>
                          <a:ea typeface="Open Sans"/>
                        </a:rPr>
                        <a:t>COG4886</a:t>
                      </a:r>
                      <a:endParaRPr lang="pt-PT" sz="1600" b="0" strike="noStrike" spc="-1">
                        <a:latin typeface="Times New Roman"/>
                      </a:endParaRPr>
                    </a:p>
                  </a:txBody>
                  <a:tcPr marL="7560" marR="7560">
                    <a:lnL w="12700" cap="flat" cmpd="sng" algn="ctr">
                      <a:solidFill>
                        <a:schemeClr val="tx1"/>
                      </a:solidFill>
                      <a:prstDash val="solid"/>
                      <a:round/>
                      <a:headEnd type="none" w="med" len="med"/>
                      <a:tailEnd type="none" w="med" len="med"/>
                    </a:lnL>
                    <a:noFill/>
                  </a:tcPr>
                </a:tc>
                <a:tc>
                  <a:txBody>
                    <a:bodyPr/>
                    <a:lstStyle/>
                    <a:p>
                      <a:pPr>
                        <a:lnSpc>
                          <a:spcPct val="100000"/>
                        </a:lnSpc>
                      </a:pPr>
                      <a:r>
                        <a:rPr lang="en-GB" sz="1600" b="0" strike="noStrike" spc="-1">
                          <a:solidFill>
                            <a:srgbClr val="000000"/>
                          </a:solidFill>
                          <a:latin typeface="Open Sans"/>
                          <a:ea typeface="Open Sans"/>
                        </a:rPr>
                        <a:t>0,04966</a:t>
                      </a:r>
                      <a:endParaRPr lang="pt-PT" sz="1600" b="0" strike="noStrike" spc="-1">
                        <a:latin typeface="Times New Roman"/>
                      </a:endParaRPr>
                    </a:p>
                  </a:txBody>
                  <a:tcPr marL="7560" marR="7560">
                    <a:noFill/>
                  </a:tcPr>
                </a:tc>
                <a:tc>
                  <a:txBody>
                    <a:bodyPr/>
                    <a:lstStyle/>
                    <a:p>
                      <a:pPr>
                        <a:lnSpc>
                          <a:spcPct val="100000"/>
                        </a:lnSpc>
                      </a:pPr>
                      <a:r>
                        <a:rPr lang="en-GB" sz="1600" b="0" strike="noStrike" spc="-1">
                          <a:solidFill>
                            <a:srgbClr val="000000"/>
                          </a:solidFill>
                          <a:latin typeface="Open Sans"/>
                          <a:ea typeface="Open Sans"/>
                        </a:rPr>
                        <a:t>0,3238</a:t>
                      </a:r>
                      <a:endParaRPr lang="pt-PT" sz="1600" b="0" strike="noStrike" spc="-1">
                        <a:latin typeface="Times New Roman"/>
                      </a:endParaRPr>
                    </a:p>
                  </a:txBody>
                  <a:tcPr marL="7560" marR="7560">
                    <a:noFill/>
                  </a:tcPr>
                </a:tc>
                <a:tc>
                  <a:txBody>
                    <a:bodyPr/>
                    <a:lstStyle/>
                    <a:p>
                      <a:pPr>
                        <a:lnSpc>
                          <a:spcPct val="100000"/>
                        </a:lnSpc>
                      </a:pPr>
                      <a:r>
                        <a:rPr lang="en-GB" sz="1600" b="0" strike="noStrike" spc="-1">
                          <a:solidFill>
                            <a:srgbClr val="000000"/>
                          </a:solidFill>
                          <a:latin typeface="Open Sans"/>
                          <a:ea typeface="Open Sans"/>
                        </a:rPr>
                        <a:t>Leucine-rich repeat (LRR) protein</a:t>
                      </a:r>
                      <a:endParaRPr lang="pt-PT" sz="1600" b="0" strike="noStrike" spc="-1">
                        <a:latin typeface="Times New Roman"/>
                      </a:endParaRPr>
                    </a:p>
                  </a:txBody>
                  <a:tcPr marL="7560" marR="7560">
                    <a:lnR w="12700" cap="flat" cmpd="sng" algn="ctr">
                      <a:solidFill>
                        <a:schemeClr val="tx1"/>
                      </a:solidFill>
                      <a:prstDash val="solid"/>
                      <a:round/>
                      <a:headEnd type="none" w="med" len="med"/>
                      <a:tailEnd type="none" w="med" len="med"/>
                    </a:lnR>
                    <a:noFill/>
                  </a:tcPr>
                </a:tc>
                <a:extLst>
                  <a:ext uri="{0D108BD9-81ED-4DB2-BD59-A6C34878D82A}">
                    <a16:rowId xmlns:a16="http://schemas.microsoft.com/office/drawing/2014/main" val="10002"/>
                  </a:ext>
                </a:extLst>
              </a:tr>
              <a:tr h="242640">
                <a:tc>
                  <a:txBody>
                    <a:bodyPr/>
                    <a:lstStyle/>
                    <a:p>
                      <a:pPr>
                        <a:lnSpc>
                          <a:spcPct val="100000"/>
                        </a:lnSpc>
                      </a:pPr>
                      <a:r>
                        <a:rPr lang="en-GB" sz="1600" b="0" strike="noStrike" spc="-1">
                          <a:solidFill>
                            <a:srgbClr val="000000"/>
                          </a:solidFill>
                          <a:latin typeface="Open Sans"/>
                          <a:ea typeface="Open Sans"/>
                        </a:rPr>
                        <a:t>COG2273</a:t>
                      </a:r>
                      <a:endParaRPr lang="pt-PT" sz="1600" b="0" strike="noStrike" spc="-1">
                        <a:latin typeface="Times New Roman"/>
                      </a:endParaRPr>
                    </a:p>
                  </a:txBody>
                  <a:tcPr marL="7560" marR="7560">
                    <a:lnL w="12700" cap="flat" cmpd="sng" algn="ctr">
                      <a:solidFill>
                        <a:schemeClr val="tx1"/>
                      </a:solidFill>
                      <a:prstDash val="solid"/>
                      <a:round/>
                      <a:headEnd type="none" w="med" len="med"/>
                      <a:tailEnd type="none" w="med" len="med"/>
                    </a:lnL>
                    <a:noFill/>
                  </a:tcPr>
                </a:tc>
                <a:tc>
                  <a:txBody>
                    <a:bodyPr/>
                    <a:lstStyle/>
                    <a:p>
                      <a:pPr>
                        <a:lnSpc>
                          <a:spcPct val="100000"/>
                        </a:lnSpc>
                      </a:pPr>
                      <a:r>
                        <a:rPr lang="en-GB" sz="1600" b="0" strike="noStrike" spc="-1">
                          <a:solidFill>
                            <a:srgbClr val="000000"/>
                          </a:solidFill>
                          <a:latin typeface="Open Sans"/>
                          <a:ea typeface="Open Sans"/>
                        </a:rPr>
                        <a:t>0,04762</a:t>
                      </a:r>
                      <a:endParaRPr lang="pt-PT" sz="1600" b="0" strike="noStrike" spc="-1">
                        <a:latin typeface="Times New Roman"/>
                      </a:endParaRPr>
                    </a:p>
                  </a:txBody>
                  <a:tcPr marL="7560" marR="7560">
                    <a:noFill/>
                  </a:tcPr>
                </a:tc>
                <a:tc>
                  <a:txBody>
                    <a:bodyPr/>
                    <a:lstStyle/>
                    <a:p>
                      <a:pPr>
                        <a:lnSpc>
                          <a:spcPct val="100000"/>
                        </a:lnSpc>
                      </a:pPr>
                      <a:r>
                        <a:rPr lang="en-GB" sz="1600" b="0" strike="noStrike" spc="-1">
                          <a:solidFill>
                            <a:srgbClr val="000000"/>
                          </a:solidFill>
                          <a:latin typeface="Open Sans"/>
                          <a:ea typeface="Open Sans"/>
                        </a:rPr>
                        <a:t>0,3105</a:t>
                      </a:r>
                      <a:endParaRPr lang="pt-PT" sz="1600" b="0" strike="noStrike" spc="-1">
                        <a:latin typeface="Times New Roman"/>
                      </a:endParaRPr>
                    </a:p>
                  </a:txBody>
                  <a:tcPr marL="7560" marR="7560">
                    <a:noFill/>
                  </a:tcPr>
                </a:tc>
                <a:tc>
                  <a:txBody>
                    <a:bodyPr/>
                    <a:lstStyle/>
                    <a:p>
                      <a:pPr>
                        <a:lnSpc>
                          <a:spcPct val="100000"/>
                        </a:lnSpc>
                      </a:pPr>
                      <a:r>
                        <a:rPr lang="en-GB" sz="1600" b="0" strike="noStrike" spc="-1">
                          <a:solidFill>
                            <a:srgbClr val="000000"/>
                          </a:solidFill>
                          <a:latin typeface="Open Sans"/>
                          <a:ea typeface="Open Sans"/>
                        </a:rPr>
                        <a:t>Beta-glucanase, GH16 family</a:t>
                      </a:r>
                      <a:endParaRPr lang="pt-PT" sz="1600" b="0" strike="noStrike" spc="-1">
                        <a:latin typeface="Times New Roman"/>
                      </a:endParaRPr>
                    </a:p>
                  </a:txBody>
                  <a:tcPr marL="7560" marR="7560">
                    <a:lnR w="12700" cap="flat" cmpd="sng" algn="ctr">
                      <a:solidFill>
                        <a:schemeClr val="tx1"/>
                      </a:solidFill>
                      <a:prstDash val="solid"/>
                      <a:round/>
                      <a:headEnd type="none" w="med" len="med"/>
                      <a:tailEnd type="none" w="med" len="med"/>
                    </a:lnR>
                    <a:noFill/>
                  </a:tcPr>
                </a:tc>
                <a:extLst>
                  <a:ext uri="{0D108BD9-81ED-4DB2-BD59-A6C34878D82A}">
                    <a16:rowId xmlns:a16="http://schemas.microsoft.com/office/drawing/2014/main" val="10003"/>
                  </a:ext>
                </a:extLst>
              </a:tr>
              <a:tr h="477360">
                <a:tc>
                  <a:txBody>
                    <a:bodyPr/>
                    <a:lstStyle/>
                    <a:p>
                      <a:pPr>
                        <a:lnSpc>
                          <a:spcPct val="100000"/>
                        </a:lnSpc>
                      </a:pPr>
                      <a:r>
                        <a:rPr lang="en-GB" sz="1600" b="0" strike="noStrike" spc="-1">
                          <a:solidFill>
                            <a:srgbClr val="000000"/>
                          </a:solidFill>
                          <a:latin typeface="Open Sans"/>
                          <a:ea typeface="Open Sans"/>
                        </a:rPr>
                        <a:t>COG2207</a:t>
                      </a:r>
                      <a:endParaRPr lang="pt-PT" sz="1600" b="0" strike="noStrike" spc="-1">
                        <a:latin typeface="Times New Roman"/>
                      </a:endParaRPr>
                    </a:p>
                  </a:txBody>
                  <a:tcPr marL="7560" marR="7560">
                    <a:lnL w="12700" cap="flat" cmpd="sng" algn="ctr">
                      <a:solidFill>
                        <a:schemeClr val="tx1"/>
                      </a:solidFill>
                      <a:prstDash val="solid"/>
                      <a:round/>
                      <a:headEnd type="none" w="med" len="med"/>
                      <a:tailEnd type="none" w="med" len="med"/>
                    </a:lnL>
                    <a:noFill/>
                  </a:tcPr>
                </a:tc>
                <a:tc>
                  <a:txBody>
                    <a:bodyPr/>
                    <a:lstStyle/>
                    <a:p>
                      <a:pPr>
                        <a:lnSpc>
                          <a:spcPct val="100000"/>
                        </a:lnSpc>
                      </a:pPr>
                      <a:r>
                        <a:rPr lang="en-GB" sz="1600" b="0" strike="noStrike" spc="-1">
                          <a:solidFill>
                            <a:srgbClr val="000000"/>
                          </a:solidFill>
                          <a:latin typeface="Open Sans"/>
                          <a:ea typeface="Open Sans"/>
                        </a:rPr>
                        <a:t>0,04713</a:t>
                      </a:r>
                      <a:endParaRPr lang="pt-PT" sz="1600" b="0" strike="noStrike" spc="-1">
                        <a:latin typeface="Times New Roman"/>
                      </a:endParaRPr>
                    </a:p>
                  </a:txBody>
                  <a:tcPr marL="7560" marR="7560">
                    <a:noFill/>
                  </a:tcPr>
                </a:tc>
                <a:tc>
                  <a:txBody>
                    <a:bodyPr/>
                    <a:lstStyle/>
                    <a:p>
                      <a:pPr>
                        <a:lnSpc>
                          <a:spcPct val="100000"/>
                        </a:lnSpc>
                      </a:pPr>
                      <a:r>
                        <a:rPr lang="en-GB" sz="1600" b="0" strike="noStrike" spc="-1">
                          <a:solidFill>
                            <a:srgbClr val="000000"/>
                          </a:solidFill>
                          <a:latin typeface="Open Sans"/>
                          <a:ea typeface="Open Sans"/>
                        </a:rPr>
                        <a:t>0,3073</a:t>
                      </a:r>
                      <a:endParaRPr lang="pt-PT" sz="1600" b="0" strike="noStrike" spc="-1">
                        <a:latin typeface="Times New Roman"/>
                      </a:endParaRPr>
                    </a:p>
                  </a:txBody>
                  <a:tcPr marL="7560" marR="7560">
                    <a:noFill/>
                  </a:tcPr>
                </a:tc>
                <a:tc>
                  <a:txBody>
                    <a:bodyPr/>
                    <a:lstStyle/>
                    <a:p>
                      <a:pPr>
                        <a:lnSpc>
                          <a:spcPct val="100000"/>
                        </a:lnSpc>
                      </a:pPr>
                      <a:r>
                        <a:rPr lang="en-GB" sz="1600" b="0" strike="noStrike" spc="-1">
                          <a:solidFill>
                            <a:srgbClr val="000000"/>
                          </a:solidFill>
                          <a:latin typeface="Open Sans"/>
                          <a:ea typeface="Open Sans"/>
                        </a:rPr>
                        <a:t>AraC-type DNA-binding domain and AraC-containing proteins</a:t>
                      </a:r>
                      <a:endParaRPr lang="pt-PT" sz="1600" b="0" strike="noStrike" spc="-1">
                        <a:latin typeface="Times New Roman"/>
                      </a:endParaRPr>
                    </a:p>
                  </a:txBody>
                  <a:tcPr marL="7560" marR="7560">
                    <a:lnR w="12700" cap="flat" cmpd="sng" algn="ctr">
                      <a:solidFill>
                        <a:schemeClr val="tx1"/>
                      </a:solidFill>
                      <a:prstDash val="solid"/>
                      <a:round/>
                      <a:headEnd type="none" w="med" len="med"/>
                      <a:tailEnd type="none" w="med" len="med"/>
                    </a:lnR>
                    <a:noFill/>
                  </a:tcPr>
                </a:tc>
                <a:extLst>
                  <a:ext uri="{0D108BD9-81ED-4DB2-BD59-A6C34878D82A}">
                    <a16:rowId xmlns:a16="http://schemas.microsoft.com/office/drawing/2014/main" val="10004"/>
                  </a:ext>
                </a:extLst>
              </a:tr>
              <a:tr h="242640">
                <a:tc>
                  <a:txBody>
                    <a:bodyPr/>
                    <a:lstStyle/>
                    <a:p>
                      <a:pPr>
                        <a:lnSpc>
                          <a:spcPct val="100000"/>
                        </a:lnSpc>
                      </a:pPr>
                      <a:r>
                        <a:rPr lang="en-GB" sz="1600" b="0" strike="noStrike" spc="-1">
                          <a:solidFill>
                            <a:srgbClr val="000000"/>
                          </a:solidFill>
                          <a:latin typeface="Open Sans"/>
                          <a:ea typeface="Open Sans"/>
                        </a:rPr>
                        <a:t>COG3275</a:t>
                      </a:r>
                      <a:endParaRPr lang="pt-PT" sz="1600" b="0" strike="noStrike" spc="-1">
                        <a:latin typeface="Times New Roman"/>
                      </a:endParaRPr>
                    </a:p>
                  </a:txBody>
                  <a:tcPr marL="7560" marR="7560">
                    <a:lnL w="12700" cap="flat" cmpd="sng" algn="ctr">
                      <a:solidFill>
                        <a:schemeClr val="tx1"/>
                      </a:solidFill>
                      <a:prstDash val="solid"/>
                      <a:round/>
                      <a:headEnd type="none" w="med" len="med"/>
                      <a:tailEnd type="none" w="med" len="med"/>
                    </a:lnL>
                    <a:noFill/>
                  </a:tcPr>
                </a:tc>
                <a:tc>
                  <a:txBody>
                    <a:bodyPr/>
                    <a:lstStyle/>
                    <a:p>
                      <a:pPr>
                        <a:lnSpc>
                          <a:spcPct val="100000"/>
                        </a:lnSpc>
                      </a:pPr>
                      <a:r>
                        <a:rPr lang="en-GB" sz="1600" b="0" strike="noStrike" spc="-1">
                          <a:solidFill>
                            <a:srgbClr val="000000"/>
                          </a:solidFill>
                          <a:latin typeface="Open Sans"/>
                          <a:ea typeface="Open Sans"/>
                        </a:rPr>
                        <a:t>0,04656</a:t>
                      </a:r>
                      <a:endParaRPr lang="pt-PT" sz="1600" b="0" strike="noStrike" spc="-1">
                        <a:latin typeface="Times New Roman"/>
                      </a:endParaRPr>
                    </a:p>
                  </a:txBody>
                  <a:tcPr marL="7560" marR="7560">
                    <a:noFill/>
                  </a:tcPr>
                </a:tc>
                <a:tc>
                  <a:txBody>
                    <a:bodyPr/>
                    <a:lstStyle/>
                    <a:p>
                      <a:pPr>
                        <a:lnSpc>
                          <a:spcPct val="100000"/>
                        </a:lnSpc>
                      </a:pPr>
                      <a:r>
                        <a:rPr lang="en-GB" sz="1600" b="0" strike="noStrike" spc="-1">
                          <a:solidFill>
                            <a:srgbClr val="000000"/>
                          </a:solidFill>
                          <a:latin typeface="Open Sans"/>
                          <a:ea typeface="Open Sans"/>
                        </a:rPr>
                        <a:t>0,3036</a:t>
                      </a:r>
                      <a:endParaRPr lang="pt-PT" sz="1600" b="0" strike="noStrike" spc="-1">
                        <a:latin typeface="Times New Roman"/>
                      </a:endParaRPr>
                    </a:p>
                  </a:txBody>
                  <a:tcPr marL="7560" marR="7560">
                    <a:noFill/>
                  </a:tcPr>
                </a:tc>
                <a:tc>
                  <a:txBody>
                    <a:bodyPr/>
                    <a:lstStyle/>
                    <a:p>
                      <a:pPr>
                        <a:lnSpc>
                          <a:spcPct val="100000"/>
                        </a:lnSpc>
                      </a:pPr>
                      <a:r>
                        <a:rPr lang="en-GB" sz="1600" b="0" strike="noStrike" spc="-1">
                          <a:solidFill>
                            <a:srgbClr val="000000"/>
                          </a:solidFill>
                          <a:latin typeface="Open Sans"/>
                          <a:ea typeface="Open Sans"/>
                        </a:rPr>
                        <a:t>Sensor histidine kinase, LytS/YehU family</a:t>
                      </a:r>
                      <a:endParaRPr lang="pt-PT" sz="1600" b="0" strike="noStrike" spc="-1">
                        <a:latin typeface="Times New Roman"/>
                      </a:endParaRPr>
                    </a:p>
                  </a:txBody>
                  <a:tcPr marL="7560" marR="7560">
                    <a:lnR w="12700" cap="flat" cmpd="sng" algn="ctr">
                      <a:solidFill>
                        <a:schemeClr val="tx1"/>
                      </a:solidFill>
                      <a:prstDash val="solid"/>
                      <a:round/>
                      <a:headEnd type="none" w="med" len="med"/>
                      <a:tailEnd type="none" w="med" len="med"/>
                    </a:lnR>
                    <a:noFill/>
                  </a:tcPr>
                </a:tc>
                <a:extLst>
                  <a:ext uri="{0D108BD9-81ED-4DB2-BD59-A6C34878D82A}">
                    <a16:rowId xmlns:a16="http://schemas.microsoft.com/office/drawing/2014/main" val="10005"/>
                  </a:ext>
                </a:extLst>
              </a:tr>
              <a:tr h="242640">
                <a:tc>
                  <a:txBody>
                    <a:bodyPr/>
                    <a:lstStyle/>
                    <a:p>
                      <a:pPr>
                        <a:lnSpc>
                          <a:spcPct val="100000"/>
                        </a:lnSpc>
                      </a:pPr>
                      <a:r>
                        <a:rPr lang="en-GB" sz="1600" b="0" strike="noStrike" spc="-1">
                          <a:solidFill>
                            <a:srgbClr val="000000"/>
                          </a:solidFill>
                          <a:latin typeface="Open Sans"/>
                          <a:ea typeface="Open Sans"/>
                        </a:rPr>
                        <a:t>COG1020</a:t>
                      </a:r>
                      <a:endParaRPr lang="pt-PT" sz="1600" b="0" strike="noStrike" spc="-1">
                        <a:latin typeface="Times New Roman"/>
                      </a:endParaRPr>
                    </a:p>
                  </a:txBody>
                  <a:tcPr marL="7560" marR="7560">
                    <a:lnL w="12700" cap="flat" cmpd="sng" algn="ctr">
                      <a:solidFill>
                        <a:schemeClr val="tx1"/>
                      </a:solidFill>
                      <a:prstDash val="solid"/>
                      <a:round/>
                      <a:headEnd type="none" w="med" len="med"/>
                      <a:tailEnd type="none" w="med" len="med"/>
                    </a:lnL>
                    <a:noFill/>
                  </a:tcPr>
                </a:tc>
                <a:tc>
                  <a:txBody>
                    <a:bodyPr/>
                    <a:lstStyle/>
                    <a:p>
                      <a:pPr>
                        <a:lnSpc>
                          <a:spcPct val="100000"/>
                        </a:lnSpc>
                      </a:pPr>
                      <a:r>
                        <a:rPr lang="en-GB" sz="1600" b="0" strike="noStrike" spc="-1">
                          <a:solidFill>
                            <a:srgbClr val="000000"/>
                          </a:solidFill>
                          <a:latin typeface="Open Sans"/>
                          <a:ea typeface="Open Sans"/>
                        </a:rPr>
                        <a:t>0,04599</a:t>
                      </a:r>
                      <a:endParaRPr lang="pt-PT" sz="1600" b="0" strike="noStrike" spc="-1">
                        <a:latin typeface="Times New Roman"/>
                      </a:endParaRPr>
                    </a:p>
                  </a:txBody>
                  <a:tcPr marL="7560" marR="7560">
                    <a:noFill/>
                  </a:tcPr>
                </a:tc>
                <a:tc>
                  <a:txBody>
                    <a:bodyPr/>
                    <a:lstStyle/>
                    <a:p>
                      <a:pPr>
                        <a:lnSpc>
                          <a:spcPct val="100000"/>
                        </a:lnSpc>
                      </a:pPr>
                      <a:r>
                        <a:rPr lang="en-GB" sz="1600" b="0" strike="noStrike" spc="-1">
                          <a:solidFill>
                            <a:srgbClr val="000000"/>
                          </a:solidFill>
                          <a:latin typeface="Open Sans"/>
                          <a:ea typeface="Open Sans"/>
                        </a:rPr>
                        <a:t>0,2999</a:t>
                      </a:r>
                      <a:endParaRPr lang="pt-PT" sz="1600" b="0" strike="noStrike" spc="-1">
                        <a:latin typeface="Times New Roman"/>
                      </a:endParaRPr>
                    </a:p>
                  </a:txBody>
                  <a:tcPr marL="7560" marR="7560">
                    <a:noFill/>
                  </a:tcPr>
                </a:tc>
                <a:tc>
                  <a:txBody>
                    <a:bodyPr/>
                    <a:lstStyle/>
                    <a:p>
                      <a:pPr>
                        <a:lnSpc>
                          <a:spcPct val="100000"/>
                        </a:lnSpc>
                      </a:pPr>
                      <a:r>
                        <a:rPr lang="en-GB" sz="1600" b="1" strike="noStrike" spc="-1">
                          <a:solidFill>
                            <a:srgbClr val="000000"/>
                          </a:solidFill>
                          <a:latin typeface="Open Sans"/>
                          <a:ea typeface="Open Sans"/>
                        </a:rPr>
                        <a:t>Non-ribosomal peptide synthetase component F</a:t>
                      </a:r>
                      <a:endParaRPr lang="pt-PT" sz="1600" b="0" strike="noStrike" spc="-1">
                        <a:latin typeface="Times New Roman"/>
                      </a:endParaRPr>
                    </a:p>
                  </a:txBody>
                  <a:tcPr marL="7560" marR="7560">
                    <a:lnR w="12700" cap="flat" cmpd="sng" algn="ctr">
                      <a:solidFill>
                        <a:schemeClr val="tx1"/>
                      </a:solidFill>
                      <a:prstDash val="solid"/>
                      <a:round/>
                      <a:headEnd type="none" w="med" len="med"/>
                      <a:tailEnd type="none" w="med" len="med"/>
                    </a:lnR>
                    <a:noFill/>
                  </a:tcPr>
                </a:tc>
                <a:extLst>
                  <a:ext uri="{0D108BD9-81ED-4DB2-BD59-A6C34878D82A}">
                    <a16:rowId xmlns:a16="http://schemas.microsoft.com/office/drawing/2014/main" val="10006"/>
                  </a:ext>
                </a:extLst>
              </a:tr>
              <a:tr h="242640">
                <a:tc>
                  <a:txBody>
                    <a:bodyPr/>
                    <a:lstStyle/>
                    <a:p>
                      <a:pPr>
                        <a:lnSpc>
                          <a:spcPct val="100000"/>
                        </a:lnSpc>
                      </a:pPr>
                      <a:r>
                        <a:rPr lang="en-GB" sz="1600" b="0" strike="noStrike" spc="-1">
                          <a:solidFill>
                            <a:srgbClr val="000000"/>
                          </a:solidFill>
                          <a:latin typeface="Open Sans"/>
                          <a:ea typeface="Open Sans"/>
                        </a:rPr>
                        <a:t>COG3279</a:t>
                      </a:r>
                      <a:endParaRPr lang="pt-PT" sz="1600" b="0" strike="noStrike" spc="-1">
                        <a:latin typeface="Times New Roman"/>
                      </a:endParaRPr>
                    </a:p>
                  </a:txBody>
                  <a:tcPr marL="7560" marR="7560">
                    <a:lnL w="12700" cap="flat" cmpd="sng" algn="ctr">
                      <a:solidFill>
                        <a:schemeClr val="tx1"/>
                      </a:solidFill>
                      <a:prstDash val="solid"/>
                      <a:round/>
                      <a:headEnd type="none" w="med" len="med"/>
                      <a:tailEnd type="none" w="med" len="med"/>
                    </a:lnL>
                    <a:noFill/>
                  </a:tcPr>
                </a:tc>
                <a:tc>
                  <a:txBody>
                    <a:bodyPr/>
                    <a:lstStyle/>
                    <a:p>
                      <a:pPr>
                        <a:lnSpc>
                          <a:spcPct val="100000"/>
                        </a:lnSpc>
                      </a:pPr>
                      <a:r>
                        <a:rPr lang="en-GB" sz="1600" b="0" strike="noStrike" spc="-1">
                          <a:solidFill>
                            <a:srgbClr val="000000"/>
                          </a:solidFill>
                          <a:latin typeface="Open Sans"/>
                          <a:ea typeface="Open Sans"/>
                        </a:rPr>
                        <a:t>0,04131</a:t>
                      </a:r>
                      <a:endParaRPr lang="pt-PT" sz="1600" b="0" strike="noStrike" spc="-1">
                        <a:latin typeface="Times New Roman"/>
                      </a:endParaRPr>
                    </a:p>
                  </a:txBody>
                  <a:tcPr marL="7560" marR="7560">
                    <a:noFill/>
                  </a:tcPr>
                </a:tc>
                <a:tc>
                  <a:txBody>
                    <a:bodyPr/>
                    <a:lstStyle/>
                    <a:p>
                      <a:pPr>
                        <a:lnSpc>
                          <a:spcPct val="100000"/>
                        </a:lnSpc>
                      </a:pPr>
                      <a:r>
                        <a:rPr lang="en-GB" sz="1600" b="0" strike="noStrike" spc="-1">
                          <a:solidFill>
                            <a:srgbClr val="000000"/>
                          </a:solidFill>
                          <a:latin typeface="Open Sans"/>
                          <a:ea typeface="Open Sans"/>
                        </a:rPr>
                        <a:t>0,2693</a:t>
                      </a:r>
                      <a:endParaRPr lang="pt-PT" sz="1600" b="0" strike="noStrike" spc="-1">
                        <a:latin typeface="Times New Roman"/>
                      </a:endParaRPr>
                    </a:p>
                  </a:txBody>
                  <a:tcPr marL="7560" marR="7560">
                    <a:noFill/>
                  </a:tcPr>
                </a:tc>
                <a:tc>
                  <a:txBody>
                    <a:bodyPr/>
                    <a:lstStyle/>
                    <a:p>
                      <a:pPr>
                        <a:lnSpc>
                          <a:spcPct val="100000"/>
                        </a:lnSpc>
                      </a:pPr>
                      <a:r>
                        <a:rPr lang="en-GB" sz="1600" b="0" strike="noStrike" spc="-1">
                          <a:solidFill>
                            <a:srgbClr val="000000"/>
                          </a:solidFill>
                          <a:latin typeface="Open Sans"/>
                          <a:ea typeface="Open Sans"/>
                        </a:rPr>
                        <a:t>DNA-binding response regulator, LytR/AlgR family</a:t>
                      </a:r>
                      <a:endParaRPr lang="pt-PT" sz="1600" b="0" strike="noStrike" spc="-1">
                        <a:latin typeface="Times New Roman"/>
                      </a:endParaRPr>
                    </a:p>
                  </a:txBody>
                  <a:tcPr marL="7560" marR="7560">
                    <a:lnR w="12700" cap="flat" cmpd="sng" algn="ctr">
                      <a:solidFill>
                        <a:schemeClr val="tx1"/>
                      </a:solidFill>
                      <a:prstDash val="solid"/>
                      <a:round/>
                      <a:headEnd type="none" w="med" len="med"/>
                      <a:tailEnd type="none" w="med" len="med"/>
                    </a:lnR>
                    <a:noFill/>
                  </a:tcPr>
                </a:tc>
                <a:extLst>
                  <a:ext uri="{0D108BD9-81ED-4DB2-BD59-A6C34878D82A}">
                    <a16:rowId xmlns:a16="http://schemas.microsoft.com/office/drawing/2014/main" val="10007"/>
                  </a:ext>
                </a:extLst>
              </a:tr>
              <a:tr h="242640">
                <a:tc>
                  <a:txBody>
                    <a:bodyPr/>
                    <a:lstStyle/>
                    <a:p>
                      <a:pPr>
                        <a:lnSpc>
                          <a:spcPct val="100000"/>
                        </a:lnSpc>
                      </a:pPr>
                      <a:r>
                        <a:rPr lang="en-GB" sz="1600" b="0" strike="noStrike" spc="-1">
                          <a:solidFill>
                            <a:srgbClr val="000000"/>
                          </a:solidFill>
                          <a:latin typeface="Open Sans"/>
                          <a:ea typeface="Open Sans"/>
                        </a:rPr>
                        <a:t>COG3979</a:t>
                      </a:r>
                      <a:endParaRPr lang="pt-PT" sz="1600" b="0" strike="noStrike" spc="-1">
                        <a:latin typeface="Times New Roman"/>
                      </a:endParaRPr>
                    </a:p>
                  </a:txBody>
                  <a:tcPr marL="7560" marR="7560">
                    <a:lnL w="12700" cap="flat" cmpd="sng" algn="ctr">
                      <a:solidFill>
                        <a:schemeClr val="tx1"/>
                      </a:solidFill>
                      <a:prstDash val="solid"/>
                      <a:round/>
                      <a:headEnd type="none" w="med" len="med"/>
                      <a:tailEnd type="none" w="med" len="med"/>
                    </a:lnL>
                    <a:noFill/>
                  </a:tcPr>
                </a:tc>
                <a:tc>
                  <a:txBody>
                    <a:bodyPr/>
                    <a:lstStyle/>
                    <a:p>
                      <a:pPr>
                        <a:lnSpc>
                          <a:spcPct val="100000"/>
                        </a:lnSpc>
                      </a:pPr>
                      <a:r>
                        <a:rPr lang="en-GB" sz="1600" b="0" strike="noStrike" spc="-1">
                          <a:solidFill>
                            <a:srgbClr val="000000"/>
                          </a:solidFill>
                          <a:latin typeface="Open Sans"/>
                          <a:ea typeface="Open Sans"/>
                        </a:rPr>
                        <a:t>0,03851</a:t>
                      </a:r>
                      <a:endParaRPr lang="pt-PT" sz="1600" b="0" strike="noStrike" spc="-1">
                        <a:latin typeface="Times New Roman"/>
                      </a:endParaRPr>
                    </a:p>
                  </a:txBody>
                  <a:tcPr marL="7560" marR="7560">
                    <a:noFill/>
                  </a:tcPr>
                </a:tc>
                <a:tc>
                  <a:txBody>
                    <a:bodyPr/>
                    <a:lstStyle/>
                    <a:p>
                      <a:pPr>
                        <a:lnSpc>
                          <a:spcPct val="100000"/>
                        </a:lnSpc>
                      </a:pPr>
                      <a:r>
                        <a:rPr lang="en-GB" sz="1600" b="0" strike="noStrike" spc="-1">
                          <a:solidFill>
                            <a:srgbClr val="000000"/>
                          </a:solidFill>
                          <a:latin typeface="Open Sans"/>
                          <a:ea typeface="Open Sans"/>
                        </a:rPr>
                        <a:t>0,251</a:t>
                      </a:r>
                      <a:endParaRPr lang="pt-PT" sz="1600" b="0" strike="noStrike" spc="-1">
                        <a:latin typeface="Times New Roman"/>
                      </a:endParaRPr>
                    </a:p>
                  </a:txBody>
                  <a:tcPr marL="7560" marR="7560">
                    <a:noFill/>
                  </a:tcPr>
                </a:tc>
                <a:tc>
                  <a:txBody>
                    <a:bodyPr/>
                    <a:lstStyle/>
                    <a:p>
                      <a:pPr>
                        <a:lnSpc>
                          <a:spcPct val="100000"/>
                        </a:lnSpc>
                      </a:pPr>
                      <a:r>
                        <a:rPr lang="en-GB" sz="1600" b="0" strike="noStrike" spc="-1">
                          <a:solidFill>
                            <a:srgbClr val="000000"/>
                          </a:solidFill>
                          <a:latin typeface="Open Sans"/>
                          <a:ea typeface="Open Sans"/>
                        </a:rPr>
                        <a:t>Chitodextrinase</a:t>
                      </a:r>
                      <a:endParaRPr lang="pt-PT" sz="1600" b="0" strike="noStrike" spc="-1">
                        <a:latin typeface="Times New Roman"/>
                      </a:endParaRPr>
                    </a:p>
                  </a:txBody>
                  <a:tcPr marL="7560" marR="7560">
                    <a:lnR w="12700" cap="flat" cmpd="sng" algn="ctr">
                      <a:solidFill>
                        <a:schemeClr val="tx1"/>
                      </a:solidFill>
                      <a:prstDash val="solid"/>
                      <a:round/>
                      <a:headEnd type="none" w="med" len="med"/>
                      <a:tailEnd type="none" w="med" len="med"/>
                    </a:lnR>
                    <a:noFill/>
                  </a:tcPr>
                </a:tc>
                <a:extLst>
                  <a:ext uri="{0D108BD9-81ED-4DB2-BD59-A6C34878D82A}">
                    <a16:rowId xmlns:a16="http://schemas.microsoft.com/office/drawing/2014/main" val="10008"/>
                  </a:ext>
                </a:extLst>
              </a:tr>
              <a:tr h="477360">
                <a:tc>
                  <a:txBody>
                    <a:bodyPr/>
                    <a:lstStyle/>
                    <a:p>
                      <a:pPr>
                        <a:lnSpc>
                          <a:spcPct val="100000"/>
                        </a:lnSpc>
                      </a:pPr>
                      <a:r>
                        <a:rPr lang="en-GB" sz="1600" b="0" strike="noStrike" spc="-1">
                          <a:solidFill>
                            <a:srgbClr val="000000"/>
                          </a:solidFill>
                          <a:latin typeface="Open Sans"/>
                          <a:ea typeface="Open Sans"/>
                        </a:rPr>
                        <a:t>COG3501</a:t>
                      </a:r>
                      <a:endParaRPr lang="pt-PT" sz="1600" b="0" strike="noStrike" spc="-1">
                        <a:latin typeface="Times New Roman"/>
                      </a:endParaRPr>
                    </a:p>
                  </a:txBody>
                  <a:tcPr marL="7560" marR="7560">
                    <a:lnL w="12700" cap="flat" cmpd="sng" algn="ctr">
                      <a:solidFill>
                        <a:schemeClr val="tx1"/>
                      </a:solidFill>
                      <a:prstDash val="solid"/>
                      <a:round/>
                      <a:headEnd type="none" w="med" len="med"/>
                      <a:tailEnd type="none" w="med" len="med"/>
                    </a:lnL>
                    <a:noFill/>
                  </a:tcPr>
                </a:tc>
                <a:tc>
                  <a:txBody>
                    <a:bodyPr/>
                    <a:lstStyle/>
                    <a:p>
                      <a:pPr>
                        <a:lnSpc>
                          <a:spcPct val="100000"/>
                        </a:lnSpc>
                      </a:pPr>
                      <a:r>
                        <a:rPr lang="en-GB" sz="1600" b="0" strike="noStrike" spc="-1">
                          <a:solidFill>
                            <a:srgbClr val="000000"/>
                          </a:solidFill>
                          <a:latin typeface="Open Sans"/>
                          <a:ea typeface="Open Sans"/>
                        </a:rPr>
                        <a:t>0,03683</a:t>
                      </a:r>
                      <a:endParaRPr lang="pt-PT" sz="1600" b="0" strike="noStrike" spc="-1">
                        <a:latin typeface="Times New Roman"/>
                      </a:endParaRPr>
                    </a:p>
                  </a:txBody>
                  <a:tcPr marL="7560" marR="7560">
                    <a:noFill/>
                  </a:tcPr>
                </a:tc>
                <a:tc>
                  <a:txBody>
                    <a:bodyPr/>
                    <a:lstStyle/>
                    <a:p>
                      <a:pPr>
                        <a:lnSpc>
                          <a:spcPct val="100000"/>
                        </a:lnSpc>
                      </a:pPr>
                      <a:r>
                        <a:rPr lang="en-GB" sz="1600" b="0" strike="noStrike" spc="-1">
                          <a:solidFill>
                            <a:srgbClr val="000000"/>
                          </a:solidFill>
                          <a:latin typeface="Open Sans"/>
                          <a:ea typeface="Open Sans"/>
                        </a:rPr>
                        <a:t>0,2401</a:t>
                      </a:r>
                      <a:endParaRPr lang="pt-PT" sz="1600" b="0" strike="noStrike" spc="-1">
                        <a:latin typeface="Times New Roman"/>
                      </a:endParaRPr>
                    </a:p>
                  </a:txBody>
                  <a:tcPr marL="7560" marR="7560">
                    <a:noFill/>
                  </a:tcPr>
                </a:tc>
                <a:tc>
                  <a:txBody>
                    <a:bodyPr/>
                    <a:lstStyle/>
                    <a:p>
                      <a:pPr>
                        <a:lnSpc>
                          <a:spcPct val="100000"/>
                        </a:lnSpc>
                      </a:pPr>
                      <a:r>
                        <a:rPr lang="en-GB" sz="1600" b="0" strike="noStrike" spc="-1">
                          <a:solidFill>
                            <a:srgbClr val="000000"/>
                          </a:solidFill>
                          <a:latin typeface="Open Sans"/>
                          <a:ea typeface="Open Sans"/>
                        </a:rPr>
                        <a:t>Uncharacterized conserved protein, implicated in type VI secretion and phage assembly</a:t>
                      </a:r>
                      <a:endParaRPr lang="pt-PT" sz="1600" b="0" strike="noStrike" spc="-1">
                        <a:latin typeface="Times New Roman"/>
                      </a:endParaRPr>
                    </a:p>
                  </a:txBody>
                  <a:tcPr marL="7560" marR="7560">
                    <a:lnR w="12700" cap="flat" cmpd="sng" algn="ctr">
                      <a:solidFill>
                        <a:schemeClr val="tx1"/>
                      </a:solidFill>
                      <a:prstDash val="solid"/>
                      <a:round/>
                      <a:headEnd type="none" w="med" len="med"/>
                      <a:tailEnd type="none" w="med" len="med"/>
                    </a:lnR>
                    <a:noFill/>
                  </a:tcPr>
                </a:tc>
                <a:extLst>
                  <a:ext uri="{0D108BD9-81ED-4DB2-BD59-A6C34878D82A}">
                    <a16:rowId xmlns:a16="http://schemas.microsoft.com/office/drawing/2014/main" val="10009"/>
                  </a:ext>
                </a:extLst>
              </a:tr>
              <a:tr h="477360">
                <a:tc>
                  <a:txBody>
                    <a:bodyPr/>
                    <a:lstStyle/>
                    <a:p>
                      <a:pPr>
                        <a:lnSpc>
                          <a:spcPct val="100000"/>
                        </a:lnSpc>
                      </a:pPr>
                      <a:r>
                        <a:rPr lang="en-GB" sz="1600" b="0" strike="noStrike" spc="-1">
                          <a:solidFill>
                            <a:srgbClr val="000000"/>
                          </a:solidFill>
                          <a:latin typeface="Open Sans"/>
                          <a:ea typeface="Open Sans"/>
                        </a:rPr>
                        <a:t>COG2335</a:t>
                      </a:r>
                      <a:endParaRPr lang="pt-PT" sz="1600" b="0" strike="noStrike" spc="-1">
                        <a:latin typeface="Times New Roman"/>
                      </a:endParaRPr>
                    </a:p>
                  </a:txBody>
                  <a:tcPr marL="7560" marR="7560">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noFill/>
                  </a:tcPr>
                </a:tc>
                <a:tc>
                  <a:txBody>
                    <a:bodyPr/>
                    <a:lstStyle/>
                    <a:p>
                      <a:pPr>
                        <a:lnSpc>
                          <a:spcPct val="100000"/>
                        </a:lnSpc>
                      </a:pPr>
                      <a:r>
                        <a:rPr lang="en-GB" sz="1600" b="0" strike="noStrike" spc="-1">
                          <a:solidFill>
                            <a:srgbClr val="000000"/>
                          </a:solidFill>
                          <a:latin typeface="Open Sans"/>
                          <a:ea typeface="Open Sans"/>
                        </a:rPr>
                        <a:t>0,03568</a:t>
                      </a:r>
                      <a:endParaRPr lang="pt-PT" sz="1600" b="0" strike="noStrike" spc="-1">
                        <a:latin typeface="Times New Roman"/>
                      </a:endParaRPr>
                    </a:p>
                  </a:txBody>
                  <a:tcPr marL="7560" marR="7560">
                    <a:lnB w="12700" cap="flat" cmpd="sng" algn="ctr">
                      <a:solidFill>
                        <a:schemeClr val="tx1"/>
                      </a:solidFill>
                      <a:prstDash val="solid"/>
                      <a:round/>
                      <a:headEnd type="none" w="med" len="med"/>
                      <a:tailEnd type="none" w="med" len="med"/>
                    </a:lnB>
                    <a:noFill/>
                  </a:tcPr>
                </a:tc>
                <a:tc>
                  <a:txBody>
                    <a:bodyPr/>
                    <a:lstStyle/>
                    <a:p>
                      <a:pPr>
                        <a:lnSpc>
                          <a:spcPct val="100000"/>
                        </a:lnSpc>
                      </a:pPr>
                      <a:r>
                        <a:rPr lang="en-GB" sz="1600" b="0" strike="noStrike" spc="-1">
                          <a:solidFill>
                            <a:srgbClr val="000000"/>
                          </a:solidFill>
                          <a:latin typeface="Open Sans"/>
                          <a:ea typeface="Open Sans"/>
                        </a:rPr>
                        <a:t>0,2327</a:t>
                      </a:r>
                      <a:endParaRPr lang="pt-PT" sz="1600" b="0" strike="noStrike" spc="-1">
                        <a:latin typeface="Times New Roman"/>
                      </a:endParaRPr>
                    </a:p>
                  </a:txBody>
                  <a:tcPr marL="7560" marR="7560">
                    <a:lnB w="12700" cap="flat" cmpd="sng" algn="ctr">
                      <a:solidFill>
                        <a:schemeClr val="tx1"/>
                      </a:solidFill>
                      <a:prstDash val="solid"/>
                      <a:round/>
                      <a:headEnd type="none" w="med" len="med"/>
                      <a:tailEnd type="none" w="med" len="med"/>
                    </a:lnB>
                    <a:noFill/>
                  </a:tcPr>
                </a:tc>
                <a:tc>
                  <a:txBody>
                    <a:bodyPr/>
                    <a:lstStyle/>
                    <a:p>
                      <a:pPr>
                        <a:lnSpc>
                          <a:spcPct val="100000"/>
                        </a:lnSpc>
                      </a:pPr>
                      <a:r>
                        <a:rPr lang="en-GB" sz="1600" b="0" strike="noStrike" spc="-1">
                          <a:solidFill>
                            <a:srgbClr val="000000"/>
                          </a:solidFill>
                          <a:latin typeface="Open Sans"/>
                          <a:ea typeface="Open Sans"/>
                        </a:rPr>
                        <a:t>Uncharacterized surface protein containing </a:t>
                      </a:r>
                      <a:r>
                        <a:rPr lang="en-GB" sz="1600" b="0" strike="noStrike" spc="-1" err="1">
                          <a:solidFill>
                            <a:srgbClr val="000000"/>
                          </a:solidFill>
                          <a:latin typeface="Open Sans"/>
                          <a:ea typeface="Open Sans"/>
                        </a:rPr>
                        <a:t>fasciclin</a:t>
                      </a:r>
                      <a:r>
                        <a:rPr lang="en-GB" sz="1600" b="0" strike="noStrike" spc="-1">
                          <a:solidFill>
                            <a:srgbClr val="000000"/>
                          </a:solidFill>
                          <a:latin typeface="Open Sans"/>
                          <a:ea typeface="Open Sans"/>
                        </a:rPr>
                        <a:t> (FAS1) repeats</a:t>
                      </a:r>
                      <a:endParaRPr lang="pt-PT" sz="1600" b="0" strike="noStrike" spc="-1">
                        <a:latin typeface="Times New Roman"/>
                      </a:endParaRPr>
                    </a:p>
                  </a:txBody>
                  <a:tcPr marL="7560" marR="7560">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10"/>
                  </a:ext>
                </a:extLst>
              </a:tr>
            </a:tbl>
          </a:graphicData>
        </a:graphic>
      </p:graphicFrame>
      <p:sp>
        <p:nvSpPr>
          <p:cNvPr id="1819" name="CustomShape 13"/>
          <p:cNvSpPr/>
          <p:nvPr/>
        </p:nvSpPr>
        <p:spPr>
          <a:xfrm rot="16200000">
            <a:off x="2127272" y="388920"/>
            <a:ext cx="178560" cy="614520"/>
          </a:xfrm>
          <a:prstGeom prst="downArrow">
            <a:avLst>
              <a:gd name="adj1" fmla="val 50000"/>
              <a:gd name="adj2" fmla="val 50000"/>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p:style>
      </p:sp>
      <p:sp>
        <p:nvSpPr>
          <p:cNvPr id="1820" name="CustomShape 14"/>
          <p:cNvSpPr/>
          <p:nvPr/>
        </p:nvSpPr>
        <p:spPr>
          <a:xfrm>
            <a:off x="2622632" y="495840"/>
            <a:ext cx="2648520" cy="4561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pt-PT" sz="2400" b="0" strike="noStrike" spc="-1">
                <a:solidFill>
                  <a:srgbClr val="000000"/>
                </a:solidFill>
                <a:latin typeface="Open Sans"/>
                <a:ea typeface="Open Sans"/>
              </a:rPr>
              <a:t>SIMPER analysis</a:t>
            </a:r>
            <a:endParaRPr lang="pt-PT" sz="2400" b="0" strike="noStrike" spc="-1">
              <a:latin typeface="Arial"/>
            </a:endParaRPr>
          </a:p>
        </p:txBody>
      </p:sp>
      <p:sp>
        <p:nvSpPr>
          <p:cNvPr id="1821" name="CustomShape 15"/>
          <p:cNvSpPr/>
          <p:nvPr/>
        </p:nvSpPr>
        <p:spPr>
          <a:xfrm>
            <a:off x="7687800" y="687240"/>
            <a:ext cx="3328560" cy="706432"/>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2000" b="1" strike="noStrike" spc="-1">
                <a:latin typeface="Open Sans"/>
                <a:ea typeface="Open Sans"/>
              </a:rPr>
              <a:t>COGs related with secondary metabolism</a:t>
            </a:r>
            <a:endParaRPr lang="pt-PT" sz="2000" b="0" strike="noStrike" spc="-1">
              <a:latin typeface="Arial"/>
            </a:endParaRPr>
          </a:p>
        </p:txBody>
      </p:sp>
      <p:sp>
        <p:nvSpPr>
          <p:cNvPr id="1822" name="CustomShape 16"/>
          <p:cNvSpPr/>
          <p:nvPr/>
        </p:nvSpPr>
        <p:spPr>
          <a:xfrm>
            <a:off x="4707000" y="2256289"/>
            <a:ext cx="5536440" cy="607088"/>
          </a:xfrm>
          <a:prstGeom prst="rect">
            <a:avLst/>
          </a:prstGeom>
          <a:noFill/>
          <a:ln w="28440">
            <a:solidFill>
              <a:srgbClr val="C00000"/>
            </a:solidFill>
          </a:ln>
        </p:spPr>
        <p:style>
          <a:lnRef idx="2">
            <a:schemeClr val="accent1">
              <a:shade val="50000"/>
            </a:schemeClr>
          </a:lnRef>
          <a:fillRef idx="1">
            <a:schemeClr val="accent1"/>
          </a:fillRef>
          <a:effectRef idx="0">
            <a:schemeClr val="accent1"/>
          </a:effectRef>
          <a:fontRef idx="minor"/>
        </p:style>
      </p:sp>
      <p:sp>
        <p:nvSpPr>
          <p:cNvPr id="1823" name="CustomShape 17"/>
          <p:cNvSpPr/>
          <p:nvPr/>
        </p:nvSpPr>
        <p:spPr>
          <a:xfrm>
            <a:off x="4707000" y="4364337"/>
            <a:ext cx="5536440" cy="326520"/>
          </a:xfrm>
          <a:prstGeom prst="rect">
            <a:avLst/>
          </a:prstGeom>
          <a:noFill/>
          <a:ln w="28440">
            <a:solidFill>
              <a:srgbClr val="C00000"/>
            </a:solidFill>
          </a:ln>
        </p:spPr>
        <p:style>
          <a:lnRef idx="2">
            <a:schemeClr val="accent1">
              <a:shade val="50000"/>
            </a:schemeClr>
          </a:lnRef>
          <a:fillRef idx="1">
            <a:schemeClr val="accent1"/>
          </a:fillRef>
          <a:effectRef idx="0">
            <a:schemeClr val="accent1"/>
          </a:effectRef>
          <a:fontRef idx="minor"/>
        </p:style>
      </p:sp>
      <p:grpSp>
        <p:nvGrpSpPr>
          <p:cNvPr id="10" name="Agrupar 9">
            <a:extLst>
              <a:ext uri="{FF2B5EF4-FFF2-40B4-BE49-F238E27FC236}">
                <a16:creationId xmlns:a16="http://schemas.microsoft.com/office/drawing/2014/main" id="{608A4667-44A6-4EAB-9AAC-DF0E64119343}"/>
              </a:ext>
            </a:extLst>
          </p:cNvPr>
          <p:cNvGrpSpPr/>
          <p:nvPr/>
        </p:nvGrpSpPr>
        <p:grpSpPr>
          <a:xfrm>
            <a:off x="294720" y="256320"/>
            <a:ext cx="1292697" cy="905759"/>
            <a:chOff x="193195" y="754605"/>
            <a:chExt cx="1292697" cy="905759"/>
          </a:xfrm>
        </p:grpSpPr>
        <p:sp>
          <p:nvSpPr>
            <p:cNvPr id="11" name="CustomShape 16">
              <a:extLst>
                <a:ext uri="{FF2B5EF4-FFF2-40B4-BE49-F238E27FC236}">
                  <a16:creationId xmlns:a16="http://schemas.microsoft.com/office/drawing/2014/main" id="{02C94B0B-CFAD-4044-8517-D3B271833A82}"/>
                </a:ext>
              </a:extLst>
            </p:cNvPr>
            <p:cNvSpPr/>
            <p:nvPr/>
          </p:nvSpPr>
          <p:spPr>
            <a:xfrm>
              <a:off x="193195" y="754605"/>
              <a:ext cx="1107717" cy="706432"/>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pt-PT" sz="4000" b="1" spc="-1">
                  <a:solidFill>
                    <a:srgbClr val="203864"/>
                  </a:solidFill>
                  <a:latin typeface="Calibri Light"/>
                </a:rPr>
                <a:t>COG</a:t>
              </a:r>
            </a:p>
          </p:txBody>
        </p:sp>
        <p:sp>
          <p:nvSpPr>
            <p:cNvPr id="12" name="CustomShape 17">
              <a:extLst>
                <a:ext uri="{FF2B5EF4-FFF2-40B4-BE49-F238E27FC236}">
                  <a16:creationId xmlns:a16="http://schemas.microsoft.com/office/drawing/2014/main" id="{B2D290FF-EC0F-477B-89EF-C33E2DE1FE3E}"/>
                </a:ext>
              </a:extLst>
            </p:cNvPr>
            <p:cNvSpPr/>
            <p:nvPr/>
          </p:nvSpPr>
          <p:spPr>
            <a:xfrm>
              <a:off x="194407" y="1261709"/>
              <a:ext cx="1291485" cy="398655"/>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r>
                <a:rPr lang="pt-PT" sz="2000" b="1" spc="-1" err="1">
                  <a:solidFill>
                    <a:srgbClr val="203864"/>
                  </a:solidFill>
                  <a:latin typeface="Calibri Light"/>
                </a:rPr>
                <a:t>annotation</a:t>
              </a:r>
              <a:endParaRPr lang="pt-PT" sz="2000" b="1" spc="-1">
                <a:solidFill>
                  <a:srgbClr val="203864"/>
                </a:solidFill>
                <a:latin typeface="Calibri Light"/>
              </a:endParaRPr>
            </a:p>
          </p:txBody>
        </p:sp>
      </p:gr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84" name="CustomShape 4"/>
          <p:cNvSpPr/>
          <p:nvPr/>
        </p:nvSpPr>
        <p:spPr>
          <a:xfrm>
            <a:off x="0" y="838440"/>
            <a:ext cx="12230640" cy="464400"/>
          </a:xfrm>
          <a:prstGeom prst="rect">
            <a:avLst/>
          </a:prstGeom>
          <a:noFill/>
          <a:ln>
            <a:noFill/>
          </a:ln>
        </p:spPr>
        <p:style>
          <a:lnRef idx="2">
            <a:schemeClr val="accent1">
              <a:shade val="50000"/>
            </a:schemeClr>
          </a:lnRef>
          <a:fillRef idx="1">
            <a:schemeClr val="accent1"/>
          </a:fillRef>
          <a:effectRef idx="0">
            <a:schemeClr val="accent1"/>
          </a:effectRef>
          <a:fontRef idx="minor"/>
        </p:style>
      </p:sp>
      <p:sp>
        <p:nvSpPr>
          <p:cNvPr id="885" name="CustomShape 5"/>
          <p:cNvSpPr/>
          <p:nvPr/>
        </p:nvSpPr>
        <p:spPr>
          <a:xfrm>
            <a:off x="282239" y="176858"/>
            <a:ext cx="11666160" cy="4561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en-US" sz="2400" b="1" strike="noStrike" spc="-1">
                <a:solidFill>
                  <a:srgbClr val="000000"/>
                </a:solidFill>
                <a:latin typeface="Tw Cen MT"/>
              </a:rPr>
              <a:t>Phylogeny primarily shapes the metabolism of </a:t>
            </a:r>
            <a:r>
              <a:rPr lang="en-US" sz="2400" b="1" i="1" strike="noStrike" spc="-1">
                <a:solidFill>
                  <a:srgbClr val="000000"/>
                </a:solidFill>
                <a:latin typeface="Tw Cen MT"/>
              </a:rPr>
              <a:t>Aquimarina</a:t>
            </a:r>
            <a:r>
              <a:rPr lang="en-US" sz="2400" b="1" strike="noStrike" spc="-1">
                <a:solidFill>
                  <a:srgbClr val="000000"/>
                </a:solidFill>
                <a:latin typeface="Tw Cen MT"/>
              </a:rPr>
              <a:t> species</a:t>
            </a:r>
            <a:endParaRPr lang="pt-PT" sz="2400" b="0" strike="noStrike" spc="-1">
              <a:latin typeface="Arial"/>
            </a:endParaRPr>
          </a:p>
        </p:txBody>
      </p:sp>
      <p:pic>
        <p:nvPicPr>
          <p:cNvPr id="886" name="Picture 19" descr="A close up of a map  Description automatically generated"/>
          <p:cNvPicPr/>
          <p:nvPr/>
        </p:nvPicPr>
        <p:blipFill>
          <a:blip r:embed="rId3"/>
          <a:stretch/>
        </p:blipFill>
        <p:spPr>
          <a:xfrm>
            <a:off x="1065600" y="838440"/>
            <a:ext cx="10147565" cy="5545735"/>
          </a:xfrm>
          <a:prstGeom prst="rect">
            <a:avLst/>
          </a:prstGeom>
          <a:ln>
            <a:noFill/>
          </a:ln>
        </p:spPr>
      </p:pic>
      <p:sp>
        <p:nvSpPr>
          <p:cNvPr id="882" name="CustomShape 2"/>
          <p:cNvSpPr/>
          <p:nvPr/>
        </p:nvSpPr>
        <p:spPr>
          <a:xfrm>
            <a:off x="-1" y="788739"/>
            <a:ext cx="2131200" cy="583321"/>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pt-PT" sz="1600" b="1" strike="noStrike" spc="-1">
                <a:solidFill>
                  <a:srgbClr val="000000"/>
                </a:solidFill>
                <a:latin typeface="Open Sans"/>
              </a:rPr>
              <a:t>Phylogenomic tree based on ANI </a:t>
            </a:r>
            <a:endParaRPr lang="pt-PT" sz="1600" b="0" strike="noStrike" spc="-1">
              <a:solidFill>
                <a:srgbClr val="000000"/>
              </a:solidFill>
              <a:latin typeface="Arial"/>
            </a:endParaRPr>
          </a:p>
        </p:txBody>
      </p:sp>
      <p:sp>
        <p:nvSpPr>
          <p:cNvPr id="883" name="CustomShape 3"/>
          <p:cNvSpPr/>
          <p:nvPr/>
        </p:nvSpPr>
        <p:spPr>
          <a:xfrm>
            <a:off x="10299573" y="841075"/>
            <a:ext cx="1819941" cy="829543"/>
          </a:xfrm>
          <a:prstGeom prst="rect">
            <a:avLst/>
          </a:prstGeom>
          <a:solidFill>
            <a:schemeClr val="bg1"/>
          </a:solidFill>
          <a:ln>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gn="ctr">
              <a:lnSpc>
                <a:spcPct val="100000"/>
              </a:lnSpc>
            </a:pPr>
            <a:r>
              <a:rPr lang="pt-PT" sz="1600" b="1" strike="noStrike" spc="-1" err="1">
                <a:latin typeface="Open Sans"/>
              </a:rPr>
              <a:t>Dendogram</a:t>
            </a:r>
            <a:r>
              <a:rPr lang="pt-PT" sz="1600" b="1" strike="noStrike" spc="-1">
                <a:latin typeface="Open Sans"/>
              </a:rPr>
              <a:t> </a:t>
            </a:r>
            <a:r>
              <a:rPr lang="pt-PT" sz="1600" b="1" strike="noStrike" spc="-1" err="1">
                <a:latin typeface="Open Sans"/>
              </a:rPr>
              <a:t>based</a:t>
            </a:r>
            <a:r>
              <a:rPr lang="pt-PT" sz="1600" b="1" strike="noStrike" spc="-1">
                <a:latin typeface="Open Sans"/>
              </a:rPr>
              <a:t> </a:t>
            </a:r>
            <a:r>
              <a:rPr lang="pt-PT" sz="1600" b="1" strike="noStrike" spc="-1" err="1">
                <a:latin typeface="Open Sans"/>
              </a:rPr>
              <a:t>on</a:t>
            </a:r>
            <a:r>
              <a:rPr lang="pt-PT" sz="1600" b="1" strike="noStrike" spc="-1">
                <a:latin typeface="Open Sans"/>
              </a:rPr>
              <a:t> COG </a:t>
            </a:r>
            <a:r>
              <a:rPr lang="pt-PT" sz="1600" b="1" strike="noStrike" spc="-1" err="1">
                <a:latin typeface="Open Sans"/>
              </a:rPr>
              <a:t>annotation</a:t>
            </a:r>
            <a:endParaRPr lang="pt-PT" sz="2000" b="0" strike="noStrike" spc="-1" err="1">
              <a:latin typeface="Arial"/>
            </a:endParaRPr>
          </a:p>
        </p:txBody>
      </p:sp>
      <p:sp>
        <p:nvSpPr>
          <p:cNvPr id="8" name="CustomShape 1">
            <a:extLst>
              <a:ext uri="{FF2B5EF4-FFF2-40B4-BE49-F238E27FC236}">
                <a16:creationId xmlns:a16="http://schemas.microsoft.com/office/drawing/2014/main" id="{91FB21F5-F235-4284-A00D-6836DE8EFCD7}"/>
              </a:ext>
            </a:extLst>
          </p:cNvPr>
          <p:cNvSpPr/>
          <p:nvPr/>
        </p:nvSpPr>
        <p:spPr>
          <a:xfrm>
            <a:off x="5553360" y="6581160"/>
            <a:ext cx="6677280" cy="275545"/>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r">
              <a:lnSpc>
                <a:spcPct val="100000"/>
              </a:lnSpc>
            </a:pPr>
            <a:r>
              <a:rPr lang="en-GB" sz="1200" b="1" strike="noStrike" spc="-1" dirty="0">
                <a:latin typeface="Open Sans"/>
              </a:rPr>
              <a:t>Silva, SG</a:t>
            </a:r>
            <a:r>
              <a:rPr lang="en-GB" sz="1200" b="0" strike="noStrike" spc="-1" dirty="0">
                <a:latin typeface="Open Sans"/>
              </a:rPr>
              <a:t>., </a:t>
            </a:r>
            <a:r>
              <a:rPr lang="en-GB" sz="1200" b="0" strike="noStrike" spc="-1" dirty="0" err="1">
                <a:latin typeface="Open Sans"/>
              </a:rPr>
              <a:t>Blom</a:t>
            </a:r>
            <a:r>
              <a:rPr lang="en-GB" sz="1200" b="0" strike="noStrike" spc="-1" dirty="0">
                <a:latin typeface="Open Sans"/>
              </a:rPr>
              <a:t>, J., Keller-Costa, T, Costa, R. 2019 </a:t>
            </a:r>
            <a:r>
              <a:rPr lang="en-GB" sz="1200" b="0" i="1" strike="noStrike" spc="-1" dirty="0">
                <a:latin typeface="Open Sans"/>
              </a:rPr>
              <a:t>Environmental Microbiology</a:t>
            </a:r>
            <a:endParaRPr lang="pt-PT" sz="1200" b="0" strike="noStrike" spc="-1" dirty="0">
              <a:latin typeface="Arial"/>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3" name="CustomShape 10"/>
          <p:cNvSpPr/>
          <p:nvPr/>
        </p:nvSpPr>
        <p:spPr>
          <a:xfrm>
            <a:off x="-46440" y="4320360"/>
            <a:ext cx="2169720" cy="912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800" b="0" strike="noStrike" spc="-1">
                <a:solidFill>
                  <a:srgbClr val="000000"/>
                </a:solidFill>
                <a:latin typeface="Open Sans"/>
                <a:ea typeface="Open Sans"/>
              </a:rPr>
              <a:t>High biosynthetic diversity</a:t>
            </a:r>
            <a:endParaRPr lang="pt-PT" sz="1800" b="0" strike="noStrike" spc="-1">
              <a:latin typeface="Arial"/>
            </a:endParaRPr>
          </a:p>
        </p:txBody>
      </p:sp>
      <p:grpSp>
        <p:nvGrpSpPr>
          <p:cNvPr id="1905" name="Group 12"/>
          <p:cNvGrpSpPr/>
          <p:nvPr/>
        </p:nvGrpSpPr>
        <p:grpSpPr>
          <a:xfrm>
            <a:off x="105840" y="2633040"/>
            <a:ext cx="1772280" cy="1353960"/>
            <a:chOff x="105840" y="2633040"/>
            <a:chExt cx="1772280" cy="1353960"/>
          </a:xfrm>
        </p:grpSpPr>
        <p:sp>
          <p:nvSpPr>
            <p:cNvPr id="1906" name="CustomShape 13"/>
            <p:cNvSpPr/>
            <p:nvPr/>
          </p:nvSpPr>
          <p:spPr>
            <a:xfrm>
              <a:off x="105840" y="2666880"/>
              <a:ext cx="1772280" cy="13071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en-US" sz="1600" b="0" strike="noStrike" spc="-1">
                  <a:solidFill>
                    <a:srgbClr val="000000"/>
                  </a:solidFill>
                  <a:latin typeface="Open Sans"/>
                  <a:ea typeface="Open Sans"/>
                </a:rPr>
                <a:t>54 terpenes</a:t>
              </a:r>
              <a:endParaRPr lang="pt-PT" sz="1600" b="0" strike="noStrike" spc="-1">
                <a:latin typeface="Arial"/>
              </a:endParaRPr>
            </a:p>
            <a:p>
              <a:pPr algn="ctr">
                <a:lnSpc>
                  <a:spcPct val="100000"/>
                </a:lnSpc>
              </a:pPr>
              <a:r>
                <a:rPr lang="en-US" sz="1600" b="0" strike="noStrike" spc="-1">
                  <a:solidFill>
                    <a:srgbClr val="000000"/>
                  </a:solidFill>
                  <a:latin typeface="Open Sans"/>
                  <a:ea typeface="Open Sans"/>
                </a:rPr>
                <a:t>13 t1PKS-NRPS </a:t>
              </a:r>
              <a:endParaRPr lang="pt-PT" sz="1600" b="0" strike="noStrike" spc="-1">
                <a:latin typeface="Arial"/>
              </a:endParaRPr>
            </a:p>
            <a:p>
              <a:pPr algn="ctr">
                <a:lnSpc>
                  <a:spcPct val="100000"/>
                </a:lnSpc>
              </a:pPr>
              <a:r>
                <a:rPr lang="en-US" sz="1600" b="0" strike="noStrike" spc="-1">
                  <a:solidFill>
                    <a:srgbClr val="000000"/>
                  </a:solidFill>
                  <a:latin typeface="Open Sans"/>
                  <a:ea typeface="Open Sans"/>
                </a:rPr>
                <a:t>21 transATPKS</a:t>
              </a:r>
              <a:endParaRPr lang="pt-PT" sz="1600" b="0" strike="noStrike" spc="-1">
                <a:latin typeface="Arial"/>
              </a:endParaRPr>
            </a:p>
            <a:p>
              <a:pPr algn="ctr">
                <a:lnSpc>
                  <a:spcPct val="100000"/>
                </a:lnSpc>
              </a:pPr>
              <a:r>
                <a:rPr lang="en-US" sz="1600" b="0" strike="noStrike" spc="-1">
                  <a:solidFill>
                    <a:srgbClr val="000000"/>
                  </a:solidFill>
                  <a:latin typeface="Open Sans"/>
                  <a:ea typeface="Open Sans"/>
                </a:rPr>
                <a:t>24 t3pPKS</a:t>
              </a:r>
              <a:endParaRPr lang="pt-PT" sz="1600" b="0" strike="noStrike" spc="-1">
                <a:latin typeface="Arial"/>
              </a:endParaRPr>
            </a:p>
            <a:p>
              <a:pPr algn="ctr">
                <a:lnSpc>
                  <a:spcPct val="100000"/>
                </a:lnSpc>
              </a:pPr>
              <a:r>
                <a:rPr lang="en-US" sz="1600" b="0" strike="noStrike" spc="-1">
                  <a:solidFill>
                    <a:srgbClr val="000000"/>
                  </a:solidFill>
                  <a:latin typeface="Open Sans"/>
                  <a:ea typeface="Open Sans"/>
                </a:rPr>
                <a:t>39 NRPS </a:t>
              </a:r>
              <a:endParaRPr lang="pt-PT" sz="1600" b="0" strike="noStrike" spc="-1">
                <a:latin typeface="Arial"/>
              </a:endParaRPr>
            </a:p>
          </p:txBody>
        </p:sp>
        <p:sp>
          <p:nvSpPr>
            <p:cNvPr id="1907" name="CustomShape 14"/>
            <p:cNvSpPr/>
            <p:nvPr/>
          </p:nvSpPr>
          <p:spPr>
            <a:xfrm>
              <a:off x="162360" y="2633040"/>
              <a:ext cx="1659240" cy="1353960"/>
            </a:xfrm>
            <a:prstGeom prst="rect">
              <a:avLst/>
            </a:prstGeom>
            <a:noFill/>
            <a:ln w="38160">
              <a:solidFill>
                <a:srgbClr val="203864"/>
              </a:solidFill>
            </a:ln>
          </p:spPr>
          <p:style>
            <a:lnRef idx="2">
              <a:schemeClr val="accent1">
                <a:shade val="50000"/>
              </a:schemeClr>
            </a:lnRef>
            <a:fillRef idx="1">
              <a:schemeClr val="accent1"/>
            </a:fillRef>
            <a:effectRef idx="0">
              <a:schemeClr val="accent1"/>
            </a:effectRef>
            <a:fontRef idx="minor"/>
          </p:style>
        </p:sp>
      </p:grpSp>
      <p:grpSp>
        <p:nvGrpSpPr>
          <p:cNvPr id="1908" name="Group 15"/>
          <p:cNvGrpSpPr/>
          <p:nvPr/>
        </p:nvGrpSpPr>
        <p:grpSpPr>
          <a:xfrm>
            <a:off x="9036000" y="186840"/>
            <a:ext cx="1652760" cy="668160"/>
            <a:chOff x="9036000" y="186840"/>
            <a:chExt cx="1652760" cy="668160"/>
          </a:xfrm>
        </p:grpSpPr>
        <p:sp>
          <p:nvSpPr>
            <p:cNvPr id="1909" name="CustomShape 16"/>
            <p:cNvSpPr/>
            <p:nvPr/>
          </p:nvSpPr>
          <p:spPr>
            <a:xfrm>
              <a:off x="9036000" y="186840"/>
              <a:ext cx="165276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pt-PT" sz="1800" b="0" strike="noStrike" spc="-1">
                  <a:solidFill>
                    <a:srgbClr val="000000"/>
                  </a:solidFill>
                  <a:latin typeface="Open Sans"/>
                  <a:ea typeface="Open Sans"/>
                </a:rPr>
                <a:t>Total count:  928 BGCs</a:t>
              </a:r>
              <a:endParaRPr lang="pt-PT" sz="1800" b="0" strike="noStrike" spc="-1">
                <a:latin typeface="Arial"/>
              </a:endParaRPr>
            </a:p>
          </p:txBody>
        </p:sp>
        <p:sp>
          <p:nvSpPr>
            <p:cNvPr id="1910" name="CustomShape 17"/>
            <p:cNvSpPr/>
            <p:nvPr/>
          </p:nvSpPr>
          <p:spPr>
            <a:xfrm>
              <a:off x="9197280" y="186840"/>
              <a:ext cx="1366560" cy="668160"/>
            </a:xfrm>
            <a:prstGeom prst="rect">
              <a:avLst/>
            </a:prstGeom>
            <a:noFill/>
            <a:ln w="38160">
              <a:solidFill>
                <a:srgbClr val="203864"/>
              </a:solidFill>
            </a:ln>
          </p:spPr>
          <p:style>
            <a:lnRef idx="2">
              <a:schemeClr val="accent1">
                <a:shade val="50000"/>
              </a:schemeClr>
            </a:lnRef>
            <a:fillRef idx="1">
              <a:schemeClr val="accent1"/>
            </a:fillRef>
            <a:effectRef idx="0">
              <a:schemeClr val="accent1"/>
            </a:effectRef>
            <a:fontRef idx="minor"/>
          </p:style>
        </p:sp>
      </p:grpSp>
      <p:pic>
        <p:nvPicPr>
          <p:cNvPr id="1911" name="Imagem 26_1"/>
          <p:cNvPicPr/>
          <p:nvPr/>
        </p:nvPicPr>
        <p:blipFill>
          <a:blip r:embed="rId3"/>
          <a:srcRect t="3576"/>
          <a:stretch/>
        </p:blipFill>
        <p:spPr>
          <a:xfrm>
            <a:off x="11072520" y="49320"/>
            <a:ext cx="1118880" cy="943560"/>
          </a:xfrm>
          <a:prstGeom prst="rect">
            <a:avLst/>
          </a:prstGeom>
          <a:ln>
            <a:noFill/>
          </a:ln>
        </p:spPr>
      </p:pic>
      <p:pic>
        <p:nvPicPr>
          <p:cNvPr id="12" name="Picture 61">
            <a:extLst>
              <a:ext uri="{FF2B5EF4-FFF2-40B4-BE49-F238E27FC236}">
                <a16:creationId xmlns:a16="http://schemas.microsoft.com/office/drawing/2014/main" id="{4FC3EA6E-E796-4771-83A3-52E49FB3731D}"/>
              </a:ext>
            </a:extLst>
          </p:cNvPr>
          <p:cNvPicPr/>
          <p:nvPr/>
        </p:nvPicPr>
        <p:blipFill>
          <a:blip r:embed="rId4"/>
          <a:srcRect t="18835" b="9589"/>
          <a:stretch/>
        </p:blipFill>
        <p:spPr>
          <a:xfrm>
            <a:off x="2507180" y="1475160"/>
            <a:ext cx="9488440" cy="5382840"/>
          </a:xfrm>
          <a:prstGeom prst="rect">
            <a:avLst/>
          </a:prstGeom>
          <a:ln w="38160">
            <a:noFill/>
            <a:round/>
          </a:ln>
        </p:spPr>
      </p:pic>
      <p:sp>
        <p:nvSpPr>
          <p:cNvPr id="14" name="CustomShape 4">
            <a:extLst>
              <a:ext uri="{FF2B5EF4-FFF2-40B4-BE49-F238E27FC236}">
                <a16:creationId xmlns:a16="http://schemas.microsoft.com/office/drawing/2014/main" id="{90BD708D-A8C0-4513-B078-FFD5F7EB566F}"/>
              </a:ext>
            </a:extLst>
          </p:cNvPr>
          <p:cNvSpPr/>
          <p:nvPr/>
        </p:nvSpPr>
        <p:spPr>
          <a:xfrm>
            <a:off x="162360" y="180963"/>
            <a:ext cx="6591067" cy="644877"/>
          </a:xfrm>
          <a:prstGeom prst="rect">
            <a:avLst/>
          </a:prstGeom>
          <a:noFill/>
          <a:ln>
            <a:noFill/>
          </a:ln>
        </p:spPr>
        <p:style>
          <a:lnRef idx="0">
            <a:scrgbClr r="0" g="0" b="0"/>
          </a:lnRef>
          <a:fillRef idx="0">
            <a:scrgbClr r="0" g="0" b="0"/>
          </a:fillRef>
          <a:effectRef idx="0">
            <a:scrgbClr r="0" g="0" b="0"/>
          </a:effectRef>
          <a:fontRef idx="minor"/>
        </p:style>
        <p:txBody>
          <a:bodyPr anchor="ctr">
            <a:normAutofit/>
          </a:bodyPr>
          <a:lstStyle/>
          <a:p>
            <a:pPr>
              <a:lnSpc>
                <a:spcPct val="90000"/>
              </a:lnSpc>
            </a:pPr>
            <a:r>
              <a:rPr lang="en-US" sz="4000" b="1" spc="-1">
                <a:solidFill>
                  <a:srgbClr val="203864"/>
                </a:solidFill>
                <a:latin typeface="Calibri Light"/>
              </a:rPr>
              <a:t>Identification of BGCs</a:t>
            </a:r>
            <a:endParaRPr lang="pt-PT" sz="4000" b="1" spc="-1">
              <a:solidFill>
                <a:srgbClr val="203864"/>
              </a:solidFill>
              <a:latin typeface="Calibri Light"/>
            </a:endParaRPr>
          </a:p>
        </p:txBody>
      </p:sp>
      <p:sp>
        <p:nvSpPr>
          <p:cNvPr id="13" name="CustomShape 1">
            <a:extLst>
              <a:ext uri="{FF2B5EF4-FFF2-40B4-BE49-F238E27FC236}">
                <a16:creationId xmlns:a16="http://schemas.microsoft.com/office/drawing/2014/main" id="{BFF65A0B-9780-4797-87F9-4EF6E97CE6C5}"/>
              </a:ext>
            </a:extLst>
          </p:cNvPr>
          <p:cNvSpPr/>
          <p:nvPr/>
        </p:nvSpPr>
        <p:spPr>
          <a:xfrm>
            <a:off x="5553360" y="6581160"/>
            <a:ext cx="6677280" cy="275545"/>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r">
              <a:lnSpc>
                <a:spcPct val="100000"/>
              </a:lnSpc>
            </a:pPr>
            <a:r>
              <a:rPr lang="en-GB" sz="1200" b="1" strike="noStrike" spc="-1" dirty="0">
                <a:latin typeface="Open Sans"/>
              </a:rPr>
              <a:t>Silva, SG</a:t>
            </a:r>
            <a:r>
              <a:rPr lang="en-GB" sz="1200" b="0" strike="noStrike" spc="-1" dirty="0">
                <a:latin typeface="Open Sans"/>
              </a:rPr>
              <a:t>., </a:t>
            </a:r>
            <a:r>
              <a:rPr lang="en-GB" sz="1200" b="0" strike="noStrike" spc="-1" dirty="0" err="1">
                <a:latin typeface="Open Sans"/>
              </a:rPr>
              <a:t>Blom</a:t>
            </a:r>
            <a:r>
              <a:rPr lang="en-GB" sz="1200" b="0" strike="noStrike" spc="-1" dirty="0">
                <a:latin typeface="Open Sans"/>
              </a:rPr>
              <a:t>, J., Keller-Costa, T, Costa, R. 2019 </a:t>
            </a:r>
            <a:r>
              <a:rPr lang="en-GB" sz="1200" b="0" i="1" strike="noStrike" spc="-1" dirty="0">
                <a:latin typeface="Open Sans"/>
              </a:rPr>
              <a:t>Environmental Microbiology</a:t>
            </a:r>
            <a:endParaRPr lang="pt-PT" sz="1200" b="0" strike="noStrike" spc="-1" dirty="0">
              <a:latin typeface="Aria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95" name="Picture 13"/>
          <p:cNvPicPr/>
          <p:nvPr/>
        </p:nvPicPr>
        <p:blipFill>
          <a:blip r:embed="rId3"/>
          <a:srcRect l="51449" t="18196" b="2425"/>
          <a:stretch/>
        </p:blipFill>
        <p:spPr>
          <a:xfrm>
            <a:off x="59639" y="20320"/>
            <a:ext cx="9359087" cy="6837680"/>
          </a:xfrm>
          <a:prstGeom prst="rect">
            <a:avLst/>
          </a:prstGeom>
          <a:ln w="38160">
            <a:noFill/>
            <a:round/>
          </a:ln>
        </p:spPr>
      </p:pic>
      <p:sp>
        <p:nvSpPr>
          <p:cNvPr id="897" name="CustomShape 3"/>
          <p:cNvSpPr/>
          <p:nvPr/>
        </p:nvSpPr>
        <p:spPr>
          <a:xfrm>
            <a:off x="9642022" y="5296101"/>
            <a:ext cx="2490339" cy="644877"/>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pt-PT" b="0" strike="noStrike" spc="-1">
                <a:latin typeface="Tw Cen MT"/>
              </a:rPr>
              <a:t>439 </a:t>
            </a:r>
          </a:p>
          <a:p>
            <a:pPr algn="ctr">
              <a:lnSpc>
                <a:spcPct val="100000"/>
              </a:lnSpc>
            </a:pPr>
            <a:r>
              <a:rPr lang="en-US" b="1">
                <a:latin typeface="open sans"/>
              </a:rPr>
              <a:t>Gene Cluster Families</a:t>
            </a:r>
            <a:endParaRPr lang="pt-PT" b="0" strike="noStrike" spc="-1">
              <a:latin typeface="Arial"/>
            </a:endParaRPr>
          </a:p>
        </p:txBody>
      </p:sp>
      <p:pic>
        <p:nvPicPr>
          <p:cNvPr id="7" name="Imagem 44_0">
            <a:extLst>
              <a:ext uri="{FF2B5EF4-FFF2-40B4-BE49-F238E27FC236}">
                <a16:creationId xmlns:a16="http://schemas.microsoft.com/office/drawing/2014/main" id="{55AB4B74-E33C-4518-B9EA-38EF3991B9BB}"/>
              </a:ext>
            </a:extLst>
          </p:cNvPr>
          <p:cNvPicPr/>
          <p:nvPr/>
        </p:nvPicPr>
        <p:blipFill>
          <a:blip r:embed="rId4"/>
          <a:stretch/>
        </p:blipFill>
        <p:spPr>
          <a:xfrm>
            <a:off x="10370881" y="20320"/>
            <a:ext cx="1761480" cy="612000"/>
          </a:xfrm>
          <a:prstGeom prst="rect">
            <a:avLst/>
          </a:prstGeom>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50" name="Imagem 2_2"/>
          <p:cNvPicPr/>
          <p:nvPr/>
        </p:nvPicPr>
        <p:blipFill>
          <a:blip r:embed="rId3"/>
          <a:stretch/>
        </p:blipFill>
        <p:spPr>
          <a:xfrm>
            <a:off x="1762200" y="505080"/>
            <a:ext cx="8276760" cy="5360040"/>
          </a:xfrm>
          <a:prstGeom prst="rect">
            <a:avLst/>
          </a:prstGeom>
          <a:ln>
            <a:noFill/>
          </a:ln>
        </p:spPr>
      </p:pic>
      <p:sp>
        <p:nvSpPr>
          <p:cNvPr id="1951" name="CustomShape 8"/>
          <p:cNvSpPr/>
          <p:nvPr/>
        </p:nvSpPr>
        <p:spPr>
          <a:xfrm>
            <a:off x="5647680" y="803880"/>
            <a:ext cx="1778400" cy="2502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pt-PT" sz="1050" b="0" strike="noStrike" spc="-1">
                <a:solidFill>
                  <a:srgbClr val="000000"/>
                </a:solidFill>
                <a:latin typeface="Calibri"/>
              </a:rPr>
              <a:t>Aq aggregata cluster 20</a:t>
            </a:r>
            <a:endParaRPr lang="pt-PT" sz="1050" b="0" strike="noStrike" spc="-1">
              <a:latin typeface="Arial"/>
            </a:endParaRPr>
          </a:p>
        </p:txBody>
      </p:sp>
      <p:sp>
        <p:nvSpPr>
          <p:cNvPr id="1952" name="CustomShape 9"/>
          <p:cNvSpPr/>
          <p:nvPr/>
        </p:nvSpPr>
        <p:spPr>
          <a:xfrm>
            <a:off x="5934600" y="433440"/>
            <a:ext cx="1321200" cy="24264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pt-PT" sz="1000" b="0" strike="noStrike" spc="-1">
                <a:solidFill>
                  <a:srgbClr val="000000"/>
                </a:solidFill>
                <a:latin typeface="Calibri"/>
              </a:rPr>
              <a:t>Aq AD10 cluster 9</a:t>
            </a:r>
            <a:endParaRPr lang="pt-PT" sz="1000" b="0" strike="noStrike" spc="-1">
              <a:latin typeface="Arial"/>
            </a:endParaRPr>
          </a:p>
        </p:txBody>
      </p:sp>
      <p:sp>
        <p:nvSpPr>
          <p:cNvPr id="1953" name="CustomShape 10"/>
          <p:cNvSpPr/>
          <p:nvPr/>
        </p:nvSpPr>
        <p:spPr>
          <a:xfrm>
            <a:off x="4528080" y="1709640"/>
            <a:ext cx="1641240" cy="2502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pt-PT" sz="1050" b="0" strike="noStrike" spc="-1">
                <a:solidFill>
                  <a:srgbClr val="000000"/>
                </a:solidFill>
                <a:latin typeface="Calibri"/>
              </a:rPr>
              <a:t>Aq muelleri cluster 32</a:t>
            </a:r>
            <a:endParaRPr lang="pt-PT" sz="1050" b="0" strike="noStrike" spc="-1">
              <a:latin typeface="Arial"/>
            </a:endParaRPr>
          </a:p>
        </p:txBody>
      </p:sp>
      <p:sp>
        <p:nvSpPr>
          <p:cNvPr id="1954" name="CustomShape 11"/>
          <p:cNvSpPr/>
          <p:nvPr/>
        </p:nvSpPr>
        <p:spPr>
          <a:xfrm>
            <a:off x="6154920" y="5086800"/>
            <a:ext cx="1455120" cy="2502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pt-PT" sz="1050" b="0" strike="noStrike" spc="-1">
                <a:solidFill>
                  <a:srgbClr val="000000"/>
                </a:solidFill>
                <a:latin typeface="Calibri"/>
              </a:rPr>
              <a:t>Aq AU58 cluster 13</a:t>
            </a:r>
            <a:endParaRPr lang="pt-PT" sz="1050" b="0" strike="noStrike" spc="-1">
              <a:latin typeface="Arial"/>
            </a:endParaRPr>
          </a:p>
        </p:txBody>
      </p:sp>
      <p:sp>
        <p:nvSpPr>
          <p:cNvPr id="1955" name="CustomShape 12"/>
          <p:cNvSpPr/>
          <p:nvPr/>
        </p:nvSpPr>
        <p:spPr>
          <a:xfrm>
            <a:off x="2703960" y="3555000"/>
            <a:ext cx="1641240" cy="2502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pt-PT" sz="1050" b="0" strike="noStrike" spc="-1">
                <a:solidFill>
                  <a:srgbClr val="000000"/>
                </a:solidFill>
                <a:latin typeface="Calibri"/>
              </a:rPr>
              <a:t>Aq muelleri cluster 38</a:t>
            </a:r>
            <a:endParaRPr lang="pt-PT" sz="1050" b="0" strike="noStrike" spc="-1">
              <a:latin typeface="Arial"/>
            </a:endParaRPr>
          </a:p>
        </p:txBody>
      </p:sp>
      <p:sp>
        <p:nvSpPr>
          <p:cNvPr id="1956" name="CustomShape 13"/>
          <p:cNvSpPr/>
          <p:nvPr/>
        </p:nvSpPr>
        <p:spPr>
          <a:xfrm>
            <a:off x="2658600" y="4053240"/>
            <a:ext cx="1266120" cy="2502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pt-PT" sz="1050" b="0" strike="noStrike" spc="-1">
                <a:solidFill>
                  <a:srgbClr val="000000"/>
                </a:solidFill>
                <a:latin typeface="Calibri"/>
              </a:rPr>
              <a:t>Aq 349 cluster 8</a:t>
            </a:r>
            <a:endParaRPr lang="pt-PT" sz="1050" b="0" strike="noStrike" spc="-1">
              <a:latin typeface="Arial"/>
            </a:endParaRPr>
          </a:p>
        </p:txBody>
      </p:sp>
      <p:sp>
        <p:nvSpPr>
          <p:cNvPr id="1957" name="CustomShape 14"/>
          <p:cNvSpPr/>
          <p:nvPr/>
        </p:nvSpPr>
        <p:spPr>
          <a:xfrm>
            <a:off x="805320" y="3682080"/>
            <a:ext cx="1914120" cy="2502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pt-PT" sz="1050" b="0" strike="noStrike" spc="-1">
                <a:solidFill>
                  <a:srgbClr val="000000"/>
                </a:solidFill>
                <a:latin typeface="Calibri"/>
              </a:rPr>
              <a:t>Aq megaterium cluster 15</a:t>
            </a:r>
            <a:endParaRPr lang="pt-PT" sz="1050" b="0" strike="noStrike" spc="-1">
              <a:latin typeface="Arial"/>
            </a:endParaRPr>
          </a:p>
        </p:txBody>
      </p:sp>
      <p:sp>
        <p:nvSpPr>
          <p:cNvPr id="1958" name="CustomShape 15"/>
          <p:cNvSpPr/>
          <p:nvPr/>
        </p:nvSpPr>
        <p:spPr>
          <a:xfrm>
            <a:off x="4542480" y="4196160"/>
            <a:ext cx="1423080" cy="2502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pt-PT" sz="1050" b="0" strike="noStrike" spc="-1">
                <a:solidFill>
                  <a:srgbClr val="000000"/>
                </a:solidFill>
                <a:latin typeface="Calibri"/>
              </a:rPr>
              <a:t>Aq EL33 cluster 13</a:t>
            </a:r>
            <a:endParaRPr lang="pt-PT" sz="1050" b="0" strike="noStrike" spc="-1">
              <a:latin typeface="Arial"/>
            </a:endParaRPr>
          </a:p>
        </p:txBody>
      </p:sp>
      <p:sp>
        <p:nvSpPr>
          <p:cNvPr id="1959" name="CustomShape 16"/>
          <p:cNvSpPr/>
          <p:nvPr/>
        </p:nvSpPr>
        <p:spPr>
          <a:xfrm>
            <a:off x="5547240" y="5610600"/>
            <a:ext cx="1182600" cy="2502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pt-PT" sz="1050" b="0" strike="noStrike" spc="-1">
                <a:solidFill>
                  <a:srgbClr val="000000"/>
                </a:solidFill>
                <a:latin typeface="Calibri"/>
              </a:rPr>
              <a:t>Aq 78 cluster 2</a:t>
            </a:r>
            <a:endParaRPr lang="pt-PT" sz="1050" b="0" strike="noStrike" spc="-1">
              <a:latin typeface="Arial"/>
            </a:endParaRPr>
          </a:p>
        </p:txBody>
      </p:sp>
      <p:sp>
        <p:nvSpPr>
          <p:cNvPr id="1960" name="CustomShape 17"/>
          <p:cNvSpPr/>
          <p:nvPr/>
        </p:nvSpPr>
        <p:spPr>
          <a:xfrm>
            <a:off x="5729760" y="5310360"/>
            <a:ext cx="1641240" cy="2502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pt-PT" sz="1050" b="0" strike="noStrike" spc="-1">
                <a:solidFill>
                  <a:srgbClr val="000000"/>
                </a:solidFill>
                <a:latin typeface="Calibri"/>
              </a:rPr>
              <a:t>Aq muelleri cluster 37</a:t>
            </a:r>
            <a:endParaRPr lang="pt-PT" sz="1050" b="0" strike="noStrike" spc="-1">
              <a:latin typeface="Arial"/>
            </a:endParaRPr>
          </a:p>
        </p:txBody>
      </p:sp>
      <p:sp>
        <p:nvSpPr>
          <p:cNvPr id="1961" name="CustomShape 18"/>
          <p:cNvSpPr/>
          <p:nvPr/>
        </p:nvSpPr>
        <p:spPr>
          <a:xfrm>
            <a:off x="3729960" y="5318280"/>
            <a:ext cx="1674720" cy="2502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pt-PT" sz="1050" b="0" strike="noStrike" spc="-1">
                <a:solidFill>
                  <a:srgbClr val="000000"/>
                </a:solidFill>
                <a:latin typeface="Calibri"/>
              </a:rPr>
              <a:t>Aq atlantica cluster 11</a:t>
            </a:r>
            <a:endParaRPr lang="pt-PT" sz="1050" b="0" strike="noStrike" spc="-1">
              <a:latin typeface="Arial"/>
            </a:endParaRPr>
          </a:p>
        </p:txBody>
      </p:sp>
      <p:sp>
        <p:nvSpPr>
          <p:cNvPr id="1962" name="CustomShape 19"/>
          <p:cNvSpPr/>
          <p:nvPr/>
        </p:nvSpPr>
        <p:spPr>
          <a:xfrm>
            <a:off x="3281760" y="4847040"/>
            <a:ext cx="1914120" cy="2502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pt-PT" sz="1050" b="0" strike="noStrike" spc="-1">
                <a:solidFill>
                  <a:srgbClr val="000000"/>
                </a:solidFill>
                <a:latin typeface="Calibri"/>
              </a:rPr>
              <a:t>Aq megaterium cluster 20</a:t>
            </a:r>
            <a:endParaRPr lang="pt-PT" sz="1050" b="0" strike="noStrike" spc="-1">
              <a:latin typeface="Arial"/>
            </a:endParaRPr>
          </a:p>
        </p:txBody>
      </p:sp>
      <p:sp>
        <p:nvSpPr>
          <p:cNvPr id="1963" name="CustomShape 20"/>
          <p:cNvSpPr/>
          <p:nvPr/>
        </p:nvSpPr>
        <p:spPr>
          <a:xfrm>
            <a:off x="4111560" y="4557240"/>
            <a:ext cx="1350000" cy="2502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pt-PT" sz="1050" b="0" strike="noStrike" spc="-1">
                <a:solidFill>
                  <a:srgbClr val="000000"/>
                </a:solidFill>
                <a:latin typeface="Calibri"/>
              </a:rPr>
              <a:t>Aq 349 cluster 33</a:t>
            </a:r>
            <a:endParaRPr lang="pt-PT" sz="1050" b="0" strike="noStrike" spc="-1">
              <a:latin typeface="Arial"/>
            </a:endParaRPr>
          </a:p>
        </p:txBody>
      </p:sp>
      <p:sp>
        <p:nvSpPr>
          <p:cNvPr id="1964" name="CustomShape 21"/>
          <p:cNvSpPr/>
          <p:nvPr/>
        </p:nvSpPr>
        <p:spPr>
          <a:xfrm>
            <a:off x="6125400" y="4466160"/>
            <a:ext cx="1339560" cy="2502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pt-PT" sz="1050" b="0" strike="noStrike" spc="-1">
                <a:solidFill>
                  <a:srgbClr val="000000"/>
                </a:solidFill>
                <a:latin typeface="Calibri"/>
              </a:rPr>
              <a:t>Aq EL33 cluster 1</a:t>
            </a:r>
            <a:endParaRPr lang="pt-PT" sz="1050" b="0" strike="noStrike" spc="-1">
              <a:latin typeface="Arial"/>
            </a:endParaRPr>
          </a:p>
        </p:txBody>
      </p:sp>
      <p:sp>
        <p:nvSpPr>
          <p:cNvPr id="1965" name="CustomShape 22"/>
          <p:cNvSpPr/>
          <p:nvPr/>
        </p:nvSpPr>
        <p:spPr>
          <a:xfrm>
            <a:off x="5882400" y="4761000"/>
            <a:ext cx="1914120" cy="2502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pt-PT" sz="1050" b="0" strike="noStrike" spc="-1">
                <a:solidFill>
                  <a:srgbClr val="000000"/>
                </a:solidFill>
                <a:latin typeface="Calibri"/>
              </a:rPr>
              <a:t>Aq megaterium cluster 36</a:t>
            </a:r>
            <a:endParaRPr lang="pt-PT" sz="1050" b="0" strike="noStrike" spc="-1">
              <a:latin typeface="Arial"/>
            </a:endParaRPr>
          </a:p>
        </p:txBody>
      </p:sp>
      <p:sp>
        <p:nvSpPr>
          <p:cNvPr id="1966" name="CustomShape 23"/>
          <p:cNvSpPr/>
          <p:nvPr/>
        </p:nvSpPr>
        <p:spPr>
          <a:xfrm>
            <a:off x="5644440" y="4276440"/>
            <a:ext cx="1266120" cy="2502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pt-PT" sz="1050" b="0" strike="noStrike" spc="-1">
                <a:solidFill>
                  <a:srgbClr val="000000"/>
                </a:solidFill>
                <a:latin typeface="Calibri"/>
              </a:rPr>
              <a:t>Aq 78 cluster 31</a:t>
            </a:r>
            <a:endParaRPr lang="pt-PT" sz="1050" b="0" strike="noStrike" spc="-1">
              <a:latin typeface="Arial"/>
            </a:endParaRPr>
          </a:p>
        </p:txBody>
      </p:sp>
      <p:sp>
        <p:nvSpPr>
          <p:cNvPr id="1967" name="Line 24"/>
          <p:cNvSpPr/>
          <p:nvPr/>
        </p:nvSpPr>
        <p:spPr>
          <a:xfrm flipH="1">
            <a:off x="5732280" y="4518720"/>
            <a:ext cx="76320" cy="346680"/>
          </a:xfrm>
          <a:prstGeom prst="line">
            <a:avLst/>
          </a:prstGeom>
          <a:ln/>
        </p:spPr>
        <p:style>
          <a:lnRef idx="1">
            <a:schemeClr val="dk1"/>
          </a:lnRef>
          <a:fillRef idx="0">
            <a:schemeClr val="dk1"/>
          </a:fillRef>
          <a:effectRef idx="0">
            <a:schemeClr val="dk1"/>
          </a:effectRef>
          <a:fontRef idx="minor"/>
        </p:style>
      </p:sp>
      <p:sp>
        <p:nvSpPr>
          <p:cNvPr id="1968" name="CustomShape 25"/>
          <p:cNvSpPr/>
          <p:nvPr/>
        </p:nvSpPr>
        <p:spPr>
          <a:xfrm>
            <a:off x="3806640" y="5591880"/>
            <a:ext cx="1991520" cy="2502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pt-PT" sz="1050" b="0" strike="noStrike" spc="-1">
                <a:solidFill>
                  <a:srgbClr val="000000"/>
                </a:solidFill>
                <a:latin typeface="Calibri"/>
              </a:rPr>
              <a:t>Aq macrocephali cluster 18</a:t>
            </a:r>
            <a:endParaRPr lang="pt-PT" sz="1050" b="0" strike="noStrike" spc="-1">
              <a:latin typeface="Arial"/>
            </a:endParaRPr>
          </a:p>
        </p:txBody>
      </p:sp>
      <p:sp>
        <p:nvSpPr>
          <p:cNvPr id="1969" name="Line 26"/>
          <p:cNvSpPr/>
          <p:nvPr/>
        </p:nvSpPr>
        <p:spPr>
          <a:xfrm flipH="1">
            <a:off x="5441760" y="5308200"/>
            <a:ext cx="76320" cy="346680"/>
          </a:xfrm>
          <a:prstGeom prst="line">
            <a:avLst/>
          </a:prstGeom>
          <a:ln/>
        </p:spPr>
        <p:style>
          <a:lnRef idx="1">
            <a:schemeClr val="dk1"/>
          </a:lnRef>
          <a:fillRef idx="0">
            <a:schemeClr val="dk1"/>
          </a:fillRef>
          <a:effectRef idx="0">
            <a:schemeClr val="dk1"/>
          </a:effectRef>
          <a:fontRef idx="minor"/>
        </p:style>
      </p:sp>
      <p:sp>
        <p:nvSpPr>
          <p:cNvPr id="1970" name="CustomShape 27"/>
          <p:cNvSpPr/>
          <p:nvPr/>
        </p:nvSpPr>
        <p:spPr>
          <a:xfrm>
            <a:off x="8263800" y="3195000"/>
            <a:ext cx="767160" cy="569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pt-PT" sz="1050" b="0" strike="noStrike" spc="-1">
                <a:solidFill>
                  <a:srgbClr val="000000"/>
                </a:solidFill>
                <a:latin typeface="Calibri"/>
              </a:rPr>
              <a:t>Aq W01 cluster 18</a:t>
            </a:r>
            <a:endParaRPr lang="pt-PT" sz="1050" b="0" strike="noStrike" spc="-1">
              <a:latin typeface="Arial"/>
            </a:endParaRPr>
          </a:p>
        </p:txBody>
      </p:sp>
      <p:sp>
        <p:nvSpPr>
          <p:cNvPr id="1971" name="CustomShape 28"/>
          <p:cNvSpPr/>
          <p:nvPr/>
        </p:nvSpPr>
        <p:spPr>
          <a:xfrm>
            <a:off x="7252560" y="3656520"/>
            <a:ext cx="1350000" cy="2502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pt-PT" sz="1050" b="0" strike="noStrike" spc="-1">
                <a:solidFill>
                  <a:srgbClr val="000000"/>
                </a:solidFill>
                <a:latin typeface="Calibri"/>
              </a:rPr>
              <a:t>Aq 349 cluster 28</a:t>
            </a:r>
            <a:endParaRPr lang="pt-PT" sz="1050" b="0" strike="noStrike" spc="-1">
              <a:latin typeface="Arial"/>
            </a:endParaRPr>
          </a:p>
        </p:txBody>
      </p:sp>
      <p:sp>
        <p:nvSpPr>
          <p:cNvPr id="1972" name="CustomShape 29"/>
          <p:cNvSpPr/>
          <p:nvPr/>
        </p:nvSpPr>
        <p:spPr>
          <a:xfrm>
            <a:off x="6660360" y="3907800"/>
            <a:ext cx="1674720" cy="2502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pt-PT" sz="1050" b="0" strike="noStrike" spc="-1">
                <a:solidFill>
                  <a:srgbClr val="000000"/>
                </a:solidFill>
                <a:latin typeface="Calibri"/>
              </a:rPr>
              <a:t>Aq atlantica cluster 16</a:t>
            </a:r>
            <a:endParaRPr lang="pt-PT" sz="1050" b="0" strike="noStrike" spc="-1">
              <a:latin typeface="Arial"/>
            </a:endParaRPr>
          </a:p>
        </p:txBody>
      </p:sp>
      <p:sp>
        <p:nvSpPr>
          <p:cNvPr id="1973" name="CustomShape 30"/>
          <p:cNvSpPr/>
          <p:nvPr/>
        </p:nvSpPr>
        <p:spPr>
          <a:xfrm>
            <a:off x="7727040" y="4678920"/>
            <a:ext cx="1123560" cy="569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pt-PT" sz="1050" b="0" strike="noStrike" spc="-1">
                <a:solidFill>
                  <a:srgbClr val="000000"/>
                </a:solidFill>
                <a:latin typeface="Calibri"/>
              </a:rPr>
              <a:t>Aq megaterium cluster 25</a:t>
            </a:r>
            <a:endParaRPr lang="pt-PT" sz="1050" b="0" strike="noStrike" spc="-1">
              <a:latin typeface="Arial"/>
            </a:endParaRPr>
          </a:p>
        </p:txBody>
      </p:sp>
      <p:sp>
        <p:nvSpPr>
          <p:cNvPr id="1974" name="Line 31"/>
          <p:cNvSpPr/>
          <p:nvPr/>
        </p:nvSpPr>
        <p:spPr>
          <a:xfrm flipH="1">
            <a:off x="8497440" y="4210200"/>
            <a:ext cx="142200" cy="550440"/>
          </a:xfrm>
          <a:prstGeom prst="line">
            <a:avLst/>
          </a:prstGeom>
          <a:ln/>
        </p:spPr>
        <p:style>
          <a:lnRef idx="1">
            <a:schemeClr val="dk1"/>
          </a:lnRef>
          <a:fillRef idx="0">
            <a:schemeClr val="dk1"/>
          </a:fillRef>
          <a:effectRef idx="0">
            <a:schemeClr val="dk1"/>
          </a:effectRef>
          <a:fontRef idx="minor"/>
        </p:style>
      </p:sp>
      <p:pic>
        <p:nvPicPr>
          <p:cNvPr id="1976" name="Imagem 44_3"/>
          <p:cNvPicPr/>
          <p:nvPr/>
        </p:nvPicPr>
        <p:blipFill>
          <a:blip r:embed="rId4"/>
          <a:stretch/>
        </p:blipFill>
        <p:spPr>
          <a:xfrm>
            <a:off x="10391400" y="61920"/>
            <a:ext cx="1761480" cy="612000"/>
          </a:xfrm>
          <a:prstGeom prst="rect">
            <a:avLst/>
          </a:prstGeom>
          <a:ln>
            <a:noFill/>
          </a:ln>
        </p:spPr>
      </p:pic>
      <p:sp>
        <p:nvSpPr>
          <p:cNvPr id="1977" name="CustomShape 33"/>
          <p:cNvSpPr/>
          <p:nvPr/>
        </p:nvSpPr>
        <p:spPr>
          <a:xfrm>
            <a:off x="9624600" y="3834000"/>
            <a:ext cx="1263240" cy="2502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pt-PT" sz="1050" b="0" strike="noStrike" spc="-1">
                <a:solidFill>
                  <a:srgbClr val="000000"/>
                </a:solidFill>
                <a:latin typeface="Calibri"/>
              </a:rPr>
              <a:t>Aq BL5 cluster 4</a:t>
            </a:r>
            <a:endParaRPr lang="pt-PT" sz="1050" b="0" strike="noStrike" spc="-1">
              <a:latin typeface="Arial"/>
            </a:endParaRPr>
          </a:p>
        </p:txBody>
      </p:sp>
      <p:sp>
        <p:nvSpPr>
          <p:cNvPr id="1978" name="CustomShape 34"/>
          <p:cNvSpPr/>
          <p:nvPr/>
        </p:nvSpPr>
        <p:spPr>
          <a:xfrm>
            <a:off x="9405360" y="3623760"/>
            <a:ext cx="1641240" cy="2502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pt-PT" sz="1050" b="0" strike="noStrike" spc="-1">
                <a:solidFill>
                  <a:srgbClr val="000000"/>
                </a:solidFill>
                <a:latin typeface="Calibri"/>
              </a:rPr>
              <a:t>Aq muelleri cluster 35</a:t>
            </a:r>
            <a:endParaRPr lang="pt-PT" sz="1050" b="0" strike="noStrike" spc="-1">
              <a:latin typeface="Arial"/>
            </a:endParaRPr>
          </a:p>
        </p:txBody>
      </p:sp>
      <p:sp>
        <p:nvSpPr>
          <p:cNvPr id="1979" name="CustomShape 35"/>
          <p:cNvSpPr/>
          <p:nvPr/>
        </p:nvSpPr>
        <p:spPr>
          <a:xfrm>
            <a:off x="8850960" y="3288960"/>
            <a:ext cx="785160" cy="569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pt-PT" sz="1050" b="0" strike="noStrike" spc="-1">
                <a:solidFill>
                  <a:srgbClr val="000000"/>
                </a:solidFill>
                <a:latin typeface="Calibri"/>
              </a:rPr>
              <a:t>Aq 135 cluster 24</a:t>
            </a:r>
            <a:endParaRPr lang="pt-PT" sz="1050" b="0" strike="noStrike" spc="-1">
              <a:latin typeface="Arial"/>
            </a:endParaRPr>
          </a:p>
        </p:txBody>
      </p:sp>
      <p:sp>
        <p:nvSpPr>
          <p:cNvPr id="1980" name="CustomShape 36"/>
          <p:cNvSpPr/>
          <p:nvPr/>
        </p:nvSpPr>
        <p:spPr>
          <a:xfrm>
            <a:off x="9555120" y="4347720"/>
            <a:ext cx="1350000" cy="2502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pt-PT" sz="1050" b="0" strike="noStrike" spc="-1">
                <a:solidFill>
                  <a:srgbClr val="000000"/>
                </a:solidFill>
                <a:latin typeface="Calibri"/>
              </a:rPr>
              <a:t>Aq 107 cluster 13</a:t>
            </a:r>
            <a:endParaRPr lang="pt-PT" sz="1050" b="0" strike="noStrike" spc="-1">
              <a:latin typeface="Arial"/>
            </a:endParaRPr>
          </a:p>
        </p:txBody>
      </p:sp>
      <p:sp>
        <p:nvSpPr>
          <p:cNvPr id="1981" name="CustomShape 37"/>
          <p:cNvSpPr/>
          <p:nvPr/>
        </p:nvSpPr>
        <p:spPr>
          <a:xfrm>
            <a:off x="8799840" y="4533120"/>
            <a:ext cx="682200" cy="569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pt-PT" sz="1050" b="0" strike="noStrike" spc="-1">
                <a:solidFill>
                  <a:srgbClr val="000000"/>
                </a:solidFill>
                <a:latin typeface="Calibri"/>
              </a:rPr>
              <a:t>Aq AD1 cluster 9</a:t>
            </a:r>
            <a:endParaRPr lang="pt-PT" sz="1050" b="0" strike="noStrike" spc="-1">
              <a:latin typeface="Arial"/>
            </a:endParaRPr>
          </a:p>
        </p:txBody>
      </p:sp>
      <p:sp>
        <p:nvSpPr>
          <p:cNvPr id="1982" name="CustomShape 38"/>
          <p:cNvSpPr/>
          <p:nvPr/>
        </p:nvSpPr>
        <p:spPr>
          <a:xfrm>
            <a:off x="9579600" y="4110480"/>
            <a:ext cx="1793520" cy="2502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pt-PT" sz="1050" b="0" strike="noStrike" spc="-1">
                <a:solidFill>
                  <a:srgbClr val="000000"/>
                </a:solidFill>
                <a:latin typeface="Calibri"/>
              </a:rPr>
              <a:t>Aq amphilecti cluster 22</a:t>
            </a:r>
            <a:endParaRPr lang="pt-PT" sz="1050" b="0" strike="noStrike" spc="-1">
              <a:latin typeface="Arial"/>
            </a:endParaRPr>
          </a:p>
        </p:txBody>
      </p:sp>
      <p:sp>
        <p:nvSpPr>
          <p:cNvPr id="1983" name="Line 39"/>
          <p:cNvSpPr/>
          <p:nvPr/>
        </p:nvSpPr>
        <p:spPr>
          <a:xfrm>
            <a:off x="9571680" y="4193640"/>
            <a:ext cx="208080" cy="74520"/>
          </a:xfrm>
          <a:prstGeom prst="line">
            <a:avLst/>
          </a:prstGeom>
          <a:ln/>
        </p:spPr>
        <p:style>
          <a:lnRef idx="1">
            <a:schemeClr val="dk1"/>
          </a:lnRef>
          <a:fillRef idx="0">
            <a:schemeClr val="dk1"/>
          </a:fillRef>
          <a:effectRef idx="0">
            <a:schemeClr val="dk1"/>
          </a:effectRef>
          <a:fontRef idx="minor"/>
        </p:style>
      </p:sp>
      <p:sp>
        <p:nvSpPr>
          <p:cNvPr id="1984" name="CustomShape 40"/>
          <p:cNvSpPr/>
          <p:nvPr/>
        </p:nvSpPr>
        <p:spPr>
          <a:xfrm>
            <a:off x="9215280" y="4554000"/>
            <a:ext cx="1676160" cy="2502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pt-PT" sz="1050" b="0" strike="noStrike" spc="-1">
                <a:solidFill>
                  <a:srgbClr val="000000"/>
                </a:solidFill>
                <a:latin typeface="Calibri"/>
              </a:rPr>
              <a:t>Aq latercula cluster 14</a:t>
            </a:r>
            <a:endParaRPr lang="pt-PT" sz="1050" b="0" strike="noStrike" spc="-1">
              <a:latin typeface="Arial"/>
            </a:endParaRPr>
          </a:p>
        </p:txBody>
      </p:sp>
      <p:sp>
        <p:nvSpPr>
          <p:cNvPr id="1985" name="Line 41"/>
          <p:cNvSpPr/>
          <p:nvPr/>
        </p:nvSpPr>
        <p:spPr>
          <a:xfrm>
            <a:off x="9306720" y="4375080"/>
            <a:ext cx="134640" cy="244440"/>
          </a:xfrm>
          <a:prstGeom prst="line">
            <a:avLst/>
          </a:prstGeom>
          <a:ln/>
        </p:spPr>
        <p:style>
          <a:lnRef idx="1">
            <a:schemeClr val="dk1"/>
          </a:lnRef>
          <a:fillRef idx="0">
            <a:schemeClr val="dk1"/>
          </a:fillRef>
          <a:effectRef idx="0">
            <a:schemeClr val="dk1"/>
          </a:effectRef>
          <a:fontRef idx="minor"/>
        </p:style>
      </p:sp>
      <p:sp>
        <p:nvSpPr>
          <p:cNvPr id="1986" name="CustomShape 42"/>
          <p:cNvSpPr/>
          <p:nvPr/>
        </p:nvSpPr>
        <p:spPr>
          <a:xfrm>
            <a:off x="8579520" y="4923720"/>
            <a:ext cx="752760" cy="569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pt-PT" sz="1050" b="0" strike="noStrike" spc="-1">
                <a:solidFill>
                  <a:srgbClr val="000000"/>
                </a:solidFill>
                <a:latin typeface="Calibri"/>
              </a:rPr>
              <a:t>Aq EL33 cluster 13</a:t>
            </a:r>
            <a:endParaRPr lang="pt-PT" sz="1050" b="0" strike="noStrike" spc="-1">
              <a:latin typeface="Arial"/>
            </a:endParaRPr>
          </a:p>
        </p:txBody>
      </p:sp>
      <p:sp>
        <p:nvSpPr>
          <p:cNvPr id="1987" name="Line 43"/>
          <p:cNvSpPr/>
          <p:nvPr/>
        </p:nvSpPr>
        <p:spPr>
          <a:xfrm>
            <a:off x="8792280" y="4459680"/>
            <a:ext cx="58680" cy="523440"/>
          </a:xfrm>
          <a:prstGeom prst="line">
            <a:avLst/>
          </a:prstGeom>
          <a:ln/>
        </p:spPr>
        <p:style>
          <a:lnRef idx="1">
            <a:schemeClr val="dk1"/>
          </a:lnRef>
          <a:fillRef idx="0">
            <a:schemeClr val="dk1"/>
          </a:fillRef>
          <a:effectRef idx="0">
            <a:schemeClr val="dk1"/>
          </a:effectRef>
          <a:fontRef idx="minor"/>
        </p:style>
      </p:sp>
      <p:sp>
        <p:nvSpPr>
          <p:cNvPr id="1988" name="CustomShape 44"/>
          <p:cNvSpPr/>
          <p:nvPr/>
        </p:nvSpPr>
        <p:spPr>
          <a:xfrm>
            <a:off x="7231320" y="4419720"/>
            <a:ext cx="1350000" cy="2502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pt-PT" sz="1050" b="0" strike="noStrike" spc="-1">
                <a:solidFill>
                  <a:srgbClr val="000000"/>
                </a:solidFill>
                <a:latin typeface="Calibri"/>
              </a:rPr>
              <a:t>Aq 349 cluster 32</a:t>
            </a:r>
            <a:endParaRPr lang="pt-PT" sz="1050" b="0" strike="noStrike" spc="-1">
              <a:latin typeface="Arial"/>
            </a:endParaRPr>
          </a:p>
        </p:txBody>
      </p:sp>
      <p:sp>
        <p:nvSpPr>
          <p:cNvPr id="1989" name="CustomShape 45"/>
          <p:cNvSpPr/>
          <p:nvPr/>
        </p:nvSpPr>
        <p:spPr>
          <a:xfrm>
            <a:off x="6593760" y="4157280"/>
            <a:ext cx="1793880" cy="409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pt-PT" sz="1050" b="0" strike="noStrike" spc="-1">
                <a:solidFill>
                  <a:srgbClr val="000000"/>
                </a:solidFill>
                <a:latin typeface="Calibri"/>
              </a:rPr>
              <a:t>Aq macrocephali cluster 5</a:t>
            </a:r>
            <a:endParaRPr lang="pt-PT" sz="1050" b="0" strike="noStrike" spc="-1">
              <a:latin typeface="Arial"/>
            </a:endParaRPr>
          </a:p>
        </p:txBody>
      </p:sp>
      <p:sp>
        <p:nvSpPr>
          <p:cNvPr id="1990" name="Line 46"/>
          <p:cNvSpPr/>
          <p:nvPr/>
        </p:nvSpPr>
        <p:spPr>
          <a:xfrm flipH="1">
            <a:off x="8195040" y="4147560"/>
            <a:ext cx="137160" cy="117720"/>
          </a:xfrm>
          <a:prstGeom prst="line">
            <a:avLst/>
          </a:prstGeom>
          <a:ln/>
        </p:spPr>
        <p:style>
          <a:lnRef idx="1">
            <a:schemeClr val="dk1"/>
          </a:lnRef>
          <a:fillRef idx="0">
            <a:schemeClr val="dk1"/>
          </a:fillRef>
          <a:effectRef idx="0">
            <a:schemeClr val="dk1"/>
          </a:effectRef>
          <a:fontRef idx="minor"/>
        </p:style>
      </p:sp>
      <p:sp>
        <p:nvSpPr>
          <p:cNvPr id="1991" name="CustomShape 47"/>
          <p:cNvSpPr/>
          <p:nvPr/>
        </p:nvSpPr>
        <p:spPr>
          <a:xfrm>
            <a:off x="9344880" y="3411000"/>
            <a:ext cx="1389600" cy="2502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pt-PT" sz="1050" b="0" strike="noStrike" spc="-1">
                <a:solidFill>
                  <a:srgbClr val="000000"/>
                </a:solidFill>
                <a:latin typeface="Calibri"/>
              </a:rPr>
              <a:t>Aq I324 cluster 31</a:t>
            </a:r>
            <a:endParaRPr lang="pt-PT" sz="1050" b="0" strike="noStrike" spc="-1">
              <a:latin typeface="Arial"/>
            </a:endParaRPr>
          </a:p>
        </p:txBody>
      </p:sp>
      <p:sp>
        <p:nvSpPr>
          <p:cNvPr id="1992" name="Line 48"/>
          <p:cNvSpPr/>
          <p:nvPr/>
        </p:nvSpPr>
        <p:spPr>
          <a:xfrm flipV="1">
            <a:off x="9204120" y="3615120"/>
            <a:ext cx="333720" cy="354600"/>
          </a:xfrm>
          <a:prstGeom prst="line">
            <a:avLst/>
          </a:prstGeom>
          <a:ln/>
        </p:spPr>
        <p:style>
          <a:lnRef idx="1">
            <a:schemeClr val="dk1"/>
          </a:lnRef>
          <a:fillRef idx="0">
            <a:schemeClr val="dk1"/>
          </a:fillRef>
          <a:effectRef idx="0">
            <a:schemeClr val="dk1"/>
          </a:effectRef>
          <a:fontRef idx="minor"/>
        </p:style>
      </p:sp>
      <p:sp>
        <p:nvSpPr>
          <p:cNvPr id="1993" name="CustomShape 49"/>
          <p:cNvSpPr/>
          <p:nvPr/>
        </p:nvSpPr>
        <p:spPr>
          <a:xfrm>
            <a:off x="7416000" y="3485520"/>
            <a:ext cx="1266120" cy="2502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pt-PT" sz="1050" b="0" strike="noStrike" spc="-1">
                <a:solidFill>
                  <a:srgbClr val="000000"/>
                </a:solidFill>
                <a:latin typeface="Calibri"/>
              </a:rPr>
              <a:t>Aq 78 cluster 26</a:t>
            </a:r>
            <a:endParaRPr lang="pt-PT" sz="1050" b="0" strike="noStrike" spc="-1">
              <a:latin typeface="Arial"/>
            </a:endParaRPr>
          </a:p>
        </p:txBody>
      </p:sp>
      <p:sp>
        <p:nvSpPr>
          <p:cNvPr id="1994" name="Line 50"/>
          <p:cNvSpPr/>
          <p:nvPr/>
        </p:nvSpPr>
        <p:spPr>
          <a:xfrm>
            <a:off x="8471520" y="3596400"/>
            <a:ext cx="441000" cy="288360"/>
          </a:xfrm>
          <a:prstGeom prst="line">
            <a:avLst/>
          </a:prstGeom>
          <a:ln/>
        </p:spPr>
        <p:style>
          <a:lnRef idx="1">
            <a:schemeClr val="dk1"/>
          </a:lnRef>
          <a:fillRef idx="0">
            <a:schemeClr val="dk1"/>
          </a:fillRef>
          <a:effectRef idx="0">
            <a:schemeClr val="dk1"/>
          </a:effectRef>
          <a:fontRef idx="minor"/>
        </p:style>
      </p:sp>
      <p:sp>
        <p:nvSpPr>
          <p:cNvPr id="1996" name="CustomShape 52"/>
          <p:cNvSpPr/>
          <p:nvPr/>
        </p:nvSpPr>
        <p:spPr>
          <a:xfrm>
            <a:off x="6705720" y="2959200"/>
            <a:ext cx="4731480" cy="2431440"/>
          </a:xfrm>
          <a:prstGeom prst="ellipse">
            <a:avLst/>
          </a:prstGeom>
          <a:noFill/>
          <a:ln w="38160">
            <a:solidFill>
              <a:srgbClr val="C00000"/>
            </a:solidFill>
          </a:ln>
        </p:spPr>
        <p:style>
          <a:lnRef idx="2">
            <a:schemeClr val="accent1">
              <a:shade val="50000"/>
            </a:schemeClr>
          </a:lnRef>
          <a:fillRef idx="1">
            <a:schemeClr val="accent1"/>
          </a:fillRef>
          <a:effectRef idx="0">
            <a:schemeClr val="accent1"/>
          </a:effectRef>
          <a:fontRef idx="minor"/>
        </p:style>
      </p:sp>
      <p:sp>
        <p:nvSpPr>
          <p:cNvPr id="1997" name="CustomShape 53"/>
          <p:cNvSpPr/>
          <p:nvPr/>
        </p:nvSpPr>
        <p:spPr>
          <a:xfrm>
            <a:off x="9409500" y="1911781"/>
            <a:ext cx="256428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pt-PT" sz="1800" b="0" strike="noStrike" spc="-1">
                <a:solidFill>
                  <a:srgbClr val="000000"/>
                </a:solidFill>
                <a:latin typeface="Open Sans"/>
                <a:ea typeface="Open Sans"/>
              </a:rPr>
              <a:t>Genomes  </a:t>
            </a:r>
            <a:r>
              <a:rPr lang="en-US" sz="1800" b="0" strike="noStrike" spc="-1">
                <a:solidFill>
                  <a:srgbClr val="000000"/>
                </a:solidFill>
                <a:latin typeface="Open Sans"/>
                <a:ea typeface="Open Sans"/>
              </a:rPr>
              <a:t>belong</a:t>
            </a:r>
            <a:r>
              <a:rPr lang="pt-PT" sz="1800" b="0" strike="noStrike" spc="-1">
                <a:solidFill>
                  <a:srgbClr val="000000"/>
                </a:solidFill>
                <a:latin typeface="Open Sans"/>
                <a:ea typeface="Open Sans"/>
              </a:rPr>
              <a:t> to COG cluster nº 2</a:t>
            </a:r>
            <a:endParaRPr lang="pt-PT" sz="1800" b="0" strike="noStrike" spc="-1">
              <a:latin typeface="Arial"/>
            </a:endParaRPr>
          </a:p>
        </p:txBody>
      </p:sp>
      <p:pic>
        <p:nvPicPr>
          <p:cNvPr id="1998" name="Imagem 58_1"/>
          <p:cNvPicPr/>
          <p:nvPr/>
        </p:nvPicPr>
        <p:blipFill>
          <a:blip r:embed="rId5">
            <a:extLst>
              <a:ext uri="{BEBA8EAE-BF5A-486C-A8C5-ECC9F3942E4B}">
                <a14:imgProps xmlns:a14="http://schemas.microsoft.com/office/drawing/2010/main">
                  <a14:imgLayer>
                    <a14:imgEffect>
                      <a14:saturation sat="400000"/>
                    </a14:imgEffect>
                  </a14:imgLayer>
                </a14:imgProps>
              </a:ext>
            </a:extLst>
          </a:blip>
          <a:stretch/>
        </p:blipFill>
        <p:spPr>
          <a:xfrm rot="4237200" flipH="1">
            <a:off x="11037240" y="2799720"/>
            <a:ext cx="554760" cy="512640"/>
          </a:xfrm>
          <a:prstGeom prst="rect">
            <a:avLst/>
          </a:prstGeom>
          <a:ln>
            <a:noFill/>
          </a:ln>
        </p:spPr>
      </p:pic>
      <p:sp>
        <p:nvSpPr>
          <p:cNvPr id="1999" name="CustomShape 54"/>
          <p:cNvSpPr/>
          <p:nvPr/>
        </p:nvSpPr>
        <p:spPr>
          <a:xfrm>
            <a:off x="9457160" y="1913061"/>
            <a:ext cx="2516620" cy="684660"/>
          </a:xfrm>
          <a:prstGeom prst="rect">
            <a:avLst/>
          </a:prstGeom>
          <a:noFill/>
          <a:ln w="38160">
            <a:solidFill>
              <a:srgbClr val="203864"/>
            </a:solidFill>
          </a:ln>
        </p:spPr>
        <p:style>
          <a:lnRef idx="2">
            <a:schemeClr val="accent1">
              <a:shade val="50000"/>
            </a:schemeClr>
          </a:lnRef>
          <a:fillRef idx="1">
            <a:schemeClr val="accent1"/>
          </a:fillRef>
          <a:effectRef idx="0">
            <a:schemeClr val="accent1"/>
          </a:effectRef>
          <a:fontRef idx="minor"/>
        </p:style>
      </p:sp>
      <p:sp>
        <p:nvSpPr>
          <p:cNvPr id="51" name="CustomShape 4">
            <a:extLst>
              <a:ext uri="{FF2B5EF4-FFF2-40B4-BE49-F238E27FC236}">
                <a16:creationId xmlns:a16="http://schemas.microsoft.com/office/drawing/2014/main" id="{5B31B334-3C15-43EF-B540-00472FB60E5E}"/>
              </a:ext>
            </a:extLst>
          </p:cNvPr>
          <p:cNvSpPr/>
          <p:nvPr/>
        </p:nvSpPr>
        <p:spPr>
          <a:xfrm>
            <a:off x="287040" y="257420"/>
            <a:ext cx="6591067" cy="644877"/>
          </a:xfrm>
          <a:prstGeom prst="rect">
            <a:avLst/>
          </a:prstGeom>
          <a:noFill/>
          <a:ln>
            <a:noFill/>
          </a:ln>
        </p:spPr>
        <p:style>
          <a:lnRef idx="0">
            <a:scrgbClr r="0" g="0" b="0"/>
          </a:lnRef>
          <a:fillRef idx="0">
            <a:scrgbClr r="0" g="0" b="0"/>
          </a:fillRef>
          <a:effectRef idx="0">
            <a:scrgbClr r="0" g="0" b="0"/>
          </a:effectRef>
          <a:fontRef idx="minor"/>
        </p:style>
        <p:txBody>
          <a:bodyPr anchor="ctr">
            <a:normAutofit/>
          </a:bodyPr>
          <a:lstStyle/>
          <a:p>
            <a:pPr>
              <a:lnSpc>
                <a:spcPct val="90000"/>
              </a:lnSpc>
            </a:pPr>
            <a:r>
              <a:rPr lang="en-US" sz="4000" b="1" spc="-1">
                <a:solidFill>
                  <a:srgbClr val="203864"/>
                </a:solidFill>
                <a:latin typeface="Calibri Light"/>
              </a:rPr>
              <a:t>PKS-other class</a:t>
            </a:r>
            <a:endParaRPr lang="pt-PT" sz="4000" b="1" spc="-1">
              <a:solidFill>
                <a:srgbClr val="203864"/>
              </a:solidFill>
              <a:latin typeface="Calibri Light"/>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1996"/>
                                        </p:tgtEl>
                                        <p:attrNameLst>
                                          <p:attrName>style.visibility</p:attrName>
                                        </p:attrNameLst>
                                      </p:cBhvr>
                                      <p:to>
                                        <p:strVal val="visible"/>
                                      </p:to>
                                    </p:set>
                                  </p:childTnLst>
                                </p:cTn>
                              </p:par>
                              <p:par>
                                <p:cTn id="7" presetID="1" presetClass="entr" fill="hold" nodeType="withEffect">
                                  <p:stCondLst>
                                    <p:cond delay="0"/>
                                  </p:stCondLst>
                                  <p:childTnLst>
                                    <p:set>
                                      <p:cBhvr>
                                        <p:cTn id="8" dur="1" fill="hold">
                                          <p:stCondLst>
                                            <p:cond delay="0"/>
                                          </p:stCondLst>
                                        </p:cTn>
                                        <p:tgtEl>
                                          <p:spTgt spid="1998"/>
                                        </p:tgtEl>
                                        <p:attrNameLst>
                                          <p:attrName>style.visibility</p:attrName>
                                        </p:attrNameLst>
                                      </p:cBhvr>
                                      <p:to>
                                        <p:strVal val="visible"/>
                                      </p:to>
                                    </p:set>
                                  </p:childTnLst>
                                </p:cTn>
                              </p:par>
                              <p:par>
                                <p:cTn id="9" presetID="1" presetClass="entr" fill="hold" nodeType="withEffect">
                                  <p:stCondLst>
                                    <p:cond delay="0"/>
                                  </p:stCondLst>
                                  <p:childTnLst>
                                    <p:set>
                                      <p:cBhvr>
                                        <p:cTn id="10" dur="1" fill="hold">
                                          <p:stCondLst>
                                            <p:cond delay="0"/>
                                          </p:stCondLst>
                                        </p:cTn>
                                        <p:tgtEl>
                                          <p:spTgt spid="1999"/>
                                        </p:tgtEl>
                                        <p:attrNameLst>
                                          <p:attrName>style.visibility</p:attrName>
                                        </p:attrNameLst>
                                      </p:cBhvr>
                                      <p:to>
                                        <p:strVal val="visible"/>
                                      </p:to>
                                    </p:set>
                                  </p:childTnLst>
                                </p:cTn>
                              </p:par>
                              <p:par>
                                <p:cTn id="11" presetID="1" presetClass="entr" fill="hold" nodeType="withEffect">
                                  <p:stCondLst>
                                    <p:cond delay="0"/>
                                  </p:stCondLst>
                                  <p:childTnLst>
                                    <p:set>
                                      <p:cBhvr>
                                        <p:cTn id="12" dur="1" fill="hold">
                                          <p:stCondLst>
                                            <p:cond delay="0"/>
                                          </p:stCondLst>
                                        </p:cTn>
                                        <p:tgtEl>
                                          <p:spTgt spid="199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4" name="CustomShape 1"/>
          <p:cNvSpPr/>
          <p:nvPr/>
        </p:nvSpPr>
        <p:spPr>
          <a:xfrm>
            <a:off x="946440" y="1531440"/>
            <a:ext cx="5091480" cy="2076120"/>
          </a:xfrm>
          <a:prstGeom prst="roundRect">
            <a:avLst>
              <a:gd name="adj" fmla="val 12588"/>
            </a:avLst>
          </a:prstGeom>
          <a:solidFill>
            <a:schemeClr val="bg1"/>
          </a:solidFill>
          <a:ln w="38160">
            <a:solidFill>
              <a:schemeClr val="tx2"/>
            </a:solidFill>
          </a:ln>
        </p:spPr>
        <p:style>
          <a:lnRef idx="2">
            <a:schemeClr val="accent1">
              <a:shade val="50000"/>
            </a:schemeClr>
          </a:lnRef>
          <a:fillRef idx="1">
            <a:schemeClr val="accent1"/>
          </a:fillRef>
          <a:effectRef idx="0">
            <a:schemeClr val="accent1"/>
          </a:effectRef>
          <a:fontRef idx="minor"/>
        </p:style>
      </p:sp>
      <p:sp>
        <p:nvSpPr>
          <p:cNvPr id="905" name="CustomShape 2"/>
          <p:cNvSpPr/>
          <p:nvPr/>
        </p:nvSpPr>
        <p:spPr>
          <a:xfrm>
            <a:off x="6147000" y="1531440"/>
            <a:ext cx="5107680" cy="2076120"/>
          </a:xfrm>
          <a:prstGeom prst="roundRect">
            <a:avLst>
              <a:gd name="adj" fmla="val 12588"/>
            </a:avLst>
          </a:prstGeom>
          <a:solidFill>
            <a:schemeClr val="bg1"/>
          </a:solidFill>
          <a:ln w="38160">
            <a:solidFill>
              <a:schemeClr val="accent3"/>
            </a:solidFill>
          </a:ln>
        </p:spPr>
        <p:style>
          <a:lnRef idx="2">
            <a:schemeClr val="accent1">
              <a:shade val="50000"/>
            </a:schemeClr>
          </a:lnRef>
          <a:fillRef idx="1">
            <a:schemeClr val="accent1"/>
          </a:fillRef>
          <a:effectRef idx="0">
            <a:schemeClr val="accent1"/>
          </a:effectRef>
          <a:fontRef idx="minor"/>
        </p:style>
      </p:sp>
      <p:sp>
        <p:nvSpPr>
          <p:cNvPr id="906" name="CustomShape 3"/>
          <p:cNvSpPr/>
          <p:nvPr/>
        </p:nvSpPr>
        <p:spPr>
          <a:xfrm>
            <a:off x="946440" y="3699000"/>
            <a:ext cx="5091480" cy="2076120"/>
          </a:xfrm>
          <a:prstGeom prst="roundRect">
            <a:avLst>
              <a:gd name="adj" fmla="val 12588"/>
            </a:avLst>
          </a:prstGeom>
          <a:solidFill>
            <a:schemeClr val="bg1"/>
          </a:solidFill>
          <a:ln w="38160">
            <a:solidFill>
              <a:srgbClr val="80DBE4"/>
            </a:solidFill>
          </a:ln>
        </p:spPr>
        <p:style>
          <a:lnRef idx="2">
            <a:schemeClr val="accent1">
              <a:shade val="50000"/>
            </a:schemeClr>
          </a:lnRef>
          <a:fillRef idx="1">
            <a:schemeClr val="accent1"/>
          </a:fillRef>
          <a:effectRef idx="0">
            <a:schemeClr val="accent1"/>
          </a:effectRef>
          <a:fontRef idx="minor"/>
        </p:style>
      </p:sp>
      <p:sp>
        <p:nvSpPr>
          <p:cNvPr id="907" name="CustomShape 4"/>
          <p:cNvSpPr/>
          <p:nvPr/>
        </p:nvSpPr>
        <p:spPr>
          <a:xfrm>
            <a:off x="6147000" y="3699000"/>
            <a:ext cx="5107680" cy="2076120"/>
          </a:xfrm>
          <a:prstGeom prst="roundRect">
            <a:avLst>
              <a:gd name="adj" fmla="val 12588"/>
            </a:avLst>
          </a:prstGeom>
          <a:solidFill>
            <a:schemeClr val="bg1"/>
          </a:solidFill>
          <a:ln w="38160">
            <a:solidFill>
              <a:schemeClr val="tx2"/>
            </a:solidFill>
          </a:ln>
        </p:spPr>
        <p:style>
          <a:lnRef idx="2">
            <a:schemeClr val="accent1">
              <a:shade val="50000"/>
            </a:schemeClr>
          </a:lnRef>
          <a:fillRef idx="1">
            <a:schemeClr val="accent1"/>
          </a:fillRef>
          <a:effectRef idx="0">
            <a:schemeClr val="accent1"/>
          </a:effectRef>
          <a:fontRef idx="minor"/>
        </p:style>
      </p:sp>
      <p:sp>
        <p:nvSpPr>
          <p:cNvPr id="908" name="CustomShape 5"/>
          <p:cNvSpPr/>
          <p:nvPr/>
        </p:nvSpPr>
        <p:spPr>
          <a:xfrm rot="5400000">
            <a:off x="4239720" y="1814760"/>
            <a:ext cx="3709440" cy="3709440"/>
          </a:xfrm>
          <a:prstGeom prst="blockArc">
            <a:avLst>
              <a:gd name="adj1" fmla="val 16229915"/>
              <a:gd name="adj2" fmla="val 21506646"/>
              <a:gd name="adj3" fmla="val 15477"/>
            </a:avLst>
          </a:prstGeom>
          <a:solidFill>
            <a:schemeClr val="tx2"/>
          </a:solidFill>
          <a:ln>
            <a:noFill/>
          </a:ln>
        </p:spPr>
        <p:style>
          <a:lnRef idx="2">
            <a:schemeClr val="accent1">
              <a:shade val="50000"/>
            </a:schemeClr>
          </a:lnRef>
          <a:fillRef idx="1">
            <a:schemeClr val="accent1"/>
          </a:fillRef>
          <a:effectRef idx="0">
            <a:schemeClr val="accent1"/>
          </a:effectRef>
          <a:fontRef idx="minor"/>
        </p:style>
      </p:sp>
      <p:sp>
        <p:nvSpPr>
          <p:cNvPr id="909" name="CustomShape 6"/>
          <p:cNvSpPr/>
          <p:nvPr/>
        </p:nvSpPr>
        <p:spPr>
          <a:xfrm>
            <a:off x="4239360" y="1797480"/>
            <a:ext cx="3709440" cy="3709440"/>
          </a:xfrm>
          <a:prstGeom prst="blockArc">
            <a:avLst>
              <a:gd name="adj1" fmla="val 16267252"/>
              <a:gd name="adj2" fmla="val 21557561"/>
              <a:gd name="adj3" fmla="val 15233"/>
            </a:avLst>
          </a:prstGeom>
          <a:solidFill>
            <a:schemeClr val="accent3"/>
          </a:solidFill>
          <a:ln>
            <a:noFill/>
          </a:ln>
        </p:spPr>
        <p:style>
          <a:lnRef idx="2">
            <a:schemeClr val="accent1">
              <a:shade val="50000"/>
            </a:schemeClr>
          </a:lnRef>
          <a:fillRef idx="1">
            <a:schemeClr val="accent1"/>
          </a:fillRef>
          <a:effectRef idx="0">
            <a:schemeClr val="accent1"/>
          </a:effectRef>
          <a:fontRef idx="minor"/>
        </p:style>
      </p:sp>
      <p:sp>
        <p:nvSpPr>
          <p:cNvPr id="910" name="CustomShape 7"/>
          <p:cNvSpPr/>
          <p:nvPr/>
        </p:nvSpPr>
        <p:spPr>
          <a:xfrm rot="10800000">
            <a:off x="4239720" y="1815120"/>
            <a:ext cx="3709440" cy="3709440"/>
          </a:xfrm>
          <a:prstGeom prst="blockArc">
            <a:avLst>
              <a:gd name="adj1" fmla="val 16302188"/>
              <a:gd name="adj2" fmla="val 21556929"/>
              <a:gd name="adj3" fmla="val 15741"/>
            </a:avLst>
          </a:prstGeom>
          <a:solidFill>
            <a:srgbClr val="80DBE4"/>
          </a:solidFill>
          <a:ln>
            <a:solidFill>
              <a:srgbClr val="80DBE4"/>
            </a:solidFill>
          </a:ln>
        </p:spPr>
        <p:style>
          <a:lnRef idx="2">
            <a:schemeClr val="accent1">
              <a:shade val="50000"/>
            </a:schemeClr>
          </a:lnRef>
          <a:fillRef idx="1">
            <a:schemeClr val="accent1"/>
          </a:fillRef>
          <a:effectRef idx="0">
            <a:schemeClr val="accent1"/>
          </a:effectRef>
          <a:fontRef idx="minor"/>
        </p:style>
      </p:sp>
      <p:sp>
        <p:nvSpPr>
          <p:cNvPr id="911" name="CustomShape 8"/>
          <p:cNvSpPr/>
          <p:nvPr/>
        </p:nvSpPr>
        <p:spPr>
          <a:xfrm rot="16200000">
            <a:off x="4239360" y="1797840"/>
            <a:ext cx="3709440" cy="3709440"/>
          </a:xfrm>
          <a:prstGeom prst="blockArc">
            <a:avLst>
              <a:gd name="adj1" fmla="val 16302188"/>
              <a:gd name="adj2" fmla="val 21530925"/>
              <a:gd name="adj3" fmla="val 15991"/>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p:style>
      </p:sp>
      <p:grpSp>
        <p:nvGrpSpPr>
          <p:cNvPr id="912" name="Group 9"/>
          <p:cNvGrpSpPr/>
          <p:nvPr/>
        </p:nvGrpSpPr>
        <p:grpSpPr>
          <a:xfrm>
            <a:off x="4179600" y="1725840"/>
            <a:ext cx="3842280" cy="3833640"/>
            <a:chOff x="4179600" y="1725840"/>
            <a:chExt cx="3842280" cy="3833640"/>
          </a:xfrm>
        </p:grpSpPr>
        <p:sp>
          <p:nvSpPr>
            <p:cNvPr id="913" name="TextShape 10"/>
            <p:cNvSpPr txBox="1"/>
            <p:nvPr/>
          </p:nvSpPr>
          <p:spPr>
            <a:xfrm rot="2980200">
              <a:off x="5354640" y="2278800"/>
              <a:ext cx="2300040" cy="1834920"/>
            </a:xfrm>
            <a:prstGeom prst="rect">
              <a:avLst/>
            </a:prstGeom>
          </p:spPr>
          <p:txBody>
            <a:bodyPr lIns="90000" tIns="45000" rIns="90000" bIns="45000" anchor="b" anchorCtr="1">
              <a:prstTxWarp prst="textArchUp">
                <a:avLst>
                  <a:gd name="adj" fmla="val 12348932"/>
                </a:avLst>
              </a:prstTxWarp>
              <a:noAutofit/>
            </a:bodyPr>
            <a:lstStyle/>
            <a:p>
              <a:pPr algn="ctr">
                <a:lnSpc>
                  <a:spcPct val="100000"/>
                </a:lnSpc>
              </a:pPr>
              <a:r>
                <a:rPr lang="en-GB" sz="2400" b="1" strike="noStrike" spc="-1">
                  <a:solidFill>
                    <a:srgbClr val="FFFFFF"/>
                  </a:solidFill>
                  <a:latin typeface="Open Sans"/>
                  <a:ea typeface="Arial Unicode MS"/>
                </a:rPr>
                <a:t>Task 2</a:t>
              </a:r>
              <a:endParaRPr lang="pt-PT" sz="2400" b="0" strike="noStrike" spc="-1">
                <a:latin typeface="Arial"/>
              </a:endParaRPr>
            </a:p>
          </p:txBody>
        </p:sp>
        <p:sp>
          <p:nvSpPr>
            <p:cNvPr id="914" name="TextShape 11"/>
            <p:cNvSpPr txBox="1"/>
            <p:nvPr/>
          </p:nvSpPr>
          <p:spPr>
            <a:xfrm rot="18900000">
              <a:off x="4491360" y="2315160"/>
              <a:ext cx="2300040" cy="1834920"/>
            </a:xfrm>
            <a:prstGeom prst="rect">
              <a:avLst/>
            </a:prstGeom>
          </p:spPr>
          <p:txBody>
            <a:bodyPr lIns="90000" tIns="45000" rIns="90000" bIns="45000" anchor="b" anchorCtr="1">
              <a:prstTxWarp prst="textArchUp">
                <a:avLst>
                  <a:gd name="adj" fmla="val 12348932"/>
                </a:avLst>
              </a:prstTxWarp>
              <a:noAutofit/>
            </a:bodyPr>
            <a:lstStyle/>
            <a:p>
              <a:pPr algn="ctr">
                <a:lnSpc>
                  <a:spcPct val="100000"/>
                </a:lnSpc>
              </a:pPr>
              <a:r>
                <a:rPr lang="en-GB" sz="2400" b="1" strike="noStrike" spc="-1">
                  <a:solidFill>
                    <a:srgbClr val="FFFFFF"/>
                  </a:solidFill>
                  <a:latin typeface="Open Sans"/>
                  <a:ea typeface="Arial Unicode MS"/>
                </a:rPr>
                <a:t>Task 1</a:t>
              </a:r>
              <a:endParaRPr lang="pt-PT" sz="2400" b="0" strike="noStrike" spc="-1">
                <a:latin typeface="Arial"/>
              </a:endParaRPr>
            </a:p>
          </p:txBody>
        </p:sp>
        <p:sp>
          <p:nvSpPr>
            <p:cNvPr id="915" name="TextShape 12"/>
            <p:cNvSpPr txBox="1"/>
            <p:nvPr/>
          </p:nvSpPr>
          <p:spPr>
            <a:xfrm rot="13500000">
              <a:off x="4491720" y="3179880"/>
              <a:ext cx="2300040" cy="1834920"/>
            </a:xfrm>
            <a:prstGeom prst="rect">
              <a:avLst/>
            </a:prstGeom>
          </p:spPr>
          <p:txBody>
            <a:bodyPr lIns="90000" tIns="45000" rIns="90000" bIns="45000" anchor="b" anchorCtr="1">
              <a:prstTxWarp prst="textArchUp">
                <a:avLst>
                  <a:gd name="adj" fmla="val 12348932"/>
                </a:avLst>
              </a:prstTxWarp>
              <a:noAutofit/>
            </a:bodyPr>
            <a:lstStyle/>
            <a:p>
              <a:pPr algn="ctr">
                <a:lnSpc>
                  <a:spcPct val="100000"/>
                </a:lnSpc>
              </a:pPr>
              <a:r>
                <a:rPr lang="en-GB" sz="2400" b="1" strike="noStrike" spc="-1">
                  <a:solidFill>
                    <a:srgbClr val="FFFFFF"/>
                  </a:solidFill>
                  <a:latin typeface="Open Sans"/>
                  <a:ea typeface="Arial Unicode MS"/>
                </a:rPr>
                <a:t>Task 4</a:t>
              </a:r>
              <a:endParaRPr lang="pt-PT" sz="2400" b="0" strike="noStrike" spc="-1">
                <a:latin typeface="Arial"/>
              </a:endParaRPr>
            </a:p>
          </p:txBody>
        </p:sp>
        <p:sp>
          <p:nvSpPr>
            <p:cNvPr id="916" name="TextShape 13"/>
            <p:cNvSpPr txBox="1"/>
            <p:nvPr/>
          </p:nvSpPr>
          <p:spPr>
            <a:xfrm rot="8100000">
              <a:off x="5409720" y="3151800"/>
              <a:ext cx="2300040" cy="1834920"/>
            </a:xfrm>
            <a:prstGeom prst="rect">
              <a:avLst/>
            </a:prstGeom>
          </p:spPr>
          <p:txBody>
            <a:bodyPr lIns="90000" tIns="45000" rIns="90000" bIns="45000" anchor="b" anchorCtr="1">
              <a:prstTxWarp prst="textArchUp">
                <a:avLst>
                  <a:gd name="adj" fmla="val 12348932"/>
                </a:avLst>
              </a:prstTxWarp>
              <a:noAutofit/>
            </a:bodyPr>
            <a:lstStyle/>
            <a:p>
              <a:pPr algn="ctr">
                <a:lnSpc>
                  <a:spcPct val="100000"/>
                </a:lnSpc>
              </a:pPr>
              <a:r>
                <a:rPr lang="en-GB" sz="2400" b="1" strike="noStrike" spc="-1">
                  <a:solidFill>
                    <a:srgbClr val="FFFFFF"/>
                  </a:solidFill>
                  <a:latin typeface="Open Sans"/>
                  <a:ea typeface="Arial Unicode MS"/>
                </a:rPr>
                <a:t>Task 3</a:t>
              </a:r>
              <a:endParaRPr lang="pt-PT" sz="2400" b="0" strike="noStrike" spc="-1">
                <a:latin typeface="Arial"/>
              </a:endParaRPr>
            </a:p>
          </p:txBody>
        </p:sp>
      </p:grpSp>
      <p:sp>
        <p:nvSpPr>
          <p:cNvPr id="917" name="CustomShape 14"/>
          <p:cNvSpPr/>
          <p:nvPr/>
        </p:nvSpPr>
        <p:spPr>
          <a:xfrm>
            <a:off x="4812480" y="2353680"/>
            <a:ext cx="2596680" cy="25966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918" name="CustomShape 15"/>
          <p:cNvSpPr/>
          <p:nvPr/>
        </p:nvSpPr>
        <p:spPr>
          <a:xfrm>
            <a:off x="1090080" y="1673640"/>
            <a:ext cx="3559680" cy="1004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GB" sz="2000" b="1" strike="noStrike" spc="-1">
                <a:solidFill>
                  <a:srgbClr val="000000"/>
                </a:solidFill>
                <a:latin typeface="Open Sans"/>
                <a:ea typeface="Arial Unicode MS"/>
              </a:rPr>
              <a:t>What is the coding potential within this genus?</a:t>
            </a:r>
            <a:endParaRPr lang="pt-PT" sz="2000" b="0" strike="noStrike" spc="-1">
              <a:latin typeface="Arial"/>
            </a:endParaRPr>
          </a:p>
        </p:txBody>
      </p:sp>
      <p:sp>
        <p:nvSpPr>
          <p:cNvPr id="919" name="CustomShape 16"/>
          <p:cNvSpPr/>
          <p:nvPr/>
        </p:nvSpPr>
        <p:spPr>
          <a:xfrm>
            <a:off x="1090080" y="2635069"/>
            <a:ext cx="2244240" cy="912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GB" sz="1800" b="0" strike="noStrike" spc="-1" dirty="0">
                <a:solidFill>
                  <a:srgbClr val="000000"/>
                </a:solidFill>
                <a:latin typeface="Open Sans"/>
                <a:ea typeface="Arial Unicode MS"/>
              </a:rPr>
              <a:t>Comparative genomics approach</a:t>
            </a:r>
            <a:endParaRPr lang="pt-PT" sz="1800" b="0" strike="noStrike" spc="-1" dirty="0">
              <a:latin typeface="Arial"/>
            </a:endParaRPr>
          </a:p>
        </p:txBody>
      </p:sp>
      <p:sp>
        <p:nvSpPr>
          <p:cNvPr id="920" name="CustomShape 17"/>
          <p:cNvSpPr/>
          <p:nvPr/>
        </p:nvSpPr>
        <p:spPr>
          <a:xfrm>
            <a:off x="7389000" y="1673640"/>
            <a:ext cx="3662280" cy="1005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r">
              <a:lnSpc>
                <a:spcPct val="100000"/>
              </a:lnSpc>
            </a:pPr>
            <a:r>
              <a:rPr lang="en-GB" sz="2000" b="1" strike="noStrike" spc="-1">
                <a:solidFill>
                  <a:srgbClr val="000000"/>
                </a:solidFill>
                <a:latin typeface="Open Sans"/>
                <a:ea typeface="Arial Unicode MS"/>
              </a:rPr>
              <a:t>Are the </a:t>
            </a:r>
            <a:r>
              <a:rPr lang="en-GB" sz="2000" b="1" i="1" strike="noStrike" spc="-1">
                <a:solidFill>
                  <a:srgbClr val="000000"/>
                </a:solidFill>
                <a:latin typeface="Open Sans"/>
                <a:ea typeface="Arial Unicode MS"/>
              </a:rPr>
              <a:t>Aquimarina</a:t>
            </a:r>
            <a:r>
              <a:rPr lang="en-GB" sz="2000" b="1" strike="noStrike" spc="-1">
                <a:solidFill>
                  <a:srgbClr val="000000"/>
                </a:solidFill>
                <a:latin typeface="Open Sans"/>
                <a:ea typeface="Arial Unicode MS"/>
              </a:rPr>
              <a:t>’s predicted secondary metabolites bioactive?</a:t>
            </a:r>
            <a:endParaRPr lang="pt-PT" sz="2000" b="0" strike="noStrike" spc="-1">
              <a:latin typeface="Arial"/>
            </a:endParaRPr>
          </a:p>
        </p:txBody>
      </p:sp>
      <p:sp>
        <p:nvSpPr>
          <p:cNvPr id="921" name="CustomShape 18"/>
          <p:cNvSpPr/>
          <p:nvPr/>
        </p:nvSpPr>
        <p:spPr>
          <a:xfrm>
            <a:off x="7962120" y="3837940"/>
            <a:ext cx="3223440" cy="1186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r">
              <a:lnSpc>
                <a:spcPct val="100000"/>
              </a:lnSpc>
            </a:pPr>
            <a:r>
              <a:rPr lang="en-GB" sz="1800" b="1" strike="noStrike" spc="-1" dirty="0">
                <a:solidFill>
                  <a:srgbClr val="000000"/>
                </a:solidFill>
                <a:latin typeface="Open Sans"/>
                <a:ea typeface="Arial Unicode MS"/>
              </a:rPr>
              <a:t>Are </a:t>
            </a:r>
            <a:r>
              <a:rPr lang="en-GB" sz="1800" b="1" i="1" strike="noStrike" spc="-1" dirty="0" err="1">
                <a:solidFill>
                  <a:srgbClr val="000000"/>
                </a:solidFill>
                <a:latin typeface="Open Sans"/>
                <a:ea typeface="Arial Unicode MS"/>
              </a:rPr>
              <a:t>Aquimarina</a:t>
            </a:r>
            <a:r>
              <a:rPr lang="en-GB" sz="1800" b="1" strike="noStrike" spc="-1" dirty="0" err="1">
                <a:solidFill>
                  <a:srgbClr val="000000"/>
                </a:solidFill>
                <a:latin typeface="Open Sans"/>
                <a:ea typeface="Arial Unicode MS"/>
              </a:rPr>
              <a:t>’s</a:t>
            </a:r>
            <a:r>
              <a:rPr lang="en-GB" sz="1800" b="1" strike="noStrike" spc="-1" dirty="0">
                <a:solidFill>
                  <a:srgbClr val="000000"/>
                </a:solidFill>
                <a:latin typeface="Open Sans"/>
                <a:ea typeface="Arial Unicode MS"/>
              </a:rPr>
              <a:t> traits a common feature for the </a:t>
            </a:r>
            <a:r>
              <a:rPr lang="en-GB" sz="1800" b="1" i="1" strike="noStrike" spc="-1" dirty="0">
                <a:solidFill>
                  <a:srgbClr val="000000"/>
                </a:solidFill>
                <a:latin typeface="Open Sans"/>
                <a:ea typeface="Arial Unicode MS"/>
              </a:rPr>
              <a:t>Flavobacteriaceae</a:t>
            </a:r>
            <a:r>
              <a:rPr lang="en-GB" sz="1800" b="1" strike="noStrike" spc="-1" dirty="0">
                <a:solidFill>
                  <a:srgbClr val="000000"/>
                </a:solidFill>
                <a:latin typeface="Open Sans"/>
                <a:ea typeface="Arial Unicode MS"/>
              </a:rPr>
              <a:t> family?</a:t>
            </a:r>
            <a:endParaRPr lang="pt-PT" sz="1800" b="0" strike="noStrike" spc="-1" dirty="0">
              <a:latin typeface="Arial"/>
            </a:endParaRPr>
          </a:p>
        </p:txBody>
      </p:sp>
      <p:sp>
        <p:nvSpPr>
          <p:cNvPr id="922" name="CustomShape 19"/>
          <p:cNvSpPr/>
          <p:nvPr/>
        </p:nvSpPr>
        <p:spPr>
          <a:xfrm>
            <a:off x="1101600" y="3802680"/>
            <a:ext cx="2738520" cy="1004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GB" sz="2000" b="1" strike="noStrike" spc="-1">
                <a:solidFill>
                  <a:srgbClr val="000000"/>
                </a:solidFill>
                <a:latin typeface="Open Sans"/>
                <a:ea typeface="Arial Unicode MS"/>
              </a:rPr>
              <a:t>Can we extract potential new drugs?</a:t>
            </a:r>
            <a:endParaRPr lang="pt-PT" sz="2000" b="0" strike="noStrike" spc="-1">
              <a:latin typeface="Arial"/>
            </a:endParaRPr>
          </a:p>
        </p:txBody>
      </p:sp>
      <p:sp>
        <p:nvSpPr>
          <p:cNvPr id="923" name="CustomShape 20"/>
          <p:cNvSpPr/>
          <p:nvPr/>
        </p:nvSpPr>
        <p:spPr>
          <a:xfrm>
            <a:off x="5057640" y="2944440"/>
            <a:ext cx="2076120" cy="1451880"/>
          </a:xfrm>
          <a:prstGeom prst="rect">
            <a:avLst/>
          </a:prstGeom>
          <a:noFill/>
          <a:ln>
            <a:noFill/>
          </a:ln>
        </p:spPr>
        <p:style>
          <a:lnRef idx="0">
            <a:scrgbClr r="0" g="0" b="0"/>
          </a:lnRef>
          <a:fillRef idx="0">
            <a:scrgbClr r="0" g="0" b="0"/>
          </a:fillRef>
          <a:effectRef idx="0">
            <a:scrgbClr r="0" g="0" b="0"/>
          </a:effectRef>
          <a:fontRef idx="minor"/>
        </p:style>
        <p:txBody>
          <a:bodyPr anchor="ctr">
            <a:normAutofit/>
          </a:bodyPr>
          <a:lstStyle/>
          <a:p>
            <a:pPr algn="ctr">
              <a:lnSpc>
                <a:spcPct val="90000"/>
              </a:lnSpc>
            </a:pPr>
            <a:r>
              <a:rPr lang="en-GB" sz="2400" b="0" strike="noStrike" spc="-1">
                <a:solidFill>
                  <a:srgbClr val="000000"/>
                </a:solidFill>
                <a:latin typeface="Open Sans"/>
                <a:ea typeface="Arial Unicode MS"/>
              </a:rPr>
              <a:t>The </a:t>
            </a:r>
            <a:r>
              <a:rPr lang="en-GB" sz="2400" b="0" i="1" strike="noStrike" spc="-1">
                <a:solidFill>
                  <a:srgbClr val="000000"/>
                </a:solidFill>
                <a:latin typeface="Open Sans"/>
                <a:ea typeface="Arial Unicode MS"/>
              </a:rPr>
              <a:t>Aquimarina</a:t>
            </a:r>
            <a:r>
              <a:rPr lang="en-GB" sz="2400" b="0" strike="noStrike" spc="-1">
                <a:solidFill>
                  <a:srgbClr val="000000"/>
                </a:solidFill>
                <a:latin typeface="Open Sans"/>
                <a:ea typeface="Arial Unicode MS"/>
              </a:rPr>
              <a:t> genus</a:t>
            </a:r>
            <a:endParaRPr lang="pt-PT" sz="2400" b="0" strike="noStrike" spc="-1">
              <a:latin typeface="Arial"/>
            </a:endParaRPr>
          </a:p>
        </p:txBody>
      </p:sp>
      <p:sp>
        <p:nvSpPr>
          <p:cNvPr id="924" name="CustomShape 21"/>
          <p:cNvSpPr/>
          <p:nvPr/>
        </p:nvSpPr>
        <p:spPr>
          <a:xfrm>
            <a:off x="8460000" y="5311080"/>
            <a:ext cx="298836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GB" sz="1800" b="0" strike="noStrike" spc="-1" dirty="0">
                <a:solidFill>
                  <a:srgbClr val="000000"/>
                </a:solidFill>
                <a:latin typeface="Open Sans"/>
                <a:ea typeface="Arial Unicode MS"/>
              </a:rPr>
              <a:t>Metagenomics approach</a:t>
            </a:r>
            <a:endParaRPr lang="pt-PT" sz="1800" b="0" strike="noStrike" spc="-1" dirty="0">
              <a:latin typeface="Arial"/>
            </a:endParaRPr>
          </a:p>
        </p:txBody>
      </p:sp>
      <p:sp>
        <p:nvSpPr>
          <p:cNvPr id="925" name="CustomShape 22"/>
          <p:cNvSpPr/>
          <p:nvPr/>
        </p:nvSpPr>
        <p:spPr>
          <a:xfrm>
            <a:off x="1024170" y="4983003"/>
            <a:ext cx="3766500" cy="644877"/>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a:lnSpc>
                <a:spcPct val="100000"/>
              </a:lnSpc>
            </a:pPr>
            <a:r>
              <a:rPr lang="en-GB" sz="1800" b="0" strike="noStrike" spc="-1">
                <a:solidFill>
                  <a:srgbClr val="000000"/>
                </a:solidFill>
                <a:latin typeface="Open Sans"/>
                <a:ea typeface="Arial Unicode MS"/>
              </a:rPr>
              <a:t>Chemical identification and isolation of bioactive compounds</a:t>
            </a:r>
            <a:endParaRPr lang="pt-PT" sz="1800" b="0" strike="noStrike" spc="-1">
              <a:latin typeface="Arial"/>
            </a:endParaRPr>
          </a:p>
        </p:txBody>
      </p:sp>
      <p:sp>
        <p:nvSpPr>
          <p:cNvPr id="926" name="CustomShape 23"/>
          <p:cNvSpPr/>
          <p:nvPr/>
        </p:nvSpPr>
        <p:spPr>
          <a:xfrm>
            <a:off x="9048240" y="3106440"/>
            <a:ext cx="223092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GB" sz="1800" b="0" strike="noStrike" spc="-1">
                <a:solidFill>
                  <a:srgbClr val="000000"/>
                </a:solidFill>
                <a:latin typeface="Open Sans"/>
                <a:ea typeface="Arial Unicode MS"/>
              </a:rPr>
              <a:t>Bioactivity assays</a:t>
            </a:r>
            <a:endParaRPr lang="pt-PT" sz="1800" b="0" strike="noStrike" spc="-1">
              <a:latin typeface="Arial"/>
            </a:endParaRPr>
          </a:p>
        </p:txBody>
      </p:sp>
      <p:sp>
        <p:nvSpPr>
          <p:cNvPr id="927" name="CustomShape 24"/>
          <p:cNvSpPr/>
          <p:nvPr/>
        </p:nvSpPr>
        <p:spPr>
          <a:xfrm>
            <a:off x="946440" y="210705"/>
            <a:ext cx="3561480" cy="760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GB" sz="4400" b="1" strike="noStrike" spc="-1">
                <a:solidFill>
                  <a:srgbClr val="203864"/>
                </a:solidFill>
                <a:latin typeface="Calibri Light"/>
                <a:ea typeface="Arial Unicode MS"/>
              </a:rPr>
              <a:t>Next steps</a:t>
            </a:r>
            <a:endParaRPr lang="pt-PT" sz="4400" b="0" strike="noStrike" spc="-1">
              <a:latin typeface="Arial"/>
            </a:endParaRPr>
          </a:p>
        </p:txBody>
      </p:sp>
      <p:pic>
        <p:nvPicPr>
          <p:cNvPr id="3" name="Picture 2" descr="A close up of a logo  Description automatically generated">
            <a:extLst>
              <a:ext uri="{FF2B5EF4-FFF2-40B4-BE49-F238E27FC236}">
                <a16:creationId xmlns:a16="http://schemas.microsoft.com/office/drawing/2014/main" id="{7AF005B7-1AF5-455D-9741-509F8AE239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75944" y="402225"/>
            <a:ext cx="1746810" cy="1746810"/>
          </a:xfrm>
          <a:prstGeom prst="rect">
            <a:avLst/>
          </a:prstGeom>
        </p:spPr>
      </p:pic>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920"/>
                                        </p:tgtEl>
                                        <p:attrNameLst>
                                          <p:attrName>style.visibility</p:attrName>
                                        </p:attrNameLst>
                                      </p:cBhvr>
                                      <p:to>
                                        <p:strVal val="visible"/>
                                      </p:to>
                                    </p:set>
                                  </p:childTnLst>
                                </p:cTn>
                              </p:par>
                              <p:par>
                                <p:cTn id="7" presetID="1" presetClass="entr" fill="hold" nodeType="withEffect">
                                  <p:stCondLst>
                                    <p:cond delay="0"/>
                                  </p:stCondLst>
                                  <p:childTnLst>
                                    <p:set>
                                      <p:cBhvr>
                                        <p:cTn id="8" dur="1" fill="hold">
                                          <p:stCondLst>
                                            <p:cond delay="0"/>
                                          </p:stCondLst>
                                        </p:cTn>
                                        <p:tgtEl>
                                          <p:spTgt spid="92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fill="hold" nodeType="clickEffect">
                                  <p:stCondLst>
                                    <p:cond delay="0"/>
                                  </p:stCondLst>
                                  <p:childTnLst>
                                    <p:set>
                                      <p:cBhvr>
                                        <p:cTn id="12" dur="1" fill="hold">
                                          <p:stCondLst>
                                            <p:cond delay="0"/>
                                          </p:stCondLst>
                                        </p:cTn>
                                        <p:tgtEl>
                                          <p:spTgt spid="921"/>
                                        </p:tgtEl>
                                        <p:attrNameLst>
                                          <p:attrName>style.visibility</p:attrName>
                                        </p:attrNameLst>
                                      </p:cBhvr>
                                      <p:to>
                                        <p:strVal val="visible"/>
                                      </p:to>
                                    </p:set>
                                  </p:childTnLst>
                                </p:cTn>
                              </p:par>
                              <p:par>
                                <p:cTn id="13" presetID="1" presetClass="entr" fill="hold" nodeType="withEffect">
                                  <p:stCondLst>
                                    <p:cond delay="0"/>
                                  </p:stCondLst>
                                  <p:childTnLst>
                                    <p:set>
                                      <p:cBhvr>
                                        <p:cTn id="14" dur="1" fill="hold">
                                          <p:stCondLst>
                                            <p:cond delay="0"/>
                                          </p:stCondLst>
                                        </p:cTn>
                                        <p:tgtEl>
                                          <p:spTgt spid="9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fill="hold" nodeType="clickEffect">
                                  <p:stCondLst>
                                    <p:cond delay="0"/>
                                  </p:stCondLst>
                                  <p:childTnLst>
                                    <p:set>
                                      <p:cBhvr>
                                        <p:cTn id="18" dur="1" fill="hold">
                                          <p:stCondLst>
                                            <p:cond delay="0"/>
                                          </p:stCondLst>
                                        </p:cTn>
                                        <p:tgtEl>
                                          <p:spTgt spid="922"/>
                                        </p:tgtEl>
                                        <p:attrNameLst>
                                          <p:attrName>style.visibility</p:attrName>
                                        </p:attrNameLst>
                                      </p:cBhvr>
                                      <p:to>
                                        <p:strVal val="visible"/>
                                      </p:to>
                                    </p:set>
                                  </p:childTnLst>
                                </p:cTn>
                              </p:par>
                              <p:par>
                                <p:cTn id="19" presetID="1" presetClass="entr" fill="hold" nodeType="withEffect">
                                  <p:stCondLst>
                                    <p:cond delay="0"/>
                                  </p:stCondLst>
                                  <p:childTnLst>
                                    <p:set>
                                      <p:cBhvr>
                                        <p:cTn id="20" dur="1" fill="hold">
                                          <p:stCondLst>
                                            <p:cond delay="0"/>
                                          </p:stCondLst>
                                        </p:cTn>
                                        <p:tgtEl>
                                          <p:spTgt spid="9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05" name="Picture 4" descr="A picture containing drawing, fruit  Description automatically generated"/>
          <p:cNvPicPr/>
          <p:nvPr/>
        </p:nvPicPr>
        <p:blipFill>
          <a:blip r:embed="rId3"/>
          <a:srcRect t="34069" r="4325" b="10724"/>
          <a:stretch/>
        </p:blipFill>
        <p:spPr>
          <a:xfrm>
            <a:off x="5342400" y="6456240"/>
            <a:ext cx="3117240" cy="391320"/>
          </a:xfrm>
          <a:prstGeom prst="rect">
            <a:avLst/>
          </a:prstGeom>
          <a:ln>
            <a:noFill/>
          </a:ln>
        </p:spPr>
      </p:pic>
      <p:sp>
        <p:nvSpPr>
          <p:cNvPr id="1206" name="CustomShape 1"/>
          <p:cNvSpPr/>
          <p:nvPr/>
        </p:nvSpPr>
        <p:spPr>
          <a:xfrm>
            <a:off x="195480" y="1543826"/>
            <a:ext cx="6095520" cy="2162921"/>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50000"/>
              </a:lnSpc>
            </a:pPr>
            <a:r>
              <a:rPr lang="en-US" sz="2000" b="1" strike="noStrike" spc="-1">
                <a:solidFill>
                  <a:srgbClr val="000000"/>
                </a:solidFill>
                <a:latin typeface="open sans"/>
                <a:ea typeface="Lao Sangam MN"/>
              </a:rPr>
              <a:t>Special thanks to:</a:t>
            </a:r>
            <a:endParaRPr lang="pt-PT" sz="2000" b="0" strike="noStrike" spc="-1">
              <a:latin typeface="open sans"/>
            </a:endParaRPr>
          </a:p>
          <a:p>
            <a:pPr marL="285840" indent="-285480">
              <a:lnSpc>
                <a:spcPct val="150000"/>
              </a:lnSpc>
              <a:buClr>
                <a:srgbClr val="000000"/>
              </a:buClr>
              <a:buFont typeface="Arial"/>
              <a:buChar char="•"/>
            </a:pPr>
            <a:r>
              <a:rPr lang="en-US" b="0" strike="noStrike" spc="-1">
                <a:solidFill>
                  <a:srgbClr val="000000"/>
                </a:solidFill>
                <a:latin typeface="open sans"/>
                <a:ea typeface="Lao Sangam MN"/>
              </a:rPr>
              <a:t>Prof. Dr. Rodrigo Costa</a:t>
            </a:r>
            <a:endParaRPr lang="pt-PT" b="0" strike="noStrike" spc="-1">
              <a:latin typeface="open sans"/>
            </a:endParaRPr>
          </a:p>
          <a:p>
            <a:pPr marL="285840" indent="-285480">
              <a:lnSpc>
                <a:spcPct val="150000"/>
              </a:lnSpc>
              <a:buClr>
                <a:srgbClr val="000000"/>
              </a:buClr>
              <a:buFont typeface="Arial"/>
              <a:buChar char="•"/>
            </a:pPr>
            <a:r>
              <a:rPr lang="en-US" b="0" strike="noStrike" spc="-1">
                <a:solidFill>
                  <a:srgbClr val="000000"/>
                </a:solidFill>
                <a:latin typeface="open sans"/>
                <a:ea typeface="Lao Sangam MN"/>
              </a:rPr>
              <a:t>Dr. Tina Keller-Costa</a:t>
            </a:r>
            <a:endParaRPr lang="pt-PT" b="0" strike="noStrike" spc="-1">
              <a:latin typeface="open sans"/>
            </a:endParaRPr>
          </a:p>
          <a:p>
            <a:pPr marL="285840" indent="-285480">
              <a:lnSpc>
                <a:spcPct val="150000"/>
              </a:lnSpc>
              <a:buClr>
                <a:srgbClr val="000000"/>
              </a:buClr>
              <a:buFont typeface="Arial"/>
              <a:buChar char="•"/>
            </a:pPr>
            <a:r>
              <a:rPr lang="en-US" b="0" strike="noStrike" spc="-1">
                <a:solidFill>
                  <a:srgbClr val="000000"/>
                </a:solidFill>
                <a:latin typeface="open sans"/>
                <a:ea typeface="Lao Sangam MN"/>
              </a:rPr>
              <a:t>Prof. Dr. Isabel Sá-Correia</a:t>
            </a:r>
            <a:endParaRPr lang="pt-PT" b="0" strike="noStrike" spc="-1">
              <a:latin typeface="open sans"/>
            </a:endParaRPr>
          </a:p>
          <a:p>
            <a:pPr marL="285840" indent="-285480">
              <a:lnSpc>
                <a:spcPct val="150000"/>
              </a:lnSpc>
              <a:buClr>
                <a:srgbClr val="000000"/>
              </a:buClr>
              <a:buFont typeface="Arial"/>
              <a:buChar char="•"/>
            </a:pPr>
            <a:r>
              <a:rPr lang="en-US" b="0" strike="noStrike" spc="-1">
                <a:solidFill>
                  <a:srgbClr val="000000"/>
                </a:solidFill>
                <a:latin typeface="open sans"/>
                <a:ea typeface="Lao Sangam MN"/>
              </a:rPr>
              <a:t>Prof. Dr. Margarida </a:t>
            </a:r>
            <a:r>
              <a:rPr lang="en-US" b="0" strike="noStrike" spc="-1" err="1">
                <a:solidFill>
                  <a:srgbClr val="000000"/>
                </a:solidFill>
                <a:latin typeface="open sans"/>
                <a:ea typeface="Lao Sangam MN"/>
              </a:rPr>
              <a:t>Casal</a:t>
            </a:r>
            <a:endParaRPr lang="pt-PT" b="0" strike="noStrike" spc="-1">
              <a:latin typeface="open sans"/>
            </a:endParaRPr>
          </a:p>
        </p:txBody>
      </p:sp>
      <p:pic>
        <p:nvPicPr>
          <p:cNvPr id="1208" name="Picture 9" descr="ist.jpg"/>
          <p:cNvPicPr/>
          <p:nvPr/>
        </p:nvPicPr>
        <p:blipFill>
          <a:blip r:embed="rId4"/>
          <a:stretch/>
        </p:blipFill>
        <p:spPr>
          <a:xfrm>
            <a:off x="330120" y="4791600"/>
            <a:ext cx="2009520" cy="883800"/>
          </a:xfrm>
          <a:prstGeom prst="rect">
            <a:avLst/>
          </a:prstGeom>
          <a:ln>
            <a:noFill/>
          </a:ln>
        </p:spPr>
      </p:pic>
      <p:pic>
        <p:nvPicPr>
          <p:cNvPr id="1211" name="Picture 12" descr="IBB-Logo.png"/>
          <p:cNvPicPr/>
          <p:nvPr/>
        </p:nvPicPr>
        <p:blipFill>
          <a:blip r:embed="rId5"/>
          <a:stretch/>
        </p:blipFill>
        <p:spPr>
          <a:xfrm>
            <a:off x="2344320" y="4939200"/>
            <a:ext cx="1863360" cy="557640"/>
          </a:xfrm>
          <a:prstGeom prst="rect">
            <a:avLst/>
          </a:prstGeom>
          <a:ln>
            <a:noFill/>
          </a:ln>
        </p:spPr>
      </p:pic>
      <p:pic>
        <p:nvPicPr>
          <p:cNvPr id="1212" name="Imagem 1"/>
          <p:cNvPicPr/>
          <p:nvPr/>
        </p:nvPicPr>
        <p:blipFill>
          <a:blip r:embed="rId6"/>
          <a:stretch/>
        </p:blipFill>
        <p:spPr>
          <a:xfrm>
            <a:off x="402120" y="5992920"/>
            <a:ext cx="899280" cy="743400"/>
          </a:xfrm>
          <a:prstGeom prst="rect">
            <a:avLst/>
          </a:prstGeom>
          <a:ln>
            <a:noFill/>
          </a:ln>
        </p:spPr>
      </p:pic>
      <p:pic>
        <p:nvPicPr>
          <p:cNvPr id="1213" name="Imagem 2"/>
          <p:cNvPicPr/>
          <p:nvPr/>
        </p:nvPicPr>
        <p:blipFill>
          <a:blip r:embed="rId7">
            <a:extLst>
              <a:ext uri="{BEBA8EAE-BF5A-486C-A8C5-ECC9F3942E4B}">
                <a14:imgProps xmlns:a14="http://schemas.microsoft.com/office/drawing/2010/main">
                  <a14:imgLayer>
                    <a14:imgEffect>
                      <a14:saturation sat="200000"/>
                    </a14:imgEffect>
                  </a14:imgLayer>
                </a14:imgProps>
              </a:ext>
            </a:extLst>
          </a:blip>
          <a:srcRect t="11573" b="13802"/>
          <a:stretch/>
        </p:blipFill>
        <p:spPr>
          <a:xfrm>
            <a:off x="1705680" y="5799960"/>
            <a:ext cx="3584520" cy="1055160"/>
          </a:xfrm>
          <a:prstGeom prst="rect">
            <a:avLst/>
          </a:prstGeom>
          <a:ln>
            <a:noFill/>
          </a:ln>
        </p:spPr>
      </p:pic>
      <p:sp>
        <p:nvSpPr>
          <p:cNvPr id="1214" name="CustomShape 5"/>
          <p:cNvSpPr/>
          <p:nvPr/>
        </p:nvSpPr>
        <p:spPr>
          <a:xfrm>
            <a:off x="286200" y="547534"/>
            <a:ext cx="4403747" cy="767987"/>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4400" b="1" spc="-1">
                <a:solidFill>
                  <a:srgbClr val="203864"/>
                </a:solidFill>
                <a:latin typeface="Calibri Light"/>
              </a:rPr>
              <a:t>Acknowledgments</a:t>
            </a:r>
            <a:endParaRPr lang="pt-PT" sz="4400" b="1" spc="-1">
              <a:solidFill>
                <a:srgbClr val="203864"/>
              </a:solidFill>
              <a:latin typeface="Calibri Light"/>
            </a:endParaRPr>
          </a:p>
        </p:txBody>
      </p:sp>
      <p:sp>
        <p:nvSpPr>
          <p:cNvPr id="1215" name="CustomShape 6"/>
          <p:cNvSpPr/>
          <p:nvPr/>
        </p:nvSpPr>
        <p:spPr>
          <a:xfrm>
            <a:off x="8672502" y="5449026"/>
            <a:ext cx="3408120" cy="1321985"/>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GB" sz="1600" b="0" strike="noStrike" spc="-1">
                <a:solidFill>
                  <a:srgbClr val="000000"/>
                </a:solidFill>
                <a:latin typeface="open sans"/>
              </a:rPr>
              <a:t>PD/BD/143029/2018</a:t>
            </a:r>
            <a:endParaRPr lang="pt-PT" sz="1600" b="0" strike="noStrike" spc="-1">
              <a:latin typeface="open sans"/>
            </a:endParaRPr>
          </a:p>
          <a:p>
            <a:pPr algn="ctr">
              <a:lnSpc>
                <a:spcPct val="100000"/>
              </a:lnSpc>
            </a:pPr>
            <a:r>
              <a:rPr lang="en-US" sz="1600" b="0" strike="noStrike" spc="-1">
                <a:solidFill>
                  <a:srgbClr val="000000"/>
                </a:solidFill>
                <a:latin typeface="open sans"/>
              </a:rPr>
              <a:t>PTDC/MAR-BIO/1547/2014 </a:t>
            </a:r>
            <a:endParaRPr lang="pt-PT" sz="1600" b="0" strike="noStrike" spc="-1">
              <a:latin typeface="open sans"/>
            </a:endParaRPr>
          </a:p>
          <a:p>
            <a:pPr algn="ctr">
              <a:lnSpc>
                <a:spcPct val="100000"/>
              </a:lnSpc>
            </a:pPr>
            <a:r>
              <a:rPr lang="en-US" sz="1600" b="0" strike="noStrike" spc="-1">
                <a:solidFill>
                  <a:srgbClr val="000000"/>
                </a:solidFill>
                <a:latin typeface="open sans"/>
              </a:rPr>
              <a:t>PTDC/BIA-MIC/31996/2017</a:t>
            </a:r>
            <a:endParaRPr lang="pt-PT" sz="1600" b="0" strike="noStrike" spc="-1">
              <a:latin typeface="open sans"/>
            </a:endParaRPr>
          </a:p>
          <a:p>
            <a:pPr algn="ctr">
              <a:lnSpc>
                <a:spcPct val="100000"/>
              </a:lnSpc>
            </a:pPr>
            <a:r>
              <a:rPr lang="en-US" sz="1600" b="0" strike="noStrike" spc="-1">
                <a:solidFill>
                  <a:srgbClr val="000000"/>
                </a:solidFill>
                <a:latin typeface="open sans"/>
              </a:rPr>
              <a:t>Project N.007317</a:t>
            </a:r>
            <a:endParaRPr lang="pt-PT" sz="1600" b="0" strike="noStrike" spc="-1">
              <a:latin typeface="open sans"/>
            </a:endParaRPr>
          </a:p>
          <a:p>
            <a:pPr algn="ctr">
              <a:lnSpc>
                <a:spcPct val="100000"/>
              </a:lnSpc>
            </a:pPr>
            <a:r>
              <a:rPr lang="pt-PT" sz="1600" b="0" strike="noStrike" spc="-1">
                <a:solidFill>
                  <a:srgbClr val="000000"/>
                </a:solidFill>
                <a:latin typeface="open sans"/>
              </a:rPr>
              <a:t>UIDB/04565/2020</a:t>
            </a:r>
            <a:endParaRPr lang="pt-PT" sz="1600" b="0" strike="noStrike" spc="-1">
              <a:latin typeface="open sans"/>
            </a:endParaRPr>
          </a:p>
        </p:txBody>
      </p:sp>
      <p:sp>
        <p:nvSpPr>
          <p:cNvPr id="1216" name="CustomShape 7"/>
          <p:cNvSpPr/>
          <p:nvPr/>
        </p:nvSpPr>
        <p:spPr>
          <a:xfrm>
            <a:off x="3238442" y="1663411"/>
            <a:ext cx="3858598" cy="2583869"/>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GB" b="1" strike="noStrike" spc="-1">
                <a:solidFill>
                  <a:srgbClr val="000000"/>
                </a:solidFill>
                <a:latin typeface="open sans"/>
              </a:rPr>
              <a:t>Collaborators:</a:t>
            </a:r>
            <a:endParaRPr lang="pt-PT" b="0" strike="noStrike" spc="-1">
              <a:latin typeface="open sans"/>
            </a:endParaRPr>
          </a:p>
          <a:p>
            <a:pPr marL="343080" indent="-342720">
              <a:lnSpc>
                <a:spcPct val="100000"/>
              </a:lnSpc>
              <a:buClr>
                <a:srgbClr val="000000"/>
              </a:buClr>
              <a:buFont typeface="Arial"/>
              <a:buChar char="•"/>
            </a:pPr>
            <a:r>
              <a:rPr lang="en-GB" b="0" strike="noStrike" spc="-1" err="1">
                <a:solidFill>
                  <a:srgbClr val="000000"/>
                </a:solidFill>
                <a:latin typeface="open sans"/>
              </a:rPr>
              <a:t>Patrícia</a:t>
            </a:r>
            <a:r>
              <a:rPr lang="en-GB" b="0" strike="noStrike" spc="-1">
                <a:solidFill>
                  <a:srgbClr val="000000"/>
                </a:solidFill>
                <a:latin typeface="open sans"/>
              </a:rPr>
              <a:t> Paula</a:t>
            </a:r>
            <a:endParaRPr lang="pt-PT" b="0" strike="noStrike" spc="-1">
              <a:latin typeface="open sans"/>
            </a:endParaRPr>
          </a:p>
          <a:p>
            <a:pPr marL="343080" indent="-342720">
              <a:lnSpc>
                <a:spcPct val="100000"/>
              </a:lnSpc>
              <a:buClr>
                <a:srgbClr val="000000"/>
              </a:buClr>
              <a:buFont typeface="Arial"/>
              <a:buChar char="•"/>
            </a:pPr>
            <a:r>
              <a:rPr lang="en-GB" b="0" strike="noStrike" spc="-1">
                <a:solidFill>
                  <a:srgbClr val="000000"/>
                </a:solidFill>
                <a:latin typeface="open sans"/>
              </a:rPr>
              <a:t>Matilde Marques</a:t>
            </a:r>
            <a:endParaRPr lang="pt-PT" b="0" strike="noStrike" spc="-1">
              <a:latin typeface="open sans"/>
            </a:endParaRPr>
          </a:p>
          <a:p>
            <a:pPr marL="343080" indent="-342720">
              <a:lnSpc>
                <a:spcPct val="100000"/>
              </a:lnSpc>
              <a:buClr>
                <a:srgbClr val="000000"/>
              </a:buClr>
              <a:buFont typeface="Arial"/>
              <a:buChar char="•"/>
            </a:pPr>
            <a:r>
              <a:rPr lang="en-GB" b="0" strike="noStrike" spc="-1" err="1">
                <a:solidFill>
                  <a:srgbClr val="000000"/>
                </a:solidFill>
                <a:latin typeface="open sans"/>
              </a:rPr>
              <a:t>Dr.</a:t>
            </a:r>
            <a:r>
              <a:rPr lang="en-GB" b="0" strike="noStrike" spc="-1">
                <a:solidFill>
                  <a:srgbClr val="000000"/>
                </a:solidFill>
                <a:latin typeface="open sans"/>
              </a:rPr>
              <a:t> Nuno </a:t>
            </a:r>
            <a:r>
              <a:rPr lang="en-GB" b="0" strike="noStrike" spc="-1" err="1">
                <a:solidFill>
                  <a:srgbClr val="000000"/>
                </a:solidFill>
                <a:latin typeface="open sans"/>
              </a:rPr>
              <a:t>Bernardes</a:t>
            </a:r>
            <a:endParaRPr lang="pt-PT" b="0" strike="noStrike" spc="-1">
              <a:latin typeface="open sans"/>
            </a:endParaRPr>
          </a:p>
          <a:p>
            <a:pPr marL="343080" indent="-342720">
              <a:lnSpc>
                <a:spcPct val="100000"/>
              </a:lnSpc>
              <a:buClr>
                <a:srgbClr val="000000"/>
              </a:buClr>
              <a:buFont typeface="Arial"/>
              <a:buChar char="•"/>
            </a:pPr>
            <a:r>
              <a:rPr lang="en-GB" b="0" strike="noStrike" spc="-1" err="1">
                <a:solidFill>
                  <a:srgbClr val="000000"/>
                </a:solidFill>
                <a:latin typeface="open sans"/>
              </a:rPr>
              <a:t>Dr.</a:t>
            </a:r>
            <a:r>
              <a:rPr lang="en-GB" b="0" strike="noStrike" spc="-1">
                <a:solidFill>
                  <a:srgbClr val="000000"/>
                </a:solidFill>
                <a:latin typeface="open sans"/>
              </a:rPr>
              <a:t> Dalila Mil-</a:t>
            </a:r>
            <a:r>
              <a:rPr lang="en-GB" b="0" strike="noStrike" spc="-1" err="1">
                <a:solidFill>
                  <a:srgbClr val="000000"/>
                </a:solidFill>
                <a:latin typeface="open sans"/>
              </a:rPr>
              <a:t>Homens</a:t>
            </a:r>
            <a:endParaRPr lang="pt-PT" b="0" strike="noStrike" spc="-1">
              <a:latin typeface="open sans"/>
            </a:endParaRPr>
          </a:p>
          <a:p>
            <a:pPr marL="343080" indent="-342720">
              <a:lnSpc>
                <a:spcPct val="100000"/>
              </a:lnSpc>
              <a:buClr>
                <a:srgbClr val="000000"/>
              </a:buClr>
              <a:buFont typeface="Arial"/>
              <a:buChar char="•"/>
            </a:pPr>
            <a:r>
              <a:rPr lang="en-GB" b="0" strike="noStrike" spc="-1">
                <a:solidFill>
                  <a:srgbClr val="000000"/>
                </a:solidFill>
                <a:latin typeface="open sans"/>
              </a:rPr>
              <a:t>Prof. </a:t>
            </a:r>
            <a:r>
              <a:rPr lang="en-GB" b="0" strike="noStrike" spc="-1" err="1">
                <a:solidFill>
                  <a:srgbClr val="000000"/>
                </a:solidFill>
                <a:latin typeface="open sans"/>
              </a:rPr>
              <a:t>Dr.</a:t>
            </a:r>
            <a:r>
              <a:rPr lang="en-GB" b="0" strike="noStrike" spc="-1">
                <a:solidFill>
                  <a:srgbClr val="000000"/>
                </a:solidFill>
                <a:latin typeface="open sans"/>
              </a:rPr>
              <a:t> </a:t>
            </a:r>
            <a:r>
              <a:rPr lang="en-GB" b="0" strike="noStrike" spc="-1" err="1">
                <a:solidFill>
                  <a:srgbClr val="000000"/>
                </a:solidFill>
                <a:latin typeface="open sans"/>
              </a:rPr>
              <a:t>Arsénio</a:t>
            </a:r>
            <a:r>
              <a:rPr lang="en-GB" b="0" strike="noStrike" spc="-1">
                <a:solidFill>
                  <a:srgbClr val="000000"/>
                </a:solidFill>
                <a:latin typeface="open sans"/>
              </a:rPr>
              <a:t> </a:t>
            </a:r>
            <a:r>
              <a:rPr lang="en-GB" b="0" strike="noStrike" spc="-1" err="1">
                <a:solidFill>
                  <a:srgbClr val="000000"/>
                </a:solidFill>
                <a:latin typeface="open sans"/>
              </a:rPr>
              <a:t>Fialho</a:t>
            </a:r>
            <a:endParaRPr lang="pt-PT" b="0" strike="noStrike" spc="-1">
              <a:latin typeface="open sans"/>
            </a:endParaRPr>
          </a:p>
          <a:p>
            <a:pPr marL="343080" indent="-342720">
              <a:lnSpc>
                <a:spcPct val="100000"/>
              </a:lnSpc>
              <a:buClr>
                <a:srgbClr val="000000"/>
              </a:buClr>
              <a:buFont typeface="Arial"/>
              <a:buChar char="•"/>
            </a:pPr>
            <a:r>
              <a:rPr lang="en-GB" b="0" strike="noStrike" spc="-1">
                <a:solidFill>
                  <a:srgbClr val="000000"/>
                </a:solidFill>
                <a:latin typeface="open sans"/>
              </a:rPr>
              <a:t>Prof. </a:t>
            </a:r>
            <a:r>
              <a:rPr lang="en-GB" b="0" strike="noStrike" spc="-1" err="1">
                <a:solidFill>
                  <a:srgbClr val="000000"/>
                </a:solidFill>
                <a:latin typeface="open sans"/>
              </a:rPr>
              <a:t>Dr.</a:t>
            </a:r>
            <a:r>
              <a:rPr lang="en-GB" b="0" strike="noStrike" spc="-1">
                <a:solidFill>
                  <a:srgbClr val="000000"/>
                </a:solidFill>
                <a:latin typeface="open sans"/>
              </a:rPr>
              <a:t> Miguel Teixeira</a:t>
            </a:r>
            <a:endParaRPr lang="pt-PT" b="0" strike="noStrike" spc="-1">
              <a:latin typeface="open sans"/>
            </a:endParaRPr>
          </a:p>
          <a:p>
            <a:pPr marL="343080" indent="-342720">
              <a:lnSpc>
                <a:spcPct val="100000"/>
              </a:lnSpc>
              <a:buClr>
                <a:srgbClr val="000000"/>
              </a:buClr>
              <a:buFont typeface="Arial"/>
              <a:buChar char="•"/>
            </a:pPr>
            <a:r>
              <a:rPr lang="en-GB" b="0" strike="noStrike" spc="-1" err="1">
                <a:solidFill>
                  <a:srgbClr val="000000"/>
                </a:solidFill>
                <a:latin typeface="open sans"/>
              </a:rPr>
              <a:t>Dr.</a:t>
            </a:r>
            <a:r>
              <a:rPr lang="en-GB" b="0" strike="noStrike" spc="-1">
                <a:solidFill>
                  <a:srgbClr val="000000"/>
                </a:solidFill>
                <a:latin typeface="open sans"/>
              </a:rPr>
              <a:t> </a:t>
            </a:r>
            <a:r>
              <a:rPr lang="en-GB" b="0" strike="noStrike" spc="-1" err="1">
                <a:solidFill>
                  <a:srgbClr val="000000"/>
                </a:solidFill>
                <a:latin typeface="open sans"/>
              </a:rPr>
              <a:t>Ulisses</a:t>
            </a:r>
            <a:r>
              <a:rPr lang="en-GB" b="0" strike="noStrike" spc="-1">
                <a:solidFill>
                  <a:srgbClr val="000000"/>
                </a:solidFill>
                <a:latin typeface="open sans"/>
              </a:rPr>
              <a:t> Nunes da Rocha (UFZ)</a:t>
            </a:r>
            <a:endParaRPr lang="pt-PT" b="0" strike="noStrike" spc="-1">
              <a:latin typeface="open sans"/>
            </a:endParaRPr>
          </a:p>
          <a:p>
            <a:pPr marL="343080" indent="-342720">
              <a:lnSpc>
                <a:spcPct val="100000"/>
              </a:lnSpc>
              <a:buClr>
                <a:srgbClr val="000000"/>
              </a:buClr>
              <a:buFont typeface="Arial"/>
              <a:buChar char="•"/>
            </a:pPr>
            <a:r>
              <a:rPr lang="en-GB" b="0" strike="noStrike" spc="-1">
                <a:solidFill>
                  <a:srgbClr val="000000"/>
                </a:solidFill>
                <a:latin typeface="open sans"/>
              </a:rPr>
              <a:t>Prof. </a:t>
            </a:r>
            <a:r>
              <a:rPr lang="en-GB" b="0" strike="noStrike" spc="-1" err="1">
                <a:solidFill>
                  <a:srgbClr val="000000"/>
                </a:solidFill>
                <a:latin typeface="open sans"/>
              </a:rPr>
              <a:t>Dr.</a:t>
            </a:r>
            <a:r>
              <a:rPr lang="en-GB" b="0" strike="noStrike" spc="-1">
                <a:solidFill>
                  <a:srgbClr val="000000"/>
                </a:solidFill>
                <a:latin typeface="open sans"/>
              </a:rPr>
              <a:t> </a:t>
            </a:r>
            <a:r>
              <a:rPr lang="en-GB" b="0" strike="noStrike" spc="-1" err="1">
                <a:solidFill>
                  <a:srgbClr val="000000"/>
                </a:solidFill>
                <a:latin typeface="open sans"/>
              </a:rPr>
              <a:t>Jörn</a:t>
            </a:r>
            <a:r>
              <a:rPr lang="en-GB" b="0" strike="noStrike" spc="-1">
                <a:solidFill>
                  <a:srgbClr val="000000"/>
                </a:solidFill>
                <a:latin typeface="open sans"/>
              </a:rPr>
              <a:t> </a:t>
            </a:r>
            <a:r>
              <a:rPr lang="en-GB" b="0" strike="noStrike" spc="-1" err="1">
                <a:solidFill>
                  <a:srgbClr val="000000"/>
                </a:solidFill>
                <a:latin typeface="open sans"/>
              </a:rPr>
              <a:t>Piel</a:t>
            </a:r>
            <a:r>
              <a:rPr lang="en-GB" b="0" strike="noStrike" spc="-1">
                <a:solidFill>
                  <a:srgbClr val="000000"/>
                </a:solidFill>
                <a:latin typeface="open sans"/>
              </a:rPr>
              <a:t> (ETH Zurich)</a:t>
            </a:r>
            <a:endParaRPr lang="pt-PT" b="0" strike="noStrike" spc="-1">
              <a:latin typeface="open sans"/>
            </a:endParaRPr>
          </a:p>
        </p:txBody>
      </p:sp>
      <p:pic>
        <p:nvPicPr>
          <p:cNvPr id="1219" name="Content Placeholder 4"/>
          <p:cNvPicPr/>
          <p:nvPr/>
        </p:nvPicPr>
        <p:blipFill>
          <a:blip r:embed="rId8"/>
          <a:srcRect t="27397" b="9"/>
          <a:stretch/>
        </p:blipFill>
        <p:spPr>
          <a:xfrm>
            <a:off x="7415356" y="-51039"/>
            <a:ext cx="4776644" cy="2733120"/>
          </a:xfrm>
          <a:prstGeom prst="rect">
            <a:avLst/>
          </a:prstGeom>
          <a:ln>
            <a:noFill/>
          </a:ln>
        </p:spPr>
      </p:pic>
      <p:sp>
        <p:nvSpPr>
          <p:cNvPr id="1220" name="CustomShape 10"/>
          <p:cNvSpPr/>
          <p:nvPr/>
        </p:nvSpPr>
        <p:spPr>
          <a:xfrm>
            <a:off x="10495740" y="2802183"/>
            <a:ext cx="1535142" cy="306323"/>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pt-PT" sz="1400" b="0" strike="noStrike" spc="-1" err="1">
                <a:solidFill>
                  <a:srgbClr val="000000"/>
                </a:solidFill>
                <a:latin typeface="open sans"/>
              </a:rPr>
              <a:t>MicroEcoEvo</a:t>
            </a:r>
            <a:r>
              <a:rPr lang="pt-PT" sz="1400" b="0" strike="noStrike" spc="-1">
                <a:solidFill>
                  <a:srgbClr val="000000"/>
                </a:solidFill>
                <a:latin typeface="open sans"/>
              </a:rPr>
              <a:t> team</a:t>
            </a:r>
            <a:endParaRPr lang="pt-PT" sz="1400" b="0" strike="noStrike" spc="-1">
              <a:latin typeface="open sans"/>
            </a:endParaRPr>
          </a:p>
        </p:txBody>
      </p:sp>
      <p:pic>
        <p:nvPicPr>
          <p:cNvPr id="1221" name="Picture 2" descr="Bildergebnis für BSRG"/>
          <p:cNvPicPr/>
          <p:nvPr/>
        </p:nvPicPr>
        <p:blipFill>
          <a:blip r:embed="rId9"/>
          <a:stretch/>
        </p:blipFill>
        <p:spPr>
          <a:xfrm>
            <a:off x="4492080" y="4413240"/>
            <a:ext cx="1562400" cy="1562400"/>
          </a:xfrm>
          <a:prstGeom prst="rect">
            <a:avLst/>
          </a:prstGeom>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203864"/>
        </a:solidFill>
        <a:effectLst/>
      </p:bgPr>
    </p:bg>
    <p:spTree>
      <p:nvGrpSpPr>
        <p:cNvPr id="1" name=""/>
        <p:cNvGrpSpPr/>
        <p:nvPr/>
      </p:nvGrpSpPr>
      <p:grpSpPr>
        <a:xfrm>
          <a:off x="0" y="0"/>
          <a:ext cx="0" cy="0"/>
          <a:chOff x="0" y="0"/>
          <a:chExt cx="0" cy="0"/>
        </a:xfrm>
      </p:grpSpPr>
      <p:sp>
        <p:nvSpPr>
          <p:cNvPr id="805" name="CustomShape 1"/>
          <p:cNvSpPr/>
          <p:nvPr/>
        </p:nvSpPr>
        <p:spPr>
          <a:xfrm>
            <a:off x="1000124" y="2521571"/>
            <a:ext cx="9886951" cy="1198875"/>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algn="ctr">
              <a:lnSpc>
                <a:spcPct val="100000"/>
              </a:lnSpc>
            </a:pPr>
            <a:r>
              <a:rPr lang="en-US" sz="3600" b="1" strike="noStrike" spc="-1" dirty="0">
                <a:solidFill>
                  <a:schemeClr val="bg1"/>
                </a:solidFill>
                <a:latin typeface="Calibri Light"/>
              </a:rPr>
              <a:t>Metagenome mining of secondary metabolite biosynthetic gene clusters (SM-BGCs)</a:t>
            </a:r>
            <a:endParaRPr lang="en-GB" sz="3600" b="1" strike="noStrike" spc="-1" dirty="0">
              <a:solidFill>
                <a:schemeClr val="bg1"/>
              </a:solidFill>
              <a:latin typeface="Calibri Light"/>
            </a:endParaRPr>
          </a:p>
        </p:txBody>
      </p:sp>
      <p:sp>
        <p:nvSpPr>
          <p:cNvPr id="806" name="CustomShape 2"/>
          <p:cNvSpPr/>
          <p:nvPr/>
        </p:nvSpPr>
        <p:spPr>
          <a:xfrm>
            <a:off x="1211645" y="1993899"/>
            <a:ext cx="1988534" cy="460211"/>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2400" b="1" u="sng" strike="noStrike" spc="-1" dirty="0">
                <a:solidFill>
                  <a:srgbClr val="FFFFFF"/>
                </a:solidFill>
                <a:uFillTx/>
                <a:latin typeface="Open Sans"/>
              </a:rPr>
              <a:t>Hands-on 3:</a:t>
            </a:r>
            <a:endParaRPr lang="pt-PT" sz="2400" b="0" strike="noStrike" spc="-1" dirty="0">
              <a:latin typeface="Arial"/>
            </a:endParaRPr>
          </a:p>
        </p:txBody>
      </p:sp>
      <p:pic>
        <p:nvPicPr>
          <p:cNvPr id="4" name="Graphic 2">
            <a:extLst>
              <a:ext uri="{FF2B5EF4-FFF2-40B4-BE49-F238E27FC236}">
                <a16:creationId xmlns:a16="http://schemas.microsoft.com/office/drawing/2014/main" id="{6B22469B-FAF7-47C9-A162-2D9B977B7F7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339075" y="4389116"/>
            <a:ext cx="1526969" cy="1430434"/>
          </a:xfrm>
          <a:prstGeom prst="rect">
            <a:avLst/>
          </a:prstGeom>
        </p:spPr>
      </p:pic>
      <p:pic>
        <p:nvPicPr>
          <p:cNvPr id="5" name="Imagem 4" descr="Uma imagem com desenho&#10;&#10;Descrição gerada automaticamente">
            <a:extLst>
              <a:ext uri="{FF2B5EF4-FFF2-40B4-BE49-F238E27FC236}">
                <a16:creationId xmlns:a16="http://schemas.microsoft.com/office/drawing/2014/main" id="{A10AB3A8-8181-4C07-9626-C656E43CEDC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43599" y="4389116"/>
            <a:ext cx="3625835" cy="1168420"/>
          </a:xfrm>
          <a:prstGeom prst="rect">
            <a:avLst/>
          </a:prstGeom>
        </p:spPr>
      </p:pic>
    </p:spTree>
    <p:extLst>
      <p:ext uri="{BB962C8B-B14F-4D97-AF65-F5344CB8AC3E}">
        <p14:creationId xmlns:p14="http://schemas.microsoft.com/office/powerpoint/2010/main" val="355602717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D5E70630-45E4-43F2-A703-34CEB8DB43C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53248" y="1348024"/>
            <a:ext cx="3716588" cy="3484880"/>
          </a:xfrm>
          <a:prstGeom prst="rect">
            <a:avLst/>
          </a:prstGeom>
        </p:spPr>
      </p:pic>
      <p:sp>
        <p:nvSpPr>
          <p:cNvPr id="4" name="CaixaDeTexto 3">
            <a:extLst>
              <a:ext uri="{FF2B5EF4-FFF2-40B4-BE49-F238E27FC236}">
                <a16:creationId xmlns:a16="http://schemas.microsoft.com/office/drawing/2014/main" id="{FA41FEE2-EB8D-43CF-A80D-E8BC3D8205F1}"/>
              </a:ext>
            </a:extLst>
          </p:cNvPr>
          <p:cNvSpPr txBox="1"/>
          <p:nvPr/>
        </p:nvSpPr>
        <p:spPr>
          <a:xfrm>
            <a:off x="652549" y="3693870"/>
            <a:ext cx="6093228" cy="2585323"/>
          </a:xfrm>
          <a:prstGeom prst="rect">
            <a:avLst/>
          </a:prstGeom>
          <a:noFill/>
        </p:spPr>
        <p:txBody>
          <a:bodyPr wrap="square">
            <a:spAutoFit/>
          </a:bodyPr>
          <a:lstStyle/>
          <a:p>
            <a:pPr algn="l"/>
            <a:r>
              <a:rPr lang="en-US" b="0" i="0" dirty="0">
                <a:effectLst/>
                <a:latin typeface="open sans"/>
              </a:rPr>
              <a:t>It integrates and cross-links with many in silico secondary metabolite analysis tools and is powered by several open-source tools: </a:t>
            </a:r>
          </a:p>
          <a:p>
            <a:pPr marL="742950" lvl="1" indent="-285750">
              <a:buFont typeface="Arial" panose="020B0604020202020204" pitchFamily="34" charset="0"/>
              <a:buChar char="•"/>
            </a:pPr>
            <a:r>
              <a:rPr lang="en-US" b="0" i="0" strike="noStrike" dirty="0">
                <a:effectLst/>
                <a:latin typeface="open sans"/>
              </a:rPr>
              <a:t>NCBI BLAST+</a:t>
            </a:r>
            <a:endParaRPr lang="en-US" strike="noStrike" dirty="0">
              <a:latin typeface="open sans"/>
            </a:endParaRPr>
          </a:p>
          <a:p>
            <a:pPr marL="742950" lvl="1" indent="-285750">
              <a:buFont typeface="Arial" panose="020B0604020202020204" pitchFamily="34" charset="0"/>
              <a:buChar char="•"/>
            </a:pPr>
            <a:r>
              <a:rPr lang="en-US" b="0" i="0" strike="noStrike" dirty="0" err="1">
                <a:effectLst/>
                <a:latin typeface="open sans"/>
              </a:rPr>
              <a:t>HMMer</a:t>
            </a:r>
            <a:r>
              <a:rPr lang="en-US" b="0" i="0" strike="noStrike" dirty="0">
                <a:effectLst/>
                <a:latin typeface="open sans"/>
              </a:rPr>
              <a:t> 3</a:t>
            </a:r>
            <a:endParaRPr lang="en-US" strike="noStrike" dirty="0">
              <a:latin typeface="open sans"/>
            </a:endParaRPr>
          </a:p>
          <a:p>
            <a:pPr marL="742950" lvl="1" indent="-285750">
              <a:buFont typeface="Arial" panose="020B0604020202020204" pitchFamily="34" charset="0"/>
              <a:buChar char="•"/>
            </a:pPr>
            <a:r>
              <a:rPr lang="en-US" b="0" i="0" strike="noStrike" dirty="0">
                <a:effectLst/>
                <a:latin typeface="open sans"/>
              </a:rPr>
              <a:t>Muscle 3</a:t>
            </a:r>
            <a:endParaRPr lang="en-US" strike="noStrike" dirty="0">
              <a:latin typeface="open sans"/>
            </a:endParaRPr>
          </a:p>
          <a:p>
            <a:pPr marL="742950" lvl="1" indent="-285750">
              <a:buFont typeface="Arial" panose="020B0604020202020204" pitchFamily="34" charset="0"/>
              <a:buChar char="•"/>
            </a:pPr>
            <a:r>
              <a:rPr lang="en-US" b="0" i="0" strike="noStrike" dirty="0" err="1">
                <a:effectLst/>
                <a:latin typeface="open sans"/>
              </a:rPr>
              <a:t>FastTree</a:t>
            </a:r>
            <a:endParaRPr lang="en-US" strike="noStrike" dirty="0">
              <a:latin typeface="open sans"/>
            </a:endParaRPr>
          </a:p>
          <a:p>
            <a:pPr marL="742950" lvl="1" indent="-285750">
              <a:buFont typeface="Arial" panose="020B0604020202020204" pitchFamily="34" charset="0"/>
              <a:buChar char="•"/>
            </a:pPr>
            <a:r>
              <a:rPr lang="en-US" b="0" i="0" strike="noStrike" dirty="0" err="1">
                <a:effectLst/>
                <a:latin typeface="open sans"/>
              </a:rPr>
              <a:t>PySVG</a:t>
            </a:r>
            <a:r>
              <a:rPr lang="en-US" b="0" i="0" dirty="0">
                <a:effectLst/>
                <a:latin typeface="open sans"/>
              </a:rPr>
              <a:t> </a:t>
            </a:r>
            <a:endParaRPr lang="en-US" dirty="0">
              <a:latin typeface="open sans"/>
            </a:endParaRPr>
          </a:p>
          <a:p>
            <a:pPr marL="742950" lvl="1" indent="-285750">
              <a:buFont typeface="Arial" panose="020B0604020202020204" pitchFamily="34" charset="0"/>
              <a:buChar char="•"/>
            </a:pPr>
            <a:r>
              <a:rPr lang="en-US" b="0" i="0" strike="noStrike" dirty="0" err="1">
                <a:effectLst/>
                <a:latin typeface="open sans"/>
              </a:rPr>
              <a:t>JQuery</a:t>
            </a:r>
            <a:r>
              <a:rPr lang="en-US" b="0" i="0" strike="noStrike" dirty="0">
                <a:effectLst/>
                <a:latin typeface="open sans"/>
              </a:rPr>
              <a:t> SVG</a:t>
            </a:r>
            <a:r>
              <a:rPr lang="en-US" b="0" i="0" dirty="0">
                <a:effectLst/>
                <a:latin typeface="open sans"/>
              </a:rPr>
              <a:t>.</a:t>
            </a:r>
          </a:p>
        </p:txBody>
      </p:sp>
      <p:sp>
        <p:nvSpPr>
          <p:cNvPr id="6" name="CaixaDeTexto 5">
            <a:extLst>
              <a:ext uri="{FF2B5EF4-FFF2-40B4-BE49-F238E27FC236}">
                <a16:creationId xmlns:a16="http://schemas.microsoft.com/office/drawing/2014/main" id="{47D9AD83-7F14-47A3-964D-04CFCEEF395B}"/>
              </a:ext>
            </a:extLst>
          </p:cNvPr>
          <p:cNvSpPr txBox="1"/>
          <p:nvPr/>
        </p:nvSpPr>
        <p:spPr>
          <a:xfrm>
            <a:off x="652549" y="2063268"/>
            <a:ext cx="6525490" cy="923330"/>
          </a:xfrm>
          <a:prstGeom prst="rect">
            <a:avLst/>
          </a:prstGeom>
          <a:noFill/>
        </p:spPr>
        <p:txBody>
          <a:bodyPr wrap="square">
            <a:spAutoFit/>
          </a:bodyPr>
          <a:lstStyle/>
          <a:p>
            <a:pPr algn="just"/>
            <a:r>
              <a:rPr lang="en-US">
                <a:latin typeface="open sans"/>
              </a:rPr>
              <a:t>Web-based tool that a</a:t>
            </a:r>
            <a:r>
              <a:rPr lang="en-US" b="0" i="0">
                <a:effectLst/>
                <a:latin typeface="open sans"/>
              </a:rPr>
              <a:t>llows the rapid genome-wide identification, annotation and analysis of secondary metabolite biosynthesis gene clusters in bacterial and fungal genomes.</a:t>
            </a:r>
            <a:endParaRPr lang="pt-PT">
              <a:latin typeface="open sans"/>
            </a:endParaRPr>
          </a:p>
        </p:txBody>
      </p:sp>
      <p:sp>
        <p:nvSpPr>
          <p:cNvPr id="8" name="CaixaDeTexto 7">
            <a:extLst>
              <a:ext uri="{FF2B5EF4-FFF2-40B4-BE49-F238E27FC236}">
                <a16:creationId xmlns:a16="http://schemas.microsoft.com/office/drawing/2014/main" id="{9BD8C513-8945-4703-87BB-BA928F1E0E74}"/>
              </a:ext>
            </a:extLst>
          </p:cNvPr>
          <p:cNvSpPr txBox="1"/>
          <p:nvPr/>
        </p:nvSpPr>
        <p:spPr>
          <a:xfrm>
            <a:off x="8715895" y="5186810"/>
            <a:ext cx="2391294" cy="646331"/>
          </a:xfrm>
          <a:prstGeom prst="rect">
            <a:avLst/>
          </a:prstGeom>
          <a:noFill/>
        </p:spPr>
        <p:txBody>
          <a:bodyPr wrap="square">
            <a:spAutoFit/>
          </a:bodyPr>
          <a:lstStyle/>
          <a:p>
            <a:pPr algn="ctr"/>
            <a:r>
              <a:rPr lang="pt-PT" err="1">
                <a:latin typeface="open sans"/>
              </a:rPr>
              <a:t>Created</a:t>
            </a:r>
            <a:r>
              <a:rPr lang="pt-PT">
                <a:solidFill>
                  <a:srgbClr val="777777"/>
                </a:solidFill>
                <a:latin typeface="Helvetica Neue"/>
              </a:rPr>
              <a:t> </a:t>
            </a:r>
            <a:r>
              <a:rPr lang="pt-PT">
                <a:latin typeface="open sans"/>
              </a:rPr>
              <a:t>in 2011</a:t>
            </a:r>
          </a:p>
          <a:p>
            <a:pPr algn="ctr"/>
            <a:r>
              <a:rPr lang="pt-PT" err="1">
                <a:latin typeface="open sans"/>
              </a:rPr>
              <a:t>Current</a:t>
            </a:r>
            <a:r>
              <a:rPr lang="pt-PT">
                <a:latin typeface="open sans"/>
              </a:rPr>
              <a:t> </a:t>
            </a:r>
            <a:r>
              <a:rPr lang="pt-PT" err="1">
                <a:latin typeface="open sans"/>
              </a:rPr>
              <a:t>version</a:t>
            </a:r>
            <a:r>
              <a:rPr lang="pt-PT">
                <a:latin typeface="open sans"/>
              </a:rPr>
              <a:t>: 5.0</a:t>
            </a:r>
          </a:p>
        </p:txBody>
      </p:sp>
      <p:sp>
        <p:nvSpPr>
          <p:cNvPr id="10" name="CaixaDeTexto 9">
            <a:extLst>
              <a:ext uri="{FF2B5EF4-FFF2-40B4-BE49-F238E27FC236}">
                <a16:creationId xmlns:a16="http://schemas.microsoft.com/office/drawing/2014/main" id="{8D1283CE-3E68-4DF9-AC54-B2F65C1D17FC}"/>
              </a:ext>
            </a:extLst>
          </p:cNvPr>
          <p:cNvSpPr txBox="1"/>
          <p:nvPr/>
        </p:nvSpPr>
        <p:spPr>
          <a:xfrm>
            <a:off x="652549" y="619477"/>
            <a:ext cx="3204556" cy="646331"/>
          </a:xfrm>
          <a:prstGeom prst="rect">
            <a:avLst/>
          </a:prstGeom>
          <a:noFill/>
        </p:spPr>
        <p:txBody>
          <a:bodyPr wrap="square">
            <a:spAutoFit/>
          </a:bodyPr>
          <a:lstStyle/>
          <a:p>
            <a:r>
              <a:rPr lang="en-US" sz="3600" b="1" err="1">
                <a:effectLst/>
                <a:latin typeface="open sans"/>
              </a:rPr>
              <a:t>antiSMASH</a:t>
            </a:r>
            <a:endParaRPr lang="pt-PT" sz="3600" b="1"/>
          </a:p>
        </p:txBody>
      </p:sp>
      <p:sp>
        <p:nvSpPr>
          <p:cNvPr id="12" name="CaixaDeTexto 11">
            <a:extLst>
              <a:ext uri="{FF2B5EF4-FFF2-40B4-BE49-F238E27FC236}">
                <a16:creationId xmlns:a16="http://schemas.microsoft.com/office/drawing/2014/main" id="{8BC3A08D-BD2F-41B7-B369-388830392FCA}"/>
              </a:ext>
            </a:extLst>
          </p:cNvPr>
          <p:cNvSpPr txBox="1"/>
          <p:nvPr/>
        </p:nvSpPr>
        <p:spPr>
          <a:xfrm>
            <a:off x="652549" y="1348024"/>
            <a:ext cx="6093228" cy="338554"/>
          </a:xfrm>
          <a:prstGeom prst="rect">
            <a:avLst/>
          </a:prstGeom>
          <a:noFill/>
        </p:spPr>
        <p:txBody>
          <a:bodyPr wrap="square">
            <a:spAutoFit/>
          </a:bodyPr>
          <a:lstStyle/>
          <a:p>
            <a:r>
              <a:rPr lang="pt-PT" sz="1600" dirty="0">
                <a:latin typeface="open sans"/>
                <a:hlinkClick r:id="rId5"/>
              </a:rPr>
              <a:t>https://antismash.secondarymetabolites.org/</a:t>
            </a:r>
            <a:endParaRPr lang="pt-PT" sz="1600" dirty="0">
              <a:latin typeface="open sans"/>
            </a:endParaRPr>
          </a:p>
        </p:txBody>
      </p:sp>
      <p:sp>
        <p:nvSpPr>
          <p:cNvPr id="2" name="CaixaDeTexto 1">
            <a:extLst>
              <a:ext uri="{FF2B5EF4-FFF2-40B4-BE49-F238E27FC236}">
                <a16:creationId xmlns:a16="http://schemas.microsoft.com/office/drawing/2014/main" id="{AD70ABD8-74E7-420A-B11F-DBBBEE76C8D4}"/>
              </a:ext>
            </a:extLst>
          </p:cNvPr>
          <p:cNvSpPr txBox="1"/>
          <p:nvPr/>
        </p:nvSpPr>
        <p:spPr>
          <a:xfrm>
            <a:off x="3699641" y="6603125"/>
            <a:ext cx="8563303" cy="25391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sz="1050">
                <a:latin typeface="Open Sans"/>
              </a:rPr>
              <a:t>antiSMASH 5.0: updates to the secondary metabolite genome mining pipeline. Kai Blin et al (2019) </a:t>
            </a:r>
            <a:r>
              <a:rPr lang="en-US" sz="1050" dirty="0">
                <a:latin typeface="Open Sans"/>
                <a:hlinkClick r:id="rId6"/>
              </a:rPr>
              <a:t>doi: 10.1093/nar/gkz310</a:t>
            </a:r>
            <a:r>
              <a:rPr lang="en-US" sz="1050" dirty="0">
                <a:latin typeface="Open Sans"/>
              </a:rPr>
              <a:t>.</a:t>
            </a:r>
          </a:p>
        </p:txBody>
      </p:sp>
    </p:spTree>
    <p:extLst>
      <p:ext uri="{BB962C8B-B14F-4D97-AF65-F5344CB8AC3E}">
        <p14:creationId xmlns:p14="http://schemas.microsoft.com/office/powerpoint/2010/main" val="50164026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social media post  Description automatically generated">
            <a:extLst>
              <a:ext uri="{FF2B5EF4-FFF2-40B4-BE49-F238E27FC236}">
                <a16:creationId xmlns:a16="http://schemas.microsoft.com/office/drawing/2014/main" id="{A2019F03-F38C-4A19-BE7F-BD49E41A16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65046"/>
            <a:ext cx="12192000" cy="5792954"/>
          </a:xfrm>
          <a:prstGeom prst="rect">
            <a:avLst/>
          </a:prstGeom>
        </p:spPr>
      </p:pic>
      <p:sp>
        <p:nvSpPr>
          <p:cNvPr id="6" name="Rectangle 5">
            <a:extLst>
              <a:ext uri="{FF2B5EF4-FFF2-40B4-BE49-F238E27FC236}">
                <a16:creationId xmlns:a16="http://schemas.microsoft.com/office/drawing/2014/main" id="{733B31DD-FFBF-4D1B-A3DE-3FC19E6FA8A0}"/>
              </a:ext>
            </a:extLst>
          </p:cNvPr>
          <p:cNvSpPr/>
          <p:nvPr/>
        </p:nvSpPr>
        <p:spPr>
          <a:xfrm>
            <a:off x="2072640" y="3368040"/>
            <a:ext cx="1097280" cy="369332"/>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7BD01DCF-3535-45D6-9E0F-D5BBB12097E8}"/>
              </a:ext>
            </a:extLst>
          </p:cNvPr>
          <p:cNvSpPr/>
          <p:nvPr/>
        </p:nvSpPr>
        <p:spPr>
          <a:xfrm>
            <a:off x="2072640" y="2708517"/>
            <a:ext cx="4165600" cy="369332"/>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02FD132-63E4-40E6-A463-3A12B27542C7}"/>
              </a:ext>
            </a:extLst>
          </p:cNvPr>
          <p:cNvSpPr/>
          <p:nvPr/>
        </p:nvSpPr>
        <p:spPr>
          <a:xfrm>
            <a:off x="3464560" y="3776857"/>
            <a:ext cx="680720" cy="369332"/>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7B14CC5-CE84-451E-A8C5-7B04620C3E39}"/>
              </a:ext>
            </a:extLst>
          </p:cNvPr>
          <p:cNvSpPr/>
          <p:nvPr/>
        </p:nvSpPr>
        <p:spPr>
          <a:xfrm>
            <a:off x="6969760" y="2350238"/>
            <a:ext cx="4653280" cy="923330"/>
          </a:xfrm>
          <a:prstGeom prst="rect">
            <a:avLst/>
          </a:prstGeom>
          <a:solidFill>
            <a:schemeClr val="bg1"/>
          </a:solidFill>
          <a:ln>
            <a:solidFill>
              <a:srgbClr val="C00000"/>
            </a:solidFill>
          </a:ln>
        </p:spPr>
        <p:txBody>
          <a:bodyPr wrap="square">
            <a:spAutoFit/>
          </a:bodyPr>
          <a:lstStyle/>
          <a:p>
            <a:pPr algn="ctr"/>
            <a:r>
              <a:rPr lang="en-US" dirty="0"/>
              <a:t>Enter your email address (optional, but highly recommended: you get an email when your results have been processed).</a:t>
            </a:r>
          </a:p>
        </p:txBody>
      </p:sp>
      <p:sp>
        <p:nvSpPr>
          <p:cNvPr id="13" name="Rectangle 12">
            <a:extLst>
              <a:ext uri="{FF2B5EF4-FFF2-40B4-BE49-F238E27FC236}">
                <a16:creationId xmlns:a16="http://schemas.microsoft.com/office/drawing/2014/main" id="{793FDD7B-6D5D-4371-BC19-E188D2ACCF89}"/>
              </a:ext>
            </a:extLst>
          </p:cNvPr>
          <p:cNvSpPr/>
          <p:nvPr/>
        </p:nvSpPr>
        <p:spPr>
          <a:xfrm>
            <a:off x="4937760" y="3393886"/>
            <a:ext cx="5872480" cy="646331"/>
          </a:xfrm>
          <a:prstGeom prst="rect">
            <a:avLst/>
          </a:prstGeom>
          <a:solidFill>
            <a:schemeClr val="bg1"/>
          </a:solidFill>
          <a:ln>
            <a:solidFill>
              <a:srgbClr val="C00000"/>
            </a:solidFill>
          </a:ln>
        </p:spPr>
        <p:txBody>
          <a:bodyPr wrap="square">
            <a:spAutoFit/>
          </a:bodyPr>
          <a:lstStyle/>
          <a:p>
            <a:pPr algn="ctr"/>
            <a:r>
              <a:rPr lang="en-US"/>
              <a:t>Upload your sequence by using the “Upload file” button and selecting the sequence file (</a:t>
            </a:r>
            <a:r>
              <a:rPr lang="en-US" err="1"/>
              <a:t>Fasta</a:t>
            </a:r>
            <a:r>
              <a:rPr lang="en-US"/>
              <a:t>) to upload.</a:t>
            </a:r>
          </a:p>
        </p:txBody>
      </p:sp>
      <p:sp>
        <p:nvSpPr>
          <p:cNvPr id="14" name="Rectangle 13">
            <a:extLst>
              <a:ext uri="{FF2B5EF4-FFF2-40B4-BE49-F238E27FC236}">
                <a16:creationId xmlns:a16="http://schemas.microsoft.com/office/drawing/2014/main" id="{B8B36B46-D3DB-4E09-81E8-02DC8EC8EECC}"/>
              </a:ext>
            </a:extLst>
          </p:cNvPr>
          <p:cNvSpPr/>
          <p:nvPr/>
        </p:nvSpPr>
        <p:spPr>
          <a:xfrm>
            <a:off x="2475069" y="4521831"/>
            <a:ext cx="3147015" cy="369332"/>
          </a:xfrm>
          <a:prstGeom prst="rect">
            <a:avLst/>
          </a:prstGeom>
          <a:solidFill>
            <a:schemeClr val="bg1"/>
          </a:solidFill>
          <a:ln>
            <a:solidFill>
              <a:srgbClr val="C00000"/>
            </a:solidFill>
          </a:ln>
        </p:spPr>
        <p:txBody>
          <a:bodyPr wrap="none">
            <a:spAutoFit/>
          </a:bodyPr>
          <a:lstStyle/>
          <a:p>
            <a:r>
              <a:rPr lang="en-US" dirty="0"/>
              <a:t>If you want all extra features.</a:t>
            </a:r>
          </a:p>
        </p:txBody>
      </p:sp>
      <p:cxnSp>
        <p:nvCxnSpPr>
          <p:cNvPr id="16" name="Straight Arrow Connector 15">
            <a:extLst>
              <a:ext uri="{FF2B5EF4-FFF2-40B4-BE49-F238E27FC236}">
                <a16:creationId xmlns:a16="http://schemas.microsoft.com/office/drawing/2014/main" id="{DCDE25A8-CC2C-4095-AB99-865D1F04C2DA}"/>
              </a:ext>
            </a:extLst>
          </p:cNvPr>
          <p:cNvCxnSpPr>
            <a:cxnSpLocks/>
          </p:cNvCxnSpPr>
          <p:nvPr/>
        </p:nvCxnSpPr>
        <p:spPr>
          <a:xfrm flipH="1">
            <a:off x="3190240" y="3576766"/>
            <a:ext cx="1625600" cy="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2BAC12CD-BD7D-4F4D-AE6E-DDDBF325F81D}"/>
              </a:ext>
            </a:extLst>
          </p:cNvPr>
          <p:cNvCxnSpPr>
            <a:cxnSpLocks/>
          </p:cNvCxnSpPr>
          <p:nvPr/>
        </p:nvCxnSpPr>
        <p:spPr>
          <a:xfrm flipV="1">
            <a:off x="3804920" y="4198753"/>
            <a:ext cx="0" cy="302758"/>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28532B0-24B4-4E64-8154-60D65BBF6677}"/>
              </a:ext>
            </a:extLst>
          </p:cNvPr>
          <p:cNvCxnSpPr>
            <a:cxnSpLocks/>
          </p:cNvCxnSpPr>
          <p:nvPr/>
        </p:nvCxnSpPr>
        <p:spPr>
          <a:xfrm flipH="1">
            <a:off x="6380480" y="2835086"/>
            <a:ext cx="467360" cy="1"/>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5" name="CaixaDeTexto 14">
            <a:extLst>
              <a:ext uri="{FF2B5EF4-FFF2-40B4-BE49-F238E27FC236}">
                <a16:creationId xmlns:a16="http://schemas.microsoft.com/office/drawing/2014/main" id="{E9481325-FDBD-47EC-8794-15FA6F391331}"/>
              </a:ext>
            </a:extLst>
          </p:cNvPr>
          <p:cNvSpPr txBox="1"/>
          <p:nvPr/>
        </p:nvSpPr>
        <p:spPr>
          <a:xfrm>
            <a:off x="191378" y="219995"/>
            <a:ext cx="8603488" cy="1200329"/>
          </a:xfrm>
          <a:prstGeom prst="rect">
            <a:avLst/>
          </a:prstGeom>
          <a:noFill/>
        </p:spPr>
        <p:txBody>
          <a:bodyPr wrap="square">
            <a:spAutoFit/>
          </a:bodyPr>
          <a:lstStyle/>
          <a:p>
            <a:r>
              <a:rPr lang="en-US" sz="3600" b="1" err="1">
                <a:effectLst/>
                <a:latin typeface="open sans"/>
              </a:rPr>
              <a:t>antiSMASH</a:t>
            </a:r>
            <a:r>
              <a:rPr lang="en-US" sz="3600" b="1">
                <a:effectLst/>
                <a:latin typeface="open sans"/>
              </a:rPr>
              <a:t> - </a:t>
            </a:r>
            <a:r>
              <a:rPr lang="en-US" sz="3200" b="1">
                <a:latin typeface="open sans"/>
              </a:rPr>
              <a:t>Job submission page</a:t>
            </a:r>
            <a:endParaRPr lang="en-US" sz="3600" b="1">
              <a:latin typeface="open sans"/>
            </a:endParaRPr>
          </a:p>
          <a:p>
            <a:endParaRPr lang="pt-PT" sz="3600" b="1"/>
          </a:p>
        </p:txBody>
      </p:sp>
    </p:spTree>
    <p:extLst>
      <p:ext uri="{BB962C8B-B14F-4D97-AF65-F5344CB8AC3E}">
        <p14:creationId xmlns:p14="http://schemas.microsoft.com/office/powerpoint/2010/main" val="30451033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text on a white background  Description automatically generated">
            <a:extLst>
              <a:ext uri="{FF2B5EF4-FFF2-40B4-BE49-F238E27FC236}">
                <a16:creationId xmlns:a16="http://schemas.microsoft.com/office/drawing/2014/main" id="{17844840-8440-46CC-929A-467C0CD7B6B6}"/>
              </a:ext>
            </a:extLst>
          </p:cNvPr>
          <p:cNvPicPr>
            <a:picLocks noChangeAspect="1"/>
          </p:cNvPicPr>
          <p:nvPr/>
        </p:nvPicPr>
        <p:blipFill rotWithShape="1">
          <a:blip r:embed="rId3">
            <a:extLst>
              <a:ext uri="{28A0092B-C50C-407E-A947-70E740481C1C}">
                <a14:useLocalDpi xmlns:a14="http://schemas.microsoft.com/office/drawing/2010/main" val="0"/>
              </a:ext>
            </a:extLst>
          </a:blip>
          <a:srcRect b="50000"/>
          <a:stretch/>
        </p:blipFill>
        <p:spPr>
          <a:xfrm>
            <a:off x="65316" y="1558842"/>
            <a:ext cx="5942884" cy="3992877"/>
          </a:xfrm>
          <a:prstGeom prst="rect">
            <a:avLst/>
          </a:prstGeom>
        </p:spPr>
      </p:pic>
      <p:pic>
        <p:nvPicPr>
          <p:cNvPr id="4" name="Picture 3" descr="A close up of text on a white background  Description automatically generated">
            <a:extLst>
              <a:ext uri="{FF2B5EF4-FFF2-40B4-BE49-F238E27FC236}">
                <a16:creationId xmlns:a16="http://schemas.microsoft.com/office/drawing/2014/main" id="{3F4DE403-0F96-42A2-BA17-C8EDA9267011}"/>
              </a:ext>
            </a:extLst>
          </p:cNvPr>
          <p:cNvPicPr>
            <a:picLocks noChangeAspect="1"/>
          </p:cNvPicPr>
          <p:nvPr/>
        </p:nvPicPr>
        <p:blipFill rotWithShape="1">
          <a:blip r:embed="rId3">
            <a:extLst>
              <a:ext uri="{28A0092B-C50C-407E-A947-70E740481C1C}">
                <a14:useLocalDpi xmlns:a14="http://schemas.microsoft.com/office/drawing/2010/main" val="0"/>
              </a:ext>
            </a:extLst>
          </a:blip>
          <a:srcRect t="51195"/>
          <a:stretch/>
        </p:blipFill>
        <p:spPr>
          <a:xfrm>
            <a:off x="6352528" y="1558841"/>
            <a:ext cx="5839472" cy="3829591"/>
          </a:xfrm>
          <a:prstGeom prst="rect">
            <a:avLst/>
          </a:prstGeom>
        </p:spPr>
      </p:pic>
      <p:sp>
        <p:nvSpPr>
          <p:cNvPr id="6" name="CustomShape 9">
            <a:extLst>
              <a:ext uri="{FF2B5EF4-FFF2-40B4-BE49-F238E27FC236}">
                <a16:creationId xmlns:a16="http://schemas.microsoft.com/office/drawing/2014/main" id="{26FB8004-57AA-4AE1-87BE-E1DAA672AD49}"/>
              </a:ext>
            </a:extLst>
          </p:cNvPr>
          <p:cNvSpPr/>
          <p:nvPr/>
        </p:nvSpPr>
        <p:spPr>
          <a:xfrm>
            <a:off x="206980" y="214354"/>
            <a:ext cx="10616040" cy="760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GB" sz="4400" b="1" strike="noStrike" spc="-1">
                <a:solidFill>
                  <a:srgbClr val="203864"/>
                </a:solidFill>
                <a:latin typeface="Calibri Light"/>
              </a:rPr>
              <a:t>Secondary metabolites – classes:</a:t>
            </a:r>
            <a:endParaRPr lang="pt-PT" sz="4400" b="0" strike="noStrike" spc="-1">
              <a:latin typeface="Arial"/>
            </a:endParaRPr>
          </a:p>
        </p:txBody>
      </p:sp>
      <p:sp>
        <p:nvSpPr>
          <p:cNvPr id="8" name="CaixaDeTexto 7">
            <a:extLst>
              <a:ext uri="{FF2B5EF4-FFF2-40B4-BE49-F238E27FC236}">
                <a16:creationId xmlns:a16="http://schemas.microsoft.com/office/drawing/2014/main" id="{E3FA3F25-0E1D-4223-ACD5-EF45B0995032}"/>
              </a:ext>
            </a:extLst>
          </p:cNvPr>
          <p:cNvSpPr txBox="1"/>
          <p:nvPr/>
        </p:nvSpPr>
        <p:spPr>
          <a:xfrm>
            <a:off x="32658" y="6551677"/>
            <a:ext cx="11321933" cy="306323"/>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spAutoFit/>
          </a:bodyPr>
          <a:lstStyle>
            <a:defPPr>
              <a:defRPr lang="en-US"/>
            </a:defPPr>
            <a:lvl1pPr algn="r">
              <a:lnSpc>
                <a:spcPct val="100000"/>
              </a:lnSpc>
              <a:defRPr sz="1400" b="0" strike="noStrike" spc="-1">
                <a:solidFill>
                  <a:srgbClr val="767171"/>
                </a:solidFill>
                <a:latin typeface="Calibri"/>
              </a:defRPr>
            </a:lvl1pPr>
          </a:lstStyle>
          <a:p>
            <a:pPr algn="l"/>
            <a:r>
              <a:rPr lang="en-US" err="1"/>
              <a:t>Wieman</a:t>
            </a:r>
            <a:r>
              <a:rPr lang="en-US"/>
              <a:t> &amp; Keller 2013. ”Strategies for mining fungal natural products”  </a:t>
            </a:r>
            <a:r>
              <a:rPr lang="en-US" i="1"/>
              <a:t>Journal of Industrial Microbiology </a:t>
            </a:r>
            <a:r>
              <a:rPr lang="en-US"/>
              <a:t>41(2)</a:t>
            </a:r>
          </a:p>
        </p:txBody>
      </p:sp>
    </p:spTree>
    <p:extLst>
      <p:ext uri="{BB962C8B-B14F-4D97-AF65-F5344CB8AC3E}">
        <p14:creationId xmlns:p14="http://schemas.microsoft.com/office/powerpoint/2010/main" val="366910939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34530AA-6075-4BA8-9D99-0A9927CE9702}"/>
              </a:ext>
            </a:extLst>
          </p:cNvPr>
          <p:cNvSpPr txBox="1"/>
          <p:nvPr/>
        </p:nvSpPr>
        <p:spPr>
          <a:xfrm>
            <a:off x="932263" y="1901300"/>
            <a:ext cx="5303888" cy="92333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defPPr>
              <a:defRPr lang="en-US"/>
            </a:defPPr>
            <a:lvl1pPr algn="ctr">
              <a:lnSpc>
                <a:spcPct val="100000"/>
              </a:lnSpc>
              <a:defRPr sz="5400" b="1" strike="noStrike" spc="-1">
                <a:solidFill>
                  <a:srgbClr val="203864"/>
                </a:solidFill>
                <a:latin typeface="Calibri Light"/>
              </a:defRPr>
            </a:lvl1pPr>
          </a:lstStyle>
          <a:p>
            <a:r>
              <a:rPr lang="en-US"/>
              <a:t>Now it’s your turn!</a:t>
            </a:r>
          </a:p>
        </p:txBody>
      </p:sp>
      <p:sp>
        <p:nvSpPr>
          <p:cNvPr id="3" name="TextBox 2">
            <a:extLst>
              <a:ext uri="{FF2B5EF4-FFF2-40B4-BE49-F238E27FC236}">
                <a16:creationId xmlns:a16="http://schemas.microsoft.com/office/drawing/2014/main" id="{824AE619-A9F4-49CF-823D-E06E821EEF43}"/>
              </a:ext>
            </a:extLst>
          </p:cNvPr>
          <p:cNvSpPr txBox="1"/>
          <p:nvPr/>
        </p:nvSpPr>
        <p:spPr>
          <a:xfrm>
            <a:off x="1051472" y="3311153"/>
            <a:ext cx="5186150" cy="1323439"/>
          </a:xfrm>
          <a:prstGeom prst="rect">
            <a:avLst/>
          </a:prstGeom>
          <a:noFill/>
        </p:spPr>
        <p:txBody>
          <a:bodyPr wrap="square" rtlCol="0">
            <a:spAutoFit/>
          </a:bodyPr>
          <a:lstStyle/>
          <a:p>
            <a:r>
              <a:rPr lang="en-US" sz="2000" dirty="0">
                <a:latin typeface="open sans"/>
              </a:rPr>
              <a:t>Practical exercise: submit your metagenome sequences (fasta files) </a:t>
            </a:r>
          </a:p>
          <a:p>
            <a:r>
              <a:rPr lang="en-US" sz="2000" dirty="0">
                <a:latin typeface="open sans"/>
              </a:rPr>
              <a:t>into antiSMASH.</a:t>
            </a:r>
          </a:p>
          <a:p>
            <a:endParaRPr lang="en-US" sz="2000" dirty="0">
              <a:latin typeface="open sans"/>
            </a:endParaRPr>
          </a:p>
        </p:txBody>
      </p:sp>
      <p:pic>
        <p:nvPicPr>
          <p:cNvPr id="4" name="Graphic 2">
            <a:extLst>
              <a:ext uri="{FF2B5EF4-FFF2-40B4-BE49-F238E27FC236}">
                <a16:creationId xmlns:a16="http://schemas.microsoft.com/office/drawing/2014/main" id="{AB878B9D-B755-4E48-BAD7-BC64C6F6CA3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53248" y="1476616"/>
            <a:ext cx="3716588" cy="3484880"/>
          </a:xfrm>
          <a:prstGeom prst="rect">
            <a:avLst/>
          </a:prstGeom>
        </p:spPr>
      </p:pic>
      <p:sp>
        <p:nvSpPr>
          <p:cNvPr id="5" name="CaixaDeTexto 4">
            <a:extLst>
              <a:ext uri="{FF2B5EF4-FFF2-40B4-BE49-F238E27FC236}">
                <a16:creationId xmlns:a16="http://schemas.microsoft.com/office/drawing/2014/main" id="{7BAA2CAB-9D7F-4B5E-A749-C0178824B5E7}"/>
              </a:ext>
            </a:extLst>
          </p:cNvPr>
          <p:cNvSpPr txBox="1"/>
          <p:nvPr/>
        </p:nvSpPr>
        <p:spPr>
          <a:xfrm>
            <a:off x="1051472" y="4505562"/>
            <a:ext cx="6093228" cy="338554"/>
          </a:xfrm>
          <a:prstGeom prst="rect">
            <a:avLst/>
          </a:prstGeom>
          <a:noFill/>
        </p:spPr>
        <p:txBody>
          <a:bodyPr wrap="square">
            <a:spAutoFit/>
          </a:bodyPr>
          <a:lstStyle/>
          <a:p>
            <a:r>
              <a:rPr lang="pt-PT" sz="1600">
                <a:latin typeface="open sans"/>
                <a:hlinkClick r:id="rId5"/>
              </a:rPr>
              <a:t>https://antismash.secondarymetabolites.org/</a:t>
            </a:r>
            <a:endParaRPr lang="pt-PT" sz="1600">
              <a:latin typeface="open sans"/>
            </a:endParaRPr>
          </a:p>
        </p:txBody>
      </p:sp>
    </p:spTree>
    <p:extLst>
      <p:ext uri="{BB962C8B-B14F-4D97-AF65-F5344CB8AC3E}">
        <p14:creationId xmlns:p14="http://schemas.microsoft.com/office/powerpoint/2010/main" val="106890916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video game  Description automatically generated">
            <a:extLst>
              <a:ext uri="{FF2B5EF4-FFF2-40B4-BE49-F238E27FC236}">
                <a16:creationId xmlns:a16="http://schemas.microsoft.com/office/drawing/2014/main" id="{5671071C-2B82-4209-BDB1-7F053E8A70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8129" y="1129357"/>
            <a:ext cx="10475741" cy="5394754"/>
          </a:xfrm>
          <a:prstGeom prst="rect">
            <a:avLst/>
          </a:prstGeom>
        </p:spPr>
      </p:pic>
      <p:sp>
        <p:nvSpPr>
          <p:cNvPr id="4" name="CaixaDeTexto 3">
            <a:extLst>
              <a:ext uri="{FF2B5EF4-FFF2-40B4-BE49-F238E27FC236}">
                <a16:creationId xmlns:a16="http://schemas.microsoft.com/office/drawing/2014/main" id="{A3E5DAB9-E781-4D0D-8013-CC2F2DC2C328}"/>
              </a:ext>
            </a:extLst>
          </p:cNvPr>
          <p:cNvSpPr txBox="1"/>
          <p:nvPr/>
        </p:nvSpPr>
        <p:spPr>
          <a:xfrm>
            <a:off x="191378" y="219995"/>
            <a:ext cx="8603488" cy="1200329"/>
          </a:xfrm>
          <a:prstGeom prst="rect">
            <a:avLst/>
          </a:prstGeom>
          <a:noFill/>
        </p:spPr>
        <p:txBody>
          <a:bodyPr wrap="square">
            <a:spAutoFit/>
          </a:bodyPr>
          <a:lstStyle/>
          <a:p>
            <a:r>
              <a:rPr lang="en-US" sz="3600" b="1" err="1">
                <a:effectLst/>
                <a:latin typeface="open sans"/>
              </a:rPr>
              <a:t>antiSMASH</a:t>
            </a:r>
            <a:r>
              <a:rPr lang="en-US" sz="3600" b="1">
                <a:effectLst/>
                <a:latin typeface="open sans"/>
              </a:rPr>
              <a:t> – </a:t>
            </a:r>
            <a:r>
              <a:rPr lang="en-US" sz="3200" b="1">
                <a:latin typeface="open sans"/>
              </a:rPr>
              <a:t>The output</a:t>
            </a:r>
            <a:endParaRPr lang="en-US" sz="3600" b="1">
              <a:latin typeface="open sans"/>
            </a:endParaRPr>
          </a:p>
          <a:p>
            <a:endParaRPr lang="pt-PT" sz="3600" b="1"/>
          </a:p>
        </p:txBody>
      </p:sp>
    </p:spTree>
    <p:extLst>
      <p:ext uri="{BB962C8B-B14F-4D97-AF65-F5344CB8AC3E}">
        <p14:creationId xmlns:p14="http://schemas.microsoft.com/office/powerpoint/2010/main" val="190875406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text  Description automatically generated">
            <a:extLst>
              <a:ext uri="{FF2B5EF4-FFF2-40B4-BE49-F238E27FC236}">
                <a16:creationId xmlns:a16="http://schemas.microsoft.com/office/drawing/2014/main" id="{171E5FEB-1E0A-4EC1-A135-760295B57A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76424" y="903683"/>
            <a:ext cx="7939089" cy="5954317"/>
          </a:xfrm>
          <a:prstGeom prst="rect">
            <a:avLst/>
          </a:prstGeom>
        </p:spPr>
      </p:pic>
      <p:sp>
        <p:nvSpPr>
          <p:cNvPr id="3" name="CaixaDeTexto 2">
            <a:extLst>
              <a:ext uri="{FF2B5EF4-FFF2-40B4-BE49-F238E27FC236}">
                <a16:creationId xmlns:a16="http://schemas.microsoft.com/office/drawing/2014/main" id="{456929DF-CD0B-48F4-84E5-86C69F1F7659}"/>
              </a:ext>
            </a:extLst>
          </p:cNvPr>
          <p:cNvSpPr txBox="1"/>
          <p:nvPr/>
        </p:nvSpPr>
        <p:spPr>
          <a:xfrm>
            <a:off x="191378" y="219995"/>
            <a:ext cx="8603488" cy="1200329"/>
          </a:xfrm>
          <a:prstGeom prst="rect">
            <a:avLst/>
          </a:prstGeom>
          <a:noFill/>
        </p:spPr>
        <p:txBody>
          <a:bodyPr wrap="square">
            <a:spAutoFit/>
          </a:bodyPr>
          <a:lstStyle/>
          <a:p>
            <a:r>
              <a:rPr lang="en-US" sz="3600" b="1" err="1">
                <a:effectLst/>
                <a:latin typeface="open sans"/>
              </a:rPr>
              <a:t>antiSMASH</a:t>
            </a:r>
            <a:r>
              <a:rPr lang="en-US" sz="3600" b="1">
                <a:effectLst/>
                <a:latin typeface="open sans"/>
              </a:rPr>
              <a:t> – </a:t>
            </a:r>
            <a:r>
              <a:rPr lang="en-US" sz="3200" b="1">
                <a:latin typeface="open sans"/>
              </a:rPr>
              <a:t>The output</a:t>
            </a:r>
            <a:endParaRPr lang="en-US" sz="3600" b="1">
              <a:latin typeface="open sans"/>
            </a:endParaRPr>
          </a:p>
          <a:p>
            <a:endParaRPr lang="pt-PT" sz="3600" b="1"/>
          </a:p>
        </p:txBody>
      </p:sp>
    </p:spTree>
    <p:extLst>
      <p:ext uri="{BB962C8B-B14F-4D97-AF65-F5344CB8AC3E}">
        <p14:creationId xmlns:p14="http://schemas.microsoft.com/office/powerpoint/2010/main" val="382866073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descr="Uma imagem com captura de ecrã&#10;&#10;Descrição gerada automaticamente">
            <a:extLst>
              <a:ext uri="{FF2B5EF4-FFF2-40B4-BE49-F238E27FC236}">
                <a16:creationId xmlns:a16="http://schemas.microsoft.com/office/drawing/2014/main" id="{1A3F2B6F-7A6D-4B3F-A870-3F8E650B09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0842" y="742950"/>
            <a:ext cx="10110316" cy="6115050"/>
          </a:xfrm>
          <a:prstGeom prst="rect">
            <a:avLst/>
          </a:prstGeom>
        </p:spPr>
      </p:pic>
      <p:sp>
        <p:nvSpPr>
          <p:cNvPr id="4" name="CaixaDeTexto 3">
            <a:extLst>
              <a:ext uri="{FF2B5EF4-FFF2-40B4-BE49-F238E27FC236}">
                <a16:creationId xmlns:a16="http://schemas.microsoft.com/office/drawing/2014/main" id="{2DA9E1E6-6A77-462A-88E5-E14D772A198B}"/>
              </a:ext>
            </a:extLst>
          </p:cNvPr>
          <p:cNvSpPr txBox="1"/>
          <p:nvPr/>
        </p:nvSpPr>
        <p:spPr>
          <a:xfrm>
            <a:off x="191378" y="219995"/>
            <a:ext cx="8603488" cy="1200329"/>
          </a:xfrm>
          <a:prstGeom prst="rect">
            <a:avLst/>
          </a:prstGeom>
          <a:noFill/>
        </p:spPr>
        <p:txBody>
          <a:bodyPr wrap="square">
            <a:spAutoFit/>
          </a:bodyPr>
          <a:lstStyle/>
          <a:p>
            <a:r>
              <a:rPr lang="en-US" sz="3600" b="1" err="1">
                <a:effectLst/>
                <a:latin typeface="open sans"/>
              </a:rPr>
              <a:t>antiSMASH</a:t>
            </a:r>
            <a:r>
              <a:rPr lang="en-US" sz="3600" b="1">
                <a:effectLst/>
                <a:latin typeface="open sans"/>
              </a:rPr>
              <a:t> – </a:t>
            </a:r>
            <a:r>
              <a:rPr lang="en-US" sz="3200" b="1">
                <a:latin typeface="open sans"/>
              </a:rPr>
              <a:t>The output</a:t>
            </a:r>
            <a:endParaRPr lang="en-US" sz="3600" b="1">
              <a:latin typeface="open sans"/>
            </a:endParaRPr>
          </a:p>
          <a:p>
            <a:endParaRPr lang="pt-PT" sz="3600" b="1"/>
          </a:p>
        </p:txBody>
      </p:sp>
    </p:spTree>
    <p:extLst>
      <p:ext uri="{BB962C8B-B14F-4D97-AF65-F5344CB8AC3E}">
        <p14:creationId xmlns:p14="http://schemas.microsoft.com/office/powerpoint/2010/main" val="23312341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descr="Uma imagem com texto, mapa&#10;&#10;Descrição gerada automaticamente">
            <a:extLst>
              <a:ext uri="{FF2B5EF4-FFF2-40B4-BE49-F238E27FC236}">
                <a16:creationId xmlns:a16="http://schemas.microsoft.com/office/drawing/2014/main" id="{0EC4EB1D-7AD7-4C56-9DD0-6AA557A2DA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18843" y="1098535"/>
            <a:ext cx="8154315" cy="5759466"/>
          </a:xfrm>
          <a:prstGeom prst="rect">
            <a:avLst/>
          </a:prstGeom>
        </p:spPr>
      </p:pic>
      <p:sp>
        <p:nvSpPr>
          <p:cNvPr id="4" name="CaixaDeTexto 3">
            <a:extLst>
              <a:ext uri="{FF2B5EF4-FFF2-40B4-BE49-F238E27FC236}">
                <a16:creationId xmlns:a16="http://schemas.microsoft.com/office/drawing/2014/main" id="{3F08C144-E8D4-45D8-907C-CC0C232B0541}"/>
              </a:ext>
            </a:extLst>
          </p:cNvPr>
          <p:cNvSpPr txBox="1"/>
          <p:nvPr/>
        </p:nvSpPr>
        <p:spPr>
          <a:xfrm>
            <a:off x="191378" y="219995"/>
            <a:ext cx="8603488" cy="1200329"/>
          </a:xfrm>
          <a:prstGeom prst="rect">
            <a:avLst/>
          </a:prstGeom>
          <a:noFill/>
        </p:spPr>
        <p:txBody>
          <a:bodyPr wrap="square">
            <a:spAutoFit/>
          </a:bodyPr>
          <a:lstStyle/>
          <a:p>
            <a:r>
              <a:rPr lang="en-US" sz="3600" b="1" err="1">
                <a:effectLst/>
                <a:latin typeface="open sans"/>
              </a:rPr>
              <a:t>antiSMASH</a:t>
            </a:r>
            <a:r>
              <a:rPr lang="en-US" sz="3600" b="1">
                <a:effectLst/>
                <a:latin typeface="open sans"/>
              </a:rPr>
              <a:t> – </a:t>
            </a:r>
            <a:r>
              <a:rPr lang="en-US" sz="3200" b="1">
                <a:latin typeface="open sans"/>
              </a:rPr>
              <a:t>The output</a:t>
            </a:r>
            <a:endParaRPr lang="en-US" sz="3600" b="1">
              <a:latin typeface="open sans"/>
            </a:endParaRPr>
          </a:p>
          <a:p>
            <a:endParaRPr lang="pt-PT" sz="3600" b="1"/>
          </a:p>
        </p:txBody>
      </p:sp>
    </p:spTree>
    <p:extLst>
      <p:ext uri="{BB962C8B-B14F-4D97-AF65-F5344CB8AC3E}">
        <p14:creationId xmlns:p14="http://schemas.microsoft.com/office/powerpoint/2010/main" val="354014158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a:extLst>
              <a:ext uri="{FF2B5EF4-FFF2-40B4-BE49-F238E27FC236}">
                <a16:creationId xmlns:a16="http://schemas.microsoft.com/office/drawing/2014/main" id="{7A562315-F9BB-49E0-8E43-5A55605E37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7639" y="1171574"/>
            <a:ext cx="8976723" cy="5686425"/>
          </a:xfrm>
          <a:prstGeom prst="rect">
            <a:avLst/>
          </a:prstGeom>
        </p:spPr>
      </p:pic>
      <p:sp>
        <p:nvSpPr>
          <p:cNvPr id="4" name="CaixaDeTexto 3">
            <a:extLst>
              <a:ext uri="{FF2B5EF4-FFF2-40B4-BE49-F238E27FC236}">
                <a16:creationId xmlns:a16="http://schemas.microsoft.com/office/drawing/2014/main" id="{9A53AEDA-8DE4-438A-B284-1F39E0B9DD49}"/>
              </a:ext>
            </a:extLst>
          </p:cNvPr>
          <p:cNvSpPr txBox="1"/>
          <p:nvPr/>
        </p:nvSpPr>
        <p:spPr>
          <a:xfrm>
            <a:off x="191378" y="219995"/>
            <a:ext cx="8603488" cy="1200329"/>
          </a:xfrm>
          <a:prstGeom prst="rect">
            <a:avLst/>
          </a:prstGeom>
          <a:noFill/>
        </p:spPr>
        <p:txBody>
          <a:bodyPr wrap="square">
            <a:spAutoFit/>
          </a:bodyPr>
          <a:lstStyle/>
          <a:p>
            <a:r>
              <a:rPr lang="en-US" sz="3600" b="1" err="1">
                <a:effectLst/>
                <a:latin typeface="open sans"/>
              </a:rPr>
              <a:t>antiSMASH</a:t>
            </a:r>
            <a:r>
              <a:rPr lang="en-US" sz="3600" b="1">
                <a:effectLst/>
                <a:latin typeface="open sans"/>
              </a:rPr>
              <a:t> – </a:t>
            </a:r>
            <a:r>
              <a:rPr lang="en-US" sz="3200" b="1">
                <a:latin typeface="open sans"/>
              </a:rPr>
              <a:t>The output</a:t>
            </a:r>
            <a:endParaRPr lang="en-US" sz="3600" b="1">
              <a:latin typeface="open sans"/>
            </a:endParaRPr>
          </a:p>
          <a:p>
            <a:endParaRPr lang="pt-PT" sz="3600" b="1"/>
          </a:p>
        </p:txBody>
      </p:sp>
    </p:spTree>
    <p:extLst>
      <p:ext uri="{BB962C8B-B14F-4D97-AF65-F5344CB8AC3E}">
        <p14:creationId xmlns:p14="http://schemas.microsoft.com/office/powerpoint/2010/main" val="271327607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ixaDeTexto 3">
            <a:extLst>
              <a:ext uri="{FF2B5EF4-FFF2-40B4-BE49-F238E27FC236}">
                <a16:creationId xmlns:a16="http://schemas.microsoft.com/office/drawing/2014/main" id="{9A53AEDA-8DE4-438A-B284-1F39E0B9DD49}"/>
              </a:ext>
            </a:extLst>
          </p:cNvPr>
          <p:cNvSpPr txBox="1"/>
          <p:nvPr/>
        </p:nvSpPr>
        <p:spPr>
          <a:xfrm>
            <a:off x="191378" y="219995"/>
            <a:ext cx="8603488" cy="1200329"/>
          </a:xfrm>
          <a:prstGeom prst="rect">
            <a:avLst/>
          </a:prstGeom>
          <a:noFill/>
        </p:spPr>
        <p:txBody>
          <a:bodyPr wrap="square">
            <a:spAutoFit/>
          </a:bodyPr>
          <a:lstStyle/>
          <a:p>
            <a:r>
              <a:rPr lang="en-US" sz="3600" b="1" err="1">
                <a:effectLst/>
                <a:latin typeface="open sans"/>
              </a:rPr>
              <a:t>antiSMASH</a:t>
            </a:r>
            <a:r>
              <a:rPr lang="en-US" sz="3600" b="1">
                <a:effectLst/>
                <a:latin typeface="open sans"/>
              </a:rPr>
              <a:t> – </a:t>
            </a:r>
            <a:r>
              <a:rPr lang="en-US" sz="3200" b="1">
                <a:latin typeface="open sans"/>
              </a:rPr>
              <a:t>The output</a:t>
            </a:r>
            <a:endParaRPr lang="en-US" sz="3600" b="1">
              <a:latin typeface="open sans"/>
            </a:endParaRPr>
          </a:p>
          <a:p>
            <a:endParaRPr lang="pt-PT" sz="3600" b="1"/>
          </a:p>
        </p:txBody>
      </p:sp>
      <p:pic>
        <p:nvPicPr>
          <p:cNvPr id="2" name="Imagem 4" descr="Uma imagem com captura de ecrã&#10;&#10;Descrição gerada com confiança muito alta">
            <a:extLst>
              <a:ext uri="{FF2B5EF4-FFF2-40B4-BE49-F238E27FC236}">
                <a16:creationId xmlns:a16="http://schemas.microsoft.com/office/drawing/2014/main" id="{1C12E76A-3D94-47AC-8B8F-9CAB3BA93A77}"/>
              </a:ext>
            </a:extLst>
          </p:cNvPr>
          <p:cNvPicPr>
            <a:picLocks noChangeAspect="1"/>
          </p:cNvPicPr>
          <p:nvPr/>
        </p:nvPicPr>
        <p:blipFill>
          <a:blip r:embed="rId3"/>
          <a:stretch>
            <a:fillRect/>
          </a:stretch>
        </p:blipFill>
        <p:spPr>
          <a:xfrm>
            <a:off x="310056" y="1414915"/>
            <a:ext cx="11453647" cy="3423824"/>
          </a:xfrm>
          <a:prstGeom prst="rect">
            <a:avLst/>
          </a:prstGeom>
        </p:spPr>
      </p:pic>
    </p:spTree>
    <p:extLst>
      <p:ext uri="{BB962C8B-B14F-4D97-AF65-F5344CB8AC3E}">
        <p14:creationId xmlns:p14="http://schemas.microsoft.com/office/powerpoint/2010/main" val="421687960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61">
            <a:extLst>
              <a:ext uri="{FF2B5EF4-FFF2-40B4-BE49-F238E27FC236}">
                <a16:creationId xmlns:a16="http://schemas.microsoft.com/office/drawing/2014/main" id="{4FC3EA6E-E796-4771-83A3-52E49FB3731D}"/>
              </a:ext>
            </a:extLst>
          </p:cNvPr>
          <p:cNvPicPr/>
          <p:nvPr/>
        </p:nvPicPr>
        <p:blipFill>
          <a:blip r:embed="rId3"/>
          <a:srcRect t="18835" b="9589"/>
          <a:stretch/>
        </p:blipFill>
        <p:spPr>
          <a:xfrm>
            <a:off x="1521835" y="870816"/>
            <a:ext cx="10013957" cy="5803253"/>
          </a:xfrm>
          <a:prstGeom prst="rect">
            <a:avLst/>
          </a:prstGeom>
          <a:ln w="38160">
            <a:noFill/>
            <a:round/>
          </a:ln>
        </p:spPr>
      </p:pic>
      <p:sp>
        <p:nvSpPr>
          <p:cNvPr id="13" name="CustomShape 3">
            <a:extLst>
              <a:ext uri="{FF2B5EF4-FFF2-40B4-BE49-F238E27FC236}">
                <a16:creationId xmlns:a16="http://schemas.microsoft.com/office/drawing/2014/main" id="{B01981A7-63B8-4448-9C75-6581BF0D8AD6}"/>
              </a:ext>
            </a:extLst>
          </p:cNvPr>
          <p:cNvSpPr/>
          <p:nvPr/>
        </p:nvSpPr>
        <p:spPr>
          <a:xfrm>
            <a:off x="5567428" y="6595228"/>
            <a:ext cx="6677280" cy="252462"/>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r">
              <a:lnSpc>
                <a:spcPct val="100000"/>
              </a:lnSpc>
            </a:pPr>
            <a:r>
              <a:rPr lang="en-GB" sz="1050" strike="noStrike" spc="-1" dirty="0">
                <a:latin typeface="Open Sans"/>
              </a:rPr>
              <a:t>Silva, SG., </a:t>
            </a:r>
            <a:r>
              <a:rPr lang="en-GB" sz="1050" strike="noStrike" spc="-1" dirty="0" err="1">
                <a:latin typeface="Open Sans"/>
              </a:rPr>
              <a:t>Blom</a:t>
            </a:r>
            <a:r>
              <a:rPr lang="en-GB" sz="1050" strike="noStrike" spc="-1" dirty="0">
                <a:latin typeface="Open Sans"/>
              </a:rPr>
              <a:t>, J., Keller-Costa, T, Costa, R. 2019 </a:t>
            </a:r>
            <a:r>
              <a:rPr lang="en-GB" sz="1050" i="1" strike="noStrike" spc="-1" dirty="0">
                <a:latin typeface="Open Sans"/>
              </a:rPr>
              <a:t>Environmental Microbiology</a:t>
            </a:r>
            <a:endParaRPr lang="pt-PT" sz="1050" strike="noStrike" spc="-1" dirty="0">
              <a:latin typeface="Arial"/>
            </a:endParaRPr>
          </a:p>
        </p:txBody>
      </p:sp>
      <p:sp>
        <p:nvSpPr>
          <p:cNvPr id="2" name="CaixaDeTexto 1">
            <a:extLst>
              <a:ext uri="{FF2B5EF4-FFF2-40B4-BE49-F238E27FC236}">
                <a16:creationId xmlns:a16="http://schemas.microsoft.com/office/drawing/2014/main" id="{802C7187-C536-485F-A0BC-88771D80DF14}"/>
              </a:ext>
            </a:extLst>
          </p:cNvPr>
          <p:cNvSpPr txBox="1"/>
          <p:nvPr/>
        </p:nvSpPr>
        <p:spPr>
          <a:xfrm>
            <a:off x="0" y="20320"/>
            <a:ext cx="2851860" cy="646331"/>
          </a:xfrm>
          <a:prstGeom prst="rect">
            <a:avLst/>
          </a:prstGeom>
          <a:noFill/>
        </p:spPr>
        <p:txBody>
          <a:bodyPr wrap="square" anchor="t">
            <a:spAutoFit/>
          </a:bodyPr>
          <a:lstStyle/>
          <a:p>
            <a:r>
              <a:rPr lang="en-US" b="1" dirty="0">
                <a:latin typeface="open sans"/>
              </a:rPr>
              <a:t>Result obtained for the </a:t>
            </a:r>
            <a:r>
              <a:rPr lang="en-US" b="1" i="1" dirty="0" err="1">
                <a:latin typeface="open sans"/>
              </a:rPr>
              <a:t>Aquimarina</a:t>
            </a:r>
            <a:r>
              <a:rPr lang="en-US" b="1" i="1" dirty="0">
                <a:latin typeface="open sans"/>
              </a:rPr>
              <a:t> study:</a:t>
            </a:r>
          </a:p>
        </p:txBody>
      </p:sp>
    </p:spTree>
    <p:extLst>
      <p:ext uri="{BB962C8B-B14F-4D97-AF65-F5344CB8AC3E}">
        <p14:creationId xmlns:p14="http://schemas.microsoft.com/office/powerpoint/2010/main" val="311704398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8" name="CustomShape 1"/>
          <p:cNvSpPr/>
          <p:nvPr/>
        </p:nvSpPr>
        <p:spPr>
          <a:xfrm>
            <a:off x="6183505" y="145440"/>
            <a:ext cx="5945545" cy="791640"/>
          </a:xfrm>
          <a:prstGeom prst="rect">
            <a:avLst/>
          </a:prstGeom>
          <a:noFill/>
          <a:ln>
            <a:noFill/>
          </a:ln>
        </p:spPr>
        <p:style>
          <a:lnRef idx="0">
            <a:scrgbClr r="0" g="0" b="0"/>
          </a:lnRef>
          <a:fillRef idx="0">
            <a:scrgbClr r="0" g="0" b="0"/>
          </a:fillRef>
          <a:effectRef idx="0">
            <a:scrgbClr r="0" g="0" b="0"/>
          </a:effectRef>
          <a:fontRef idx="minor"/>
        </p:style>
        <p:txBody>
          <a:bodyPr anchor="ctr">
            <a:noAutofit/>
          </a:bodyPr>
          <a:lstStyle/>
          <a:p>
            <a:pPr algn="r">
              <a:lnSpc>
                <a:spcPct val="90000"/>
              </a:lnSpc>
            </a:pPr>
            <a:r>
              <a:rPr lang="de-DE" sz="2400" b="1" spc="-1" dirty="0">
                <a:solidFill>
                  <a:srgbClr val="203864"/>
                </a:solidFill>
                <a:latin typeface="Calibri Light"/>
              </a:rPr>
              <a:t>Potential for Secondary Metabolite Synthesis in Soft Coral-Associated Bacteria</a:t>
            </a:r>
            <a:endParaRPr lang="pt-PT" sz="2400" b="1" spc="-1" dirty="0">
              <a:solidFill>
                <a:srgbClr val="203864"/>
              </a:solidFill>
              <a:latin typeface="Calibri Light"/>
            </a:endParaRPr>
          </a:p>
        </p:txBody>
      </p:sp>
      <p:sp>
        <p:nvSpPr>
          <p:cNvPr id="829" name="CustomShape 2"/>
          <p:cNvSpPr/>
          <p:nvPr/>
        </p:nvSpPr>
        <p:spPr>
          <a:xfrm>
            <a:off x="1508404" y="5446461"/>
            <a:ext cx="8908560" cy="577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GB" sz="1600" b="1" strike="noStrike" spc="-1">
                <a:solidFill>
                  <a:srgbClr val="000000"/>
                </a:solidFill>
                <a:latin typeface="Open Sans"/>
                <a:ea typeface="Times New Roman"/>
              </a:rPr>
              <a:t>440</a:t>
            </a:r>
            <a:r>
              <a:rPr lang="en-GB" sz="1600" b="0" strike="noStrike" spc="-1">
                <a:solidFill>
                  <a:srgbClr val="000000"/>
                </a:solidFill>
                <a:latin typeface="Open Sans"/>
                <a:ea typeface="Times New Roman"/>
              </a:rPr>
              <a:t> biosynthetic gene clusters (BGCs) on the genomes of 15 bacterial associates (12 genera) isolated from the soft corals </a:t>
            </a:r>
            <a:r>
              <a:rPr lang="en-GB" sz="1600" b="0" i="1" strike="noStrike" spc="-1">
                <a:solidFill>
                  <a:srgbClr val="000000"/>
                </a:solidFill>
                <a:latin typeface="Open Sans"/>
                <a:ea typeface="Times New Roman"/>
              </a:rPr>
              <a:t>Eunicella labiata </a:t>
            </a:r>
            <a:r>
              <a:rPr lang="en-GB" sz="1600" b="0" strike="noStrike" spc="-1">
                <a:solidFill>
                  <a:srgbClr val="000000"/>
                </a:solidFill>
                <a:latin typeface="Open Sans"/>
                <a:ea typeface="Times New Roman"/>
              </a:rPr>
              <a:t>and </a:t>
            </a:r>
            <a:r>
              <a:rPr lang="en-GB" sz="1600" b="0" i="1" strike="noStrike" spc="-1">
                <a:solidFill>
                  <a:srgbClr val="000000"/>
                </a:solidFill>
                <a:latin typeface="Open Sans"/>
                <a:ea typeface="Times New Roman"/>
              </a:rPr>
              <a:t>Eunicella verrucosa</a:t>
            </a:r>
            <a:r>
              <a:rPr lang="en-GB" sz="1600" b="0" strike="noStrike" spc="-1">
                <a:solidFill>
                  <a:srgbClr val="000000"/>
                </a:solidFill>
                <a:latin typeface="Open Sans"/>
                <a:ea typeface="Times New Roman"/>
              </a:rPr>
              <a:t>.</a:t>
            </a:r>
            <a:endParaRPr lang="pt-PT" sz="1600" b="0" strike="noStrike" spc="-1">
              <a:latin typeface="Arial"/>
            </a:endParaRPr>
          </a:p>
        </p:txBody>
      </p:sp>
      <p:pic>
        <p:nvPicPr>
          <p:cNvPr id="830" name="Picture 6"/>
          <p:cNvPicPr/>
          <p:nvPr/>
        </p:nvPicPr>
        <p:blipFill>
          <a:blip r:embed="rId3"/>
          <a:stretch/>
        </p:blipFill>
        <p:spPr>
          <a:xfrm>
            <a:off x="1248484" y="1681221"/>
            <a:ext cx="9429480" cy="3744000"/>
          </a:xfrm>
          <a:prstGeom prst="rect">
            <a:avLst/>
          </a:prstGeom>
          <a:ln>
            <a:noFill/>
          </a:ln>
        </p:spPr>
      </p:pic>
      <p:sp>
        <p:nvSpPr>
          <p:cNvPr id="831" name="CustomShape 3"/>
          <p:cNvSpPr/>
          <p:nvPr/>
        </p:nvSpPr>
        <p:spPr>
          <a:xfrm>
            <a:off x="9378004" y="4582461"/>
            <a:ext cx="595080" cy="382320"/>
          </a:xfrm>
          <a:prstGeom prst="leftArrow">
            <a:avLst>
              <a:gd name="adj1" fmla="val 50000"/>
              <a:gd name="adj2" fmla="val 50000"/>
            </a:avLst>
          </a:prstGeom>
          <a:solidFill>
            <a:srgbClr val="FFC000"/>
          </a:solidFill>
          <a:ln>
            <a:noFill/>
          </a:ln>
        </p:spPr>
        <p:style>
          <a:lnRef idx="2">
            <a:schemeClr val="accent1">
              <a:shade val="50000"/>
            </a:schemeClr>
          </a:lnRef>
          <a:fillRef idx="1">
            <a:schemeClr val="accent1"/>
          </a:fillRef>
          <a:effectRef idx="0">
            <a:schemeClr val="accent1"/>
          </a:effectRef>
          <a:fontRef idx="minor"/>
        </p:style>
      </p:sp>
      <p:sp>
        <p:nvSpPr>
          <p:cNvPr id="832" name="CustomShape 4"/>
          <p:cNvSpPr/>
          <p:nvPr/>
        </p:nvSpPr>
        <p:spPr>
          <a:xfrm>
            <a:off x="6623644" y="1405461"/>
            <a:ext cx="3105720" cy="3034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pt-PT" sz="1400" b="1" strike="noStrike" spc="-1">
                <a:solidFill>
                  <a:srgbClr val="000000"/>
                </a:solidFill>
                <a:latin typeface="Open Sans"/>
              </a:rPr>
              <a:t>Number of BGCs per Genome</a:t>
            </a:r>
            <a:endParaRPr lang="pt-PT" sz="1400" b="0" strike="noStrike" spc="-1">
              <a:latin typeface="Arial"/>
            </a:endParaRPr>
          </a:p>
        </p:txBody>
      </p:sp>
      <p:sp>
        <p:nvSpPr>
          <p:cNvPr id="833" name="CustomShape 5"/>
          <p:cNvSpPr/>
          <p:nvPr/>
        </p:nvSpPr>
        <p:spPr>
          <a:xfrm>
            <a:off x="4277164" y="1405461"/>
            <a:ext cx="1923120" cy="3034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pt-PT" sz="1400" b="1" strike="noStrike" spc="-1">
                <a:solidFill>
                  <a:srgbClr val="000000"/>
                </a:solidFill>
                <a:latin typeface="Open Sans"/>
              </a:rPr>
              <a:t>Bacterial isolates</a:t>
            </a:r>
            <a:endParaRPr lang="pt-PT" sz="1400" b="0" strike="noStrike" spc="-1">
              <a:latin typeface="Arial"/>
            </a:endParaRPr>
          </a:p>
        </p:txBody>
      </p:sp>
      <p:sp>
        <p:nvSpPr>
          <p:cNvPr id="834" name="CustomShape 6"/>
          <p:cNvSpPr/>
          <p:nvPr/>
        </p:nvSpPr>
        <p:spPr>
          <a:xfrm>
            <a:off x="6203524" y="4608741"/>
            <a:ext cx="1310040" cy="294120"/>
          </a:xfrm>
          <a:prstGeom prst="rect">
            <a:avLst/>
          </a:prstGeom>
          <a:noFill/>
          <a:ln w="38160">
            <a:solidFill>
              <a:srgbClr val="FFC000"/>
            </a:solidFill>
          </a:ln>
        </p:spPr>
        <p:style>
          <a:lnRef idx="2">
            <a:schemeClr val="accent1">
              <a:shade val="50000"/>
            </a:schemeClr>
          </a:lnRef>
          <a:fillRef idx="1">
            <a:schemeClr val="accent1"/>
          </a:fillRef>
          <a:effectRef idx="0">
            <a:schemeClr val="accent1"/>
          </a:effectRef>
          <a:fontRef idx="minor"/>
        </p:style>
      </p:sp>
      <p:sp>
        <p:nvSpPr>
          <p:cNvPr id="839" name="CustomShape 11"/>
          <p:cNvSpPr/>
          <p:nvPr/>
        </p:nvSpPr>
        <p:spPr>
          <a:xfrm>
            <a:off x="9370444" y="2216901"/>
            <a:ext cx="1137240" cy="2103840"/>
          </a:xfrm>
          <a:prstGeom prst="rect">
            <a:avLst/>
          </a:prstGeom>
          <a:noFill/>
          <a:ln w="28440"/>
        </p:spPr>
        <p:style>
          <a:lnRef idx="2">
            <a:schemeClr val="accent1">
              <a:shade val="50000"/>
            </a:schemeClr>
          </a:lnRef>
          <a:fillRef idx="1">
            <a:schemeClr val="accent1"/>
          </a:fillRef>
          <a:effectRef idx="0">
            <a:schemeClr val="accent1"/>
          </a:effectRef>
          <a:fontRef idx="minor"/>
        </p:style>
      </p:sp>
      <p:sp>
        <p:nvSpPr>
          <p:cNvPr id="841" name="CustomShape 13"/>
          <p:cNvSpPr/>
          <p:nvPr/>
        </p:nvSpPr>
        <p:spPr>
          <a:xfrm>
            <a:off x="5553360" y="6595228"/>
            <a:ext cx="6677280" cy="252462"/>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r">
              <a:lnSpc>
                <a:spcPct val="100000"/>
              </a:lnSpc>
            </a:pPr>
            <a:r>
              <a:rPr lang="pt-PT" sz="1050" strike="noStrike" spc="-1" dirty="0">
                <a:solidFill>
                  <a:srgbClr val="000000"/>
                </a:solidFill>
                <a:latin typeface="Open Sans"/>
              </a:rPr>
              <a:t>Raimundo, I, Silva, SG., Costa, R &amp; </a:t>
            </a:r>
            <a:r>
              <a:rPr lang="pt-PT" sz="1050" strike="noStrike" spc="-1" dirty="0" err="1">
                <a:solidFill>
                  <a:srgbClr val="000000"/>
                </a:solidFill>
                <a:latin typeface="Open Sans"/>
              </a:rPr>
              <a:t>Keller</a:t>
            </a:r>
            <a:r>
              <a:rPr lang="pt-PT" sz="1050" strike="noStrike" spc="-1" dirty="0">
                <a:solidFill>
                  <a:srgbClr val="000000"/>
                </a:solidFill>
                <a:latin typeface="Open Sans"/>
              </a:rPr>
              <a:t>-Costa, T 2018</a:t>
            </a:r>
            <a:r>
              <a:rPr lang="pt-PT" sz="1050" i="1" strike="noStrike" spc="-1" dirty="0">
                <a:solidFill>
                  <a:srgbClr val="000000"/>
                </a:solidFill>
                <a:latin typeface="Open Sans"/>
              </a:rPr>
              <a:t> Marine </a:t>
            </a:r>
            <a:r>
              <a:rPr lang="pt-PT" sz="1050" i="1" strike="noStrike" spc="-1" dirty="0" err="1">
                <a:solidFill>
                  <a:srgbClr val="000000"/>
                </a:solidFill>
                <a:latin typeface="Open Sans"/>
              </a:rPr>
              <a:t>Drugs</a:t>
            </a:r>
            <a:endParaRPr lang="pt-PT" sz="1050" strike="noStrike" spc="-1" dirty="0">
              <a:latin typeface="Arial"/>
            </a:endParaRPr>
          </a:p>
        </p:txBody>
      </p:sp>
      <p:sp>
        <p:nvSpPr>
          <p:cNvPr id="2" name="CaixaDeTexto 1">
            <a:extLst>
              <a:ext uri="{FF2B5EF4-FFF2-40B4-BE49-F238E27FC236}">
                <a16:creationId xmlns:a16="http://schemas.microsoft.com/office/drawing/2014/main" id="{E3E4938E-4DFA-4C47-A1EF-BE22635B029C}"/>
              </a:ext>
            </a:extLst>
          </p:cNvPr>
          <p:cNvSpPr txBox="1"/>
          <p:nvPr/>
        </p:nvSpPr>
        <p:spPr>
          <a:xfrm>
            <a:off x="0" y="-5955"/>
            <a:ext cx="1827102" cy="646331"/>
          </a:xfrm>
          <a:prstGeom prst="rect">
            <a:avLst/>
          </a:prstGeom>
          <a:noFill/>
        </p:spPr>
        <p:txBody>
          <a:bodyPr wrap="square" anchor="t">
            <a:spAutoFit/>
          </a:bodyPr>
          <a:lstStyle/>
          <a:p>
            <a:r>
              <a:rPr lang="en-US" b="1" dirty="0">
                <a:latin typeface="open sans"/>
              </a:rPr>
              <a:t>Another example:</a:t>
            </a:r>
            <a:endParaRPr lang="pt-PT" dirty="0"/>
          </a:p>
        </p:txBody>
      </p:sp>
    </p:spTree>
    <p:extLst>
      <p:ext uri="{BB962C8B-B14F-4D97-AF65-F5344CB8AC3E}">
        <p14:creationId xmlns:p14="http://schemas.microsoft.com/office/powerpoint/2010/main" val="2694503243"/>
      </p:ext>
    </p:extLst>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831"/>
                                        </p:tgtEl>
                                        <p:attrNameLst>
                                          <p:attrName>style.visibility</p:attrName>
                                        </p:attrNameLst>
                                      </p:cBhvr>
                                      <p:to>
                                        <p:strVal val="visible"/>
                                      </p:to>
                                    </p:set>
                                  </p:childTnLst>
                                </p:cTn>
                              </p:par>
                              <p:par>
                                <p:cTn id="7" presetID="1" presetClass="entr" fill="hold" nodeType="withEffect">
                                  <p:stCondLst>
                                    <p:cond delay="0"/>
                                  </p:stCondLst>
                                  <p:childTnLst>
                                    <p:set>
                                      <p:cBhvr>
                                        <p:cTn id="8" dur="1" fill="hold">
                                          <p:stCondLst>
                                            <p:cond delay="0"/>
                                          </p:stCondLst>
                                        </p:cTn>
                                        <p:tgtEl>
                                          <p:spTgt spid="8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m 1" descr="Uma imagem com desenho&#10;&#10;Descrição gerada automaticamente">
            <a:extLst>
              <a:ext uri="{FF2B5EF4-FFF2-40B4-BE49-F238E27FC236}">
                <a16:creationId xmlns:a16="http://schemas.microsoft.com/office/drawing/2014/main" id="{48612544-8DFD-4447-9B05-4FB9BC7A28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79772" y="4831073"/>
            <a:ext cx="3860847" cy="1259641"/>
          </a:xfrm>
          <a:prstGeom prst="rect">
            <a:avLst/>
          </a:prstGeom>
        </p:spPr>
      </p:pic>
      <p:sp>
        <p:nvSpPr>
          <p:cNvPr id="4" name="CaixaDeTexto 3">
            <a:extLst>
              <a:ext uri="{FF2B5EF4-FFF2-40B4-BE49-F238E27FC236}">
                <a16:creationId xmlns:a16="http://schemas.microsoft.com/office/drawing/2014/main" id="{28DC56DD-B2E2-40E2-9EC2-24FBC62D63C1}"/>
              </a:ext>
            </a:extLst>
          </p:cNvPr>
          <p:cNvSpPr txBox="1"/>
          <p:nvPr/>
        </p:nvSpPr>
        <p:spPr>
          <a:xfrm>
            <a:off x="488915" y="1674674"/>
            <a:ext cx="7982608" cy="923330"/>
          </a:xfrm>
          <a:prstGeom prst="rect">
            <a:avLst/>
          </a:prstGeom>
          <a:noFill/>
        </p:spPr>
        <p:txBody>
          <a:bodyPr wrap="square">
            <a:spAutoFit/>
          </a:bodyPr>
          <a:lstStyle/>
          <a:p>
            <a:r>
              <a:rPr lang="en-US" dirty="0" err="1">
                <a:latin typeface="open sans"/>
              </a:rPr>
              <a:t>BiG</a:t>
            </a:r>
            <a:r>
              <a:rPr lang="en-US" dirty="0">
                <a:latin typeface="open sans"/>
              </a:rPr>
              <a:t>-SCAPE is a tool that </a:t>
            </a:r>
            <a:r>
              <a:rPr lang="en-US" b="1" dirty="0">
                <a:latin typeface="open sans"/>
              </a:rPr>
              <a:t>calculates distances between BGCs</a:t>
            </a:r>
            <a:r>
              <a:rPr lang="en-US" dirty="0">
                <a:latin typeface="open sans"/>
              </a:rPr>
              <a:t> in order to map the BGC diversity onto sequence similarity networks, which are then processed for automated reconstruction of </a:t>
            </a:r>
            <a:r>
              <a:rPr lang="en-US" b="1" dirty="0">
                <a:latin typeface="open sans"/>
              </a:rPr>
              <a:t>Gene Cluster Families</a:t>
            </a:r>
            <a:endParaRPr lang="pt-PT" b="1" dirty="0">
              <a:latin typeface="open sans"/>
            </a:endParaRPr>
          </a:p>
        </p:txBody>
      </p:sp>
      <p:sp>
        <p:nvSpPr>
          <p:cNvPr id="6" name="CaixaDeTexto 5">
            <a:extLst>
              <a:ext uri="{FF2B5EF4-FFF2-40B4-BE49-F238E27FC236}">
                <a16:creationId xmlns:a16="http://schemas.microsoft.com/office/drawing/2014/main" id="{A5E22648-8EEF-42E7-B32F-5125B196E325}"/>
              </a:ext>
            </a:extLst>
          </p:cNvPr>
          <p:cNvSpPr txBox="1"/>
          <p:nvPr/>
        </p:nvSpPr>
        <p:spPr>
          <a:xfrm>
            <a:off x="468194" y="352992"/>
            <a:ext cx="6911578" cy="984885"/>
          </a:xfrm>
          <a:prstGeom prst="rect">
            <a:avLst/>
          </a:prstGeom>
          <a:noFill/>
        </p:spPr>
        <p:txBody>
          <a:bodyPr wrap="square">
            <a:spAutoFit/>
          </a:bodyPr>
          <a:lstStyle/>
          <a:p>
            <a:r>
              <a:rPr lang="en-US" sz="4000" b="1" dirty="0" err="1">
                <a:latin typeface="open sans"/>
              </a:rPr>
              <a:t>BiG</a:t>
            </a:r>
            <a:r>
              <a:rPr lang="en-US" sz="4000" b="1" dirty="0">
                <a:latin typeface="open sans"/>
              </a:rPr>
              <a:t>-SCAPE</a:t>
            </a:r>
            <a:r>
              <a:rPr lang="en-US" sz="4000" dirty="0">
                <a:latin typeface="open sans"/>
              </a:rPr>
              <a:t> </a:t>
            </a:r>
          </a:p>
          <a:p>
            <a:r>
              <a:rPr lang="en-US" dirty="0">
                <a:latin typeface="open sans"/>
              </a:rPr>
              <a:t>Biosynthetic Gene Similarity Clustering and Prospecting Engine</a:t>
            </a:r>
            <a:endParaRPr lang="pt-PT" dirty="0"/>
          </a:p>
        </p:txBody>
      </p:sp>
      <p:sp>
        <p:nvSpPr>
          <p:cNvPr id="8" name="CaixaDeTexto 7">
            <a:extLst>
              <a:ext uri="{FF2B5EF4-FFF2-40B4-BE49-F238E27FC236}">
                <a16:creationId xmlns:a16="http://schemas.microsoft.com/office/drawing/2014/main" id="{E81D912E-3CBE-4C6F-9B0F-A0A8FEDDD11C}"/>
              </a:ext>
            </a:extLst>
          </p:cNvPr>
          <p:cNvSpPr txBox="1"/>
          <p:nvPr/>
        </p:nvSpPr>
        <p:spPr>
          <a:xfrm>
            <a:off x="8669806" y="2006154"/>
            <a:ext cx="3180374" cy="830997"/>
          </a:xfrm>
          <a:prstGeom prst="rect">
            <a:avLst/>
          </a:prstGeom>
          <a:noFill/>
        </p:spPr>
        <p:txBody>
          <a:bodyPr wrap="square">
            <a:spAutoFit/>
          </a:bodyPr>
          <a:lstStyle/>
          <a:p>
            <a:pPr algn="ctr"/>
            <a:r>
              <a:rPr lang="en-US" sz="1600">
                <a:latin typeface="open sans"/>
              </a:rPr>
              <a:t>Groups of gene clusters that encode biosynthesis of highly similar or identical molecules. </a:t>
            </a:r>
            <a:endParaRPr lang="pt-PT" sz="1600"/>
          </a:p>
        </p:txBody>
      </p:sp>
      <p:sp>
        <p:nvSpPr>
          <p:cNvPr id="10" name="CaixaDeTexto 9">
            <a:extLst>
              <a:ext uri="{FF2B5EF4-FFF2-40B4-BE49-F238E27FC236}">
                <a16:creationId xmlns:a16="http://schemas.microsoft.com/office/drawing/2014/main" id="{AC31D484-6B8F-4DA7-8409-469E4A2FF7B2}"/>
              </a:ext>
            </a:extLst>
          </p:cNvPr>
          <p:cNvSpPr txBox="1"/>
          <p:nvPr/>
        </p:nvSpPr>
        <p:spPr>
          <a:xfrm>
            <a:off x="475060" y="3234149"/>
            <a:ext cx="7374192" cy="923330"/>
          </a:xfrm>
          <a:prstGeom prst="rect">
            <a:avLst/>
          </a:prstGeom>
          <a:noFill/>
        </p:spPr>
        <p:txBody>
          <a:bodyPr wrap="square">
            <a:spAutoFit/>
          </a:bodyPr>
          <a:lstStyle/>
          <a:p>
            <a:r>
              <a:rPr lang="en-US" err="1">
                <a:latin typeface="open sans"/>
              </a:rPr>
              <a:t>BiG</a:t>
            </a:r>
            <a:r>
              <a:rPr lang="en-US">
                <a:latin typeface="open sans"/>
              </a:rPr>
              <a:t>-SCAPE's interactive visualizations of these similarity networks allows effective exploration of the diversity of BGCs, linking them to knowledge from reference data within the </a:t>
            </a:r>
            <a:r>
              <a:rPr lang="en-US" b="1" err="1">
                <a:latin typeface="open sans"/>
              </a:rPr>
              <a:t>MIBiG</a:t>
            </a:r>
            <a:r>
              <a:rPr lang="en-US" b="1">
                <a:latin typeface="open sans"/>
              </a:rPr>
              <a:t> repository</a:t>
            </a:r>
            <a:endParaRPr lang="pt-PT" b="1"/>
          </a:p>
        </p:txBody>
      </p:sp>
      <p:sp>
        <p:nvSpPr>
          <p:cNvPr id="11" name="CustomShape 16">
            <a:extLst>
              <a:ext uri="{FF2B5EF4-FFF2-40B4-BE49-F238E27FC236}">
                <a16:creationId xmlns:a16="http://schemas.microsoft.com/office/drawing/2014/main" id="{051F5CE1-0202-4A66-9EBE-BC838B46D5D3}"/>
              </a:ext>
            </a:extLst>
          </p:cNvPr>
          <p:cNvSpPr/>
          <p:nvPr/>
        </p:nvSpPr>
        <p:spPr>
          <a:xfrm>
            <a:off x="8010585" y="2337606"/>
            <a:ext cx="683640" cy="215640"/>
          </a:xfrm>
          <a:prstGeom prst="rightArrow">
            <a:avLst>
              <a:gd name="adj1" fmla="val 50000"/>
              <a:gd name="adj2" fmla="val 50000"/>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p:style>
      </p:sp>
      <p:sp>
        <p:nvSpPr>
          <p:cNvPr id="12" name="Retângulo 11">
            <a:extLst>
              <a:ext uri="{FF2B5EF4-FFF2-40B4-BE49-F238E27FC236}">
                <a16:creationId xmlns:a16="http://schemas.microsoft.com/office/drawing/2014/main" id="{69483171-5794-4182-84DB-5FF5501C7FC3}"/>
              </a:ext>
            </a:extLst>
          </p:cNvPr>
          <p:cNvSpPr/>
          <p:nvPr/>
        </p:nvSpPr>
        <p:spPr>
          <a:xfrm>
            <a:off x="5191997" y="2273878"/>
            <a:ext cx="2620305" cy="279368"/>
          </a:xfrm>
          <a:prstGeom prst="rect">
            <a:avLst/>
          </a:prstGeom>
          <a:no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CaixaDeTexto 13">
            <a:extLst>
              <a:ext uri="{FF2B5EF4-FFF2-40B4-BE49-F238E27FC236}">
                <a16:creationId xmlns:a16="http://schemas.microsoft.com/office/drawing/2014/main" id="{06A5CB6C-4235-45C6-BCE5-E5F4996BE10B}"/>
              </a:ext>
            </a:extLst>
          </p:cNvPr>
          <p:cNvSpPr txBox="1"/>
          <p:nvPr/>
        </p:nvSpPr>
        <p:spPr>
          <a:xfrm>
            <a:off x="6105731" y="6169223"/>
            <a:ext cx="6093618" cy="307777"/>
          </a:xfrm>
          <a:prstGeom prst="rect">
            <a:avLst/>
          </a:prstGeom>
          <a:noFill/>
        </p:spPr>
        <p:txBody>
          <a:bodyPr wrap="square">
            <a:spAutoFit/>
          </a:bodyPr>
          <a:lstStyle/>
          <a:p>
            <a:pPr algn="ctr"/>
            <a:r>
              <a:rPr lang="pt-PT" sz="1400">
                <a:latin typeface="open sans"/>
                <a:hlinkClick r:id="rId4"/>
              </a:rPr>
              <a:t>https://git.wageningenur.nl/medema-group/BiG-SCAPE</a:t>
            </a:r>
            <a:endParaRPr lang="pt-PT" sz="1400">
              <a:latin typeface="open sans"/>
            </a:endParaRPr>
          </a:p>
        </p:txBody>
      </p:sp>
      <p:sp>
        <p:nvSpPr>
          <p:cNvPr id="7" name="CaixaDeTexto 6">
            <a:extLst>
              <a:ext uri="{FF2B5EF4-FFF2-40B4-BE49-F238E27FC236}">
                <a16:creationId xmlns:a16="http://schemas.microsoft.com/office/drawing/2014/main" id="{43CA0160-26C1-4057-8B19-EC5801FFCE90}"/>
              </a:ext>
            </a:extLst>
          </p:cNvPr>
          <p:cNvSpPr txBox="1"/>
          <p:nvPr/>
        </p:nvSpPr>
        <p:spPr>
          <a:xfrm>
            <a:off x="-5255" y="6603124"/>
            <a:ext cx="11151475" cy="25391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50" dirty="0">
                <a:latin typeface="Open Sans"/>
              </a:rPr>
              <a:t>Navarro-Muñoz, J.C. </a:t>
            </a:r>
            <a:r>
              <a:rPr lang="en-US" sz="1050" i="1" dirty="0">
                <a:latin typeface="Open Sans"/>
              </a:rPr>
              <a:t>et al.</a:t>
            </a:r>
            <a:r>
              <a:rPr lang="en-US" sz="1050" dirty="0">
                <a:latin typeface="Open Sans"/>
              </a:rPr>
              <a:t> A computational framework to explore large-scale biosynthetic diversity. </a:t>
            </a:r>
            <a:r>
              <a:rPr lang="en-US" sz="1050" i="1" dirty="0">
                <a:latin typeface="Open Sans"/>
              </a:rPr>
              <a:t>Nat Chem Biol</a:t>
            </a:r>
            <a:r>
              <a:rPr lang="en-US" sz="1050" dirty="0">
                <a:latin typeface="Open Sans"/>
              </a:rPr>
              <a:t> 16, </a:t>
            </a:r>
            <a:r>
              <a:rPr lang="en-US" sz="1050">
                <a:latin typeface="Open Sans"/>
              </a:rPr>
              <a:t>60–68 (2020).</a:t>
            </a:r>
            <a:endParaRPr lang="en-US" sz="1050" dirty="0">
              <a:latin typeface="Open Sans"/>
            </a:endParaRPr>
          </a:p>
        </p:txBody>
      </p:sp>
    </p:spTree>
    <p:extLst>
      <p:ext uri="{BB962C8B-B14F-4D97-AF65-F5344CB8AC3E}">
        <p14:creationId xmlns:p14="http://schemas.microsoft.com/office/powerpoint/2010/main" val="14360655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2" name="CustomShape 1"/>
          <p:cNvSpPr/>
          <p:nvPr/>
        </p:nvSpPr>
        <p:spPr>
          <a:xfrm>
            <a:off x="287260" y="976749"/>
            <a:ext cx="7968343" cy="706432"/>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a:lnSpc>
                <a:spcPct val="100000"/>
              </a:lnSpc>
            </a:pPr>
            <a:r>
              <a:rPr lang="en-GB" sz="4000" b="1" strike="noStrike" spc="-1" dirty="0">
                <a:solidFill>
                  <a:srgbClr val="203864"/>
                </a:solidFill>
                <a:latin typeface="Calibri Light"/>
              </a:rPr>
              <a:t>Biosynthetic Gene Clusters (BGCs) </a:t>
            </a:r>
            <a:endParaRPr lang="pt-PT" sz="4000" b="0" strike="noStrike" spc="-1" dirty="0">
              <a:latin typeface="Arial"/>
            </a:endParaRPr>
          </a:p>
        </p:txBody>
      </p:sp>
      <p:sp>
        <p:nvSpPr>
          <p:cNvPr id="573" name="CustomShape 2"/>
          <p:cNvSpPr/>
          <p:nvPr/>
        </p:nvSpPr>
        <p:spPr>
          <a:xfrm>
            <a:off x="215975" y="1850069"/>
            <a:ext cx="8593843" cy="644877"/>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a:lnSpc>
                <a:spcPct val="100000"/>
              </a:lnSpc>
            </a:pPr>
            <a:r>
              <a:rPr lang="en-GB" sz="1800" b="0" strike="noStrike" spc="-1" dirty="0">
                <a:solidFill>
                  <a:srgbClr val="000000"/>
                </a:solidFill>
                <a:latin typeface="Open Sans"/>
                <a:ea typeface="Open Sans"/>
              </a:rPr>
              <a:t>Physically clustered group of two or more genes in a particular genome that together encode a biosynthetic pathway to produce a specialized metabolite. </a:t>
            </a:r>
            <a:endParaRPr lang="pt-PT" sz="1800" b="0" strike="noStrike" spc="-1" dirty="0">
              <a:latin typeface="Arial"/>
            </a:endParaRPr>
          </a:p>
        </p:txBody>
      </p:sp>
      <p:pic>
        <p:nvPicPr>
          <p:cNvPr id="574" name="Imagem 4"/>
          <p:cNvPicPr/>
          <p:nvPr/>
        </p:nvPicPr>
        <p:blipFill>
          <a:blip r:embed="rId3"/>
          <a:srcRect l="7687" t="9242" r="6970" b="82661"/>
          <a:stretch/>
        </p:blipFill>
        <p:spPr>
          <a:xfrm>
            <a:off x="2066340" y="3127213"/>
            <a:ext cx="8059320" cy="536400"/>
          </a:xfrm>
          <a:prstGeom prst="rect">
            <a:avLst/>
          </a:prstGeom>
          <a:ln>
            <a:noFill/>
          </a:ln>
        </p:spPr>
      </p:pic>
      <p:sp>
        <p:nvSpPr>
          <p:cNvPr id="575" name="CustomShape 3"/>
          <p:cNvSpPr/>
          <p:nvPr/>
        </p:nvSpPr>
        <p:spPr>
          <a:xfrm>
            <a:off x="6578280" y="4295880"/>
            <a:ext cx="5637960" cy="14619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pt-PT" sz="1800" b="0" strike="noStrike" spc="-1">
                <a:solidFill>
                  <a:srgbClr val="000000"/>
                </a:solidFill>
                <a:latin typeface="Open Sans"/>
                <a:ea typeface="Open Sans"/>
              </a:rPr>
              <a:t>Encodes for:</a:t>
            </a:r>
            <a:endParaRPr lang="pt-PT" sz="1800" b="0" strike="noStrike" spc="-1">
              <a:latin typeface="Arial"/>
            </a:endParaRPr>
          </a:p>
          <a:p>
            <a:pPr marL="285840" indent="-285480">
              <a:lnSpc>
                <a:spcPct val="100000"/>
              </a:lnSpc>
              <a:buClr>
                <a:srgbClr val="000000"/>
              </a:buClr>
              <a:buFont typeface="Arial"/>
              <a:buChar char="•"/>
            </a:pPr>
            <a:r>
              <a:rPr lang="en-GB" sz="1800" b="0" strike="noStrike" spc="-1">
                <a:solidFill>
                  <a:srgbClr val="000000"/>
                </a:solidFill>
                <a:latin typeface="Open Sans"/>
                <a:ea typeface="Open Sans"/>
              </a:rPr>
              <a:t>Biosynthetic enzymes; </a:t>
            </a:r>
            <a:endParaRPr lang="pt-PT" sz="1800" b="0" strike="noStrike" spc="-1">
              <a:latin typeface="Arial"/>
            </a:endParaRPr>
          </a:p>
          <a:p>
            <a:pPr marL="285840" indent="-285480">
              <a:lnSpc>
                <a:spcPct val="100000"/>
              </a:lnSpc>
              <a:buClr>
                <a:srgbClr val="000000"/>
              </a:buClr>
              <a:buFont typeface="Arial"/>
              <a:buChar char="•"/>
            </a:pPr>
            <a:r>
              <a:rPr lang="en-GB" sz="1800" b="0" strike="noStrike" spc="-1">
                <a:solidFill>
                  <a:srgbClr val="000000"/>
                </a:solidFill>
                <a:latin typeface="Open Sans"/>
                <a:ea typeface="Open Sans"/>
              </a:rPr>
              <a:t>Resistance enzymes;</a:t>
            </a:r>
            <a:endParaRPr lang="pt-PT" sz="1800" b="0" strike="noStrike" spc="-1">
              <a:latin typeface="Arial"/>
            </a:endParaRPr>
          </a:p>
          <a:p>
            <a:pPr marL="285840" indent="-285480">
              <a:lnSpc>
                <a:spcPct val="100000"/>
              </a:lnSpc>
              <a:buClr>
                <a:srgbClr val="000000"/>
              </a:buClr>
              <a:buFont typeface="Arial"/>
              <a:buChar char="•"/>
            </a:pPr>
            <a:r>
              <a:rPr lang="en-GB" sz="1800" b="0" strike="noStrike" spc="-1">
                <a:solidFill>
                  <a:srgbClr val="000000"/>
                </a:solidFill>
                <a:latin typeface="Open Sans"/>
                <a:ea typeface="Open Sans"/>
              </a:rPr>
              <a:t>Enzymes to produce unusual building blocks;</a:t>
            </a:r>
            <a:endParaRPr lang="pt-PT" sz="1800" b="0" strike="noStrike" spc="-1">
              <a:latin typeface="Arial"/>
            </a:endParaRPr>
          </a:p>
          <a:p>
            <a:pPr marL="285840" indent="-285480">
              <a:lnSpc>
                <a:spcPct val="100000"/>
              </a:lnSpc>
              <a:buClr>
                <a:srgbClr val="000000"/>
              </a:buClr>
              <a:buFont typeface="Arial"/>
              <a:buChar char="•"/>
            </a:pPr>
            <a:r>
              <a:rPr lang="en-GB" sz="1800" b="0" strike="noStrike" spc="-1">
                <a:solidFill>
                  <a:srgbClr val="000000"/>
                </a:solidFill>
                <a:latin typeface="Open Sans"/>
                <a:ea typeface="Open Sans"/>
              </a:rPr>
              <a:t>Regulatory machinery.</a:t>
            </a:r>
            <a:endParaRPr lang="pt-PT" sz="1800" b="0" strike="noStrike" spc="-1">
              <a:latin typeface="Arial"/>
            </a:endParaRPr>
          </a:p>
        </p:txBody>
      </p:sp>
      <p:sp>
        <p:nvSpPr>
          <p:cNvPr id="576" name="CustomShape 4"/>
          <p:cNvSpPr/>
          <p:nvPr/>
        </p:nvSpPr>
        <p:spPr>
          <a:xfrm>
            <a:off x="215975" y="451337"/>
            <a:ext cx="6142492" cy="398655"/>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GB" sz="2000" strike="noStrike" spc="-1">
                <a:solidFill>
                  <a:srgbClr val="000000"/>
                </a:solidFill>
                <a:latin typeface="Open Sans"/>
                <a:ea typeface="Open Sans"/>
              </a:rPr>
              <a:t>Secondary metabolites encoding genes are organized in:</a:t>
            </a:r>
            <a:endParaRPr lang="pt-PT" sz="2000" strike="noStrike" spc="-1">
              <a:latin typeface="Arial"/>
            </a:endParaRPr>
          </a:p>
        </p:txBody>
      </p:sp>
      <p:grpSp>
        <p:nvGrpSpPr>
          <p:cNvPr id="577" name="Group 5"/>
          <p:cNvGrpSpPr/>
          <p:nvPr/>
        </p:nvGrpSpPr>
        <p:grpSpPr>
          <a:xfrm>
            <a:off x="857520" y="4243680"/>
            <a:ext cx="2870280" cy="1565280"/>
            <a:chOff x="857520" y="4243680"/>
            <a:chExt cx="2870280" cy="1565280"/>
          </a:xfrm>
        </p:grpSpPr>
        <p:sp>
          <p:nvSpPr>
            <p:cNvPr id="578" name="CustomShape 6"/>
            <p:cNvSpPr/>
            <p:nvPr/>
          </p:nvSpPr>
          <p:spPr>
            <a:xfrm>
              <a:off x="919800" y="4609080"/>
              <a:ext cx="2807640" cy="913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GB" sz="1800" b="0" strike="noStrike" spc="-1">
                  <a:solidFill>
                    <a:srgbClr val="000000"/>
                  </a:solidFill>
                  <a:latin typeface="Open Sans"/>
                  <a:ea typeface="Open Sans"/>
                </a:rPr>
                <a:t>A BGC represents a biosynthetic and evolutionary unit.</a:t>
              </a:r>
              <a:endParaRPr lang="pt-PT" sz="1800" b="0" strike="noStrike" spc="-1">
                <a:latin typeface="Arial"/>
              </a:endParaRPr>
            </a:p>
          </p:txBody>
        </p:sp>
        <p:sp>
          <p:nvSpPr>
            <p:cNvPr id="579" name="CustomShape 7"/>
            <p:cNvSpPr/>
            <p:nvPr/>
          </p:nvSpPr>
          <p:spPr>
            <a:xfrm>
              <a:off x="857520" y="4243680"/>
              <a:ext cx="2870280" cy="1565280"/>
            </a:xfrm>
            <a:prstGeom prst="ellipse">
              <a:avLst/>
            </a:prstGeom>
            <a:noFill/>
            <a:ln w="9360">
              <a:solidFill>
                <a:srgbClr val="0091EA"/>
              </a:solidFill>
              <a:prstDash val="dash"/>
              <a:round/>
            </a:ln>
          </p:spPr>
          <p:style>
            <a:lnRef idx="0">
              <a:scrgbClr r="0" g="0" b="0"/>
            </a:lnRef>
            <a:fillRef idx="0">
              <a:scrgbClr r="0" g="0" b="0"/>
            </a:fillRef>
            <a:effectRef idx="0">
              <a:scrgbClr r="0" g="0" b="0"/>
            </a:effectRef>
            <a:fontRef idx="minor"/>
          </p:style>
        </p:sp>
      </p:grpSp>
      <p:sp>
        <p:nvSpPr>
          <p:cNvPr id="580" name="CustomShape 8"/>
          <p:cNvSpPr/>
          <p:nvPr/>
        </p:nvSpPr>
        <p:spPr>
          <a:xfrm>
            <a:off x="0" y="6551677"/>
            <a:ext cx="10523913" cy="306323"/>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a:lnSpc>
                <a:spcPct val="100000"/>
              </a:lnSpc>
            </a:pPr>
            <a:r>
              <a:rPr lang="en-GB" sz="1400" b="0" strike="noStrike" spc="-1">
                <a:solidFill>
                  <a:srgbClr val="767171"/>
                </a:solidFill>
                <a:latin typeface="Calibri"/>
              </a:rPr>
              <a:t>Cummings et al. 2014. “Steps towards the Synthetic Biology of Polyketide Biosynthesis.” </a:t>
            </a:r>
            <a:r>
              <a:rPr lang="en-GB" sz="1400" b="0" i="1" strike="noStrike" spc="-1">
                <a:solidFill>
                  <a:srgbClr val="767171"/>
                </a:solidFill>
                <a:latin typeface="Calibri"/>
              </a:rPr>
              <a:t>FEMS Microbiology Letters </a:t>
            </a:r>
            <a:r>
              <a:rPr lang="en-GB" sz="1400" b="0" strike="noStrike" spc="-1">
                <a:solidFill>
                  <a:srgbClr val="767171"/>
                </a:solidFill>
                <a:latin typeface="Calibri"/>
              </a:rPr>
              <a:t>351(2): 116–25.</a:t>
            </a:r>
            <a:endParaRPr lang="pt-PT" sz="1400" b="0" strike="noStrike" spc="-1">
              <a:latin typeface="Arial"/>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ixaDeTexto 4">
            <a:extLst>
              <a:ext uri="{FF2B5EF4-FFF2-40B4-BE49-F238E27FC236}">
                <a16:creationId xmlns:a16="http://schemas.microsoft.com/office/drawing/2014/main" id="{938266F6-C4EF-44F3-B6DC-53E96C67E06E}"/>
              </a:ext>
            </a:extLst>
          </p:cNvPr>
          <p:cNvSpPr txBox="1"/>
          <p:nvPr/>
        </p:nvSpPr>
        <p:spPr>
          <a:xfrm>
            <a:off x="1485901" y="789222"/>
            <a:ext cx="8818087" cy="707886"/>
          </a:xfrm>
          <a:prstGeom prst="rect">
            <a:avLst/>
          </a:prstGeom>
          <a:noFill/>
        </p:spPr>
        <p:txBody>
          <a:bodyPr wrap="square">
            <a:spAutoFit/>
          </a:bodyPr>
          <a:lstStyle/>
          <a:p>
            <a:pPr algn="ctr"/>
            <a:r>
              <a:rPr lang="en-US" sz="2000" b="1">
                <a:latin typeface="open sans"/>
              </a:rPr>
              <a:t>The </a:t>
            </a:r>
            <a:r>
              <a:rPr lang="en-US" sz="2000" b="1" err="1">
                <a:latin typeface="open sans"/>
              </a:rPr>
              <a:t>BiG</a:t>
            </a:r>
            <a:r>
              <a:rPr lang="en-US" sz="2000" b="1">
                <a:latin typeface="open sans"/>
              </a:rPr>
              <a:t>-SCAPE workflow uses sequence similarity networking to group biosynthetic gene clusters into families</a:t>
            </a:r>
          </a:p>
        </p:txBody>
      </p:sp>
      <p:grpSp>
        <p:nvGrpSpPr>
          <p:cNvPr id="7" name="Agrupar 6">
            <a:extLst>
              <a:ext uri="{FF2B5EF4-FFF2-40B4-BE49-F238E27FC236}">
                <a16:creationId xmlns:a16="http://schemas.microsoft.com/office/drawing/2014/main" id="{2435A0C6-265F-4153-92D7-657399A0BE32}"/>
              </a:ext>
            </a:extLst>
          </p:cNvPr>
          <p:cNvGrpSpPr/>
          <p:nvPr/>
        </p:nvGrpSpPr>
        <p:grpSpPr>
          <a:xfrm>
            <a:off x="1604316" y="2680365"/>
            <a:ext cx="9674049" cy="2774785"/>
            <a:chOff x="1528763" y="2071688"/>
            <a:chExt cx="9674049" cy="2774785"/>
          </a:xfrm>
        </p:grpSpPr>
        <p:pic>
          <p:nvPicPr>
            <p:cNvPr id="3" name="Picture 2" descr="A close up of a map  Description automatically generated">
              <a:extLst>
                <a:ext uri="{FF2B5EF4-FFF2-40B4-BE49-F238E27FC236}">
                  <a16:creationId xmlns:a16="http://schemas.microsoft.com/office/drawing/2014/main" id="{42AE30D5-B195-4C6A-87E5-CC5F5DCADB67}"/>
                </a:ext>
              </a:extLst>
            </p:cNvPr>
            <p:cNvPicPr>
              <a:picLocks noChangeAspect="1"/>
            </p:cNvPicPr>
            <p:nvPr/>
          </p:nvPicPr>
          <p:blipFill rotWithShape="1">
            <a:blip r:embed="rId3">
              <a:extLst>
                <a:ext uri="{28A0092B-C50C-407E-A947-70E740481C1C}">
                  <a14:useLocalDpi xmlns:a14="http://schemas.microsoft.com/office/drawing/2010/main" val="0"/>
                </a:ext>
              </a:extLst>
            </a:blip>
            <a:srcRect b="52116"/>
            <a:stretch/>
          </p:blipFill>
          <p:spPr>
            <a:xfrm>
              <a:off x="1686956" y="2201825"/>
              <a:ext cx="9515856" cy="2644648"/>
            </a:xfrm>
            <a:prstGeom prst="rect">
              <a:avLst/>
            </a:prstGeom>
          </p:spPr>
        </p:pic>
        <p:sp>
          <p:nvSpPr>
            <p:cNvPr id="6" name="Retângulo 5">
              <a:extLst>
                <a:ext uri="{FF2B5EF4-FFF2-40B4-BE49-F238E27FC236}">
                  <a16:creationId xmlns:a16="http://schemas.microsoft.com/office/drawing/2014/main" id="{42C58BD0-4C16-4AB1-9FCF-C35D817DE54C}"/>
                </a:ext>
              </a:extLst>
            </p:cNvPr>
            <p:cNvSpPr/>
            <p:nvPr/>
          </p:nvSpPr>
          <p:spPr>
            <a:xfrm>
              <a:off x="1528763" y="2071688"/>
              <a:ext cx="700087" cy="6463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sp>
        <p:nvSpPr>
          <p:cNvPr id="8" name="CaixaDeTexto 7">
            <a:extLst>
              <a:ext uri="{FF2B5EF4-FFF2-40B4-BE49-F238E27FC236}">
                <a16:creationId xmlns:a16="http://schemas.microsoft.com/office/drawing/2014/main" id="{84512EF2-AEC2-4268-8F4E-247CE22620EE}"/>
              </a:ext>
            </a:extLst>
          </p:cNvPr>
          <p:cNvSpPr txBox="1"/>
          <p:nvPr/>
        </p:nvSpPr>
        <p:spPr>
          <a:xfrm>
            <a:off x="370121" y="2284634"/>
            <a:ext cx="2731619" cy="646331"/>
          </a:xfrm>
          <a:prstGeom prst="rect">
            <a:avLst/>
          </a:prstGeom>
          <a:noFill/>
        </p:spPr>
        <p:txBody>
          <a:bodyPr wrap="square">
            <a:spAutoFit/>
          </a:bodyPr>
          <a:lstStyle/>
          <a:p>
            <a:pPr algn="ctr"/>
            <a:r>
              <a:rPr lang="en-US" b="1">
                <a:latin typeface="open sans"/>
              </a:rPr>
              <a:t>Input: </a:t>
            </a:r>
            <a:r>
              <a:rPr lang="en-US">
                <a:latin typeface="open sans"/>
              </a:rPr>
              <a:t>results from </a:t>
            </a:r>
            <a:r>
              <a:rPr lang="en-US" err="1">
                <a:latin typeface="open sans"/>
              </a:rPr>
              <a:t>antiSMASH</a:t>
            </a:r>
            <a:endParaRPr lang="pt-PT"/>
          </a:p>
        </p:txBody>
      </p:sp>
      <p:sp>
        <p:nvSpPr>
          <p:cNvPr id="10" name="CaixaDeTexto 9">
            <a:extLst>
              <a:ext uri="{FF2B5EF4-FFF2-40B4-BE49-F238E27FC236}">
                <a16:creationId xmlns:a16="http://schemas.microsoft.com/office/drawing/2014/main" id="{EEB3DBFC-4ACD-4221-AD74-7D5D20905251}"/>
              </a:ext>
            </a:extLst>
          </p:cNvPr>
          <p:cNvSpPr txBox="1"/>
          <p:nvPr/>
        </p:nvSpPr>
        <p:spPr>
          <a:xfrm>
            <a:off x="8243454" y="5745612"/>
            <a:ext cx="2874821" cy="923330"/>
          </a:xfrm>
          <a:prstGeom prst="rect">
            <a:avLst/>
          </a:prstGeom>
          <a:noFill/>
        </p:spPr>
        <p:txBody>
          <a:bodyPr wrap="square">
            <a:spAutoFit/>
          </a:bodyPr>
          <a:lstStyle/>
          <a:p>
            <a:pPr algn="ctr"/>
            <a:r>
              <a:rPr lang="en-US" sz="1800" b="1" dirty="0">
                <a:latin typeface="open sans"/>
              </a:rPr>
              <a:t>Output: </a:t>
            </a:r>
            <a:r>
              <a:rPr lang="en-US" sz="1800" dirty="0">
                <a:latin typeface="open sans"/>
              </a:rPr>
              <a:t>graphical visualization of similarity networks</a:t>
            </a:r>
            <a:endParaRPr lang="pt-PT" dirty="0"/>
          </a:p>
        </p:txBody>
      </p:sp>
      <p:sp>
        <p:nvSpPr>
          <p:cNvPr id="11" name="Rectangle 2">
            <a:extLst>
              <a:ext uri="{FF2B5EF4-FFF2-40B4-BE49-F238E27FC236}">
                <a16:creationId xmlns:a16="http://schemas.microsoft.com/office/drawing/2014/main" id="{3AC1BDE8-0084-441A-B37B-1C613A09E275}"/>
              </a:ext>
            </a:extLst>
          </p:cNvPr>
          <p:cNvSpPr/>
          <p:nvPr/>
        </p:nvSpPr>
        <p:spPr>
          <a:xfrm>
            <a:off x="557213" y="2270910"/>
            <a:ext cx="2357437" cy="707886"/>
          </a:xfrm>
          <a:prstGeom prst="rect">
            <a:avLst/>
          </a:prstGeom>
          <a:no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Open Sans"/>
            </a:endParaRPr>
          </a:p>
        </p:txBody>
      </p:sp>
      <p:sp>
        <p:nvSpPr>
          <p:cNvPr id="12" name="Rectangle 2">
            <a:extLst>
              <a:ext uri="{FF2B5EF4-FFF2-40B4-BE49-F238E27FC236}">
                <a16:creationId xmlns:a16="http://schemas.microsoft.com/office/drawing/2014/main" id="{5244AE00-2941-433C-B421-9718BA47C4B0}"/>
              </a:ext>
            </a:extLst>
          </p:cNvPr>
          <p:cNvSpPr/>
          <p:nvPr/>
        </p:nvSpPr>
        <p:spPr>
          <a:xfrm>
            <a:off x="8243454" y="5745612"/>
            <a:ext cx="2874821" cy="923330"/>
          </a:xfrm>
          <a:prstGeom prst="rect">
            <a:avLst/>
          </a:prstGeom>
          <a:no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Open Sans"/>
            </a:endParaRPr>
          </a:p>
        </p:txBody>
      </p:sp>
    </p:spTree>
    <p:extLst>
      <p:ext uri="{BB962C8B-B14F-4D97-AF65-F5344CB8AC3E}">
        <p14:creationId xmlns:p14="http://schemas.microsoft.com/office/powerpoint/2010/main" val="77395568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4A670FBD-F4EA-4A30-A28C-E59E1CCA51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59183" y="958970"/>
            <a:ext cx="8473635" cy="5899030"/>
          </a:xfrm>
          <a:prstGeom prst="rect">
            <a:avLst/>
          </a:prstGeom>
        </p:spPr>
      </p:pic>
      <p:sp>
        <p:nvSpPr>
          <p:cNvPr id="4" name="CaixaDeTexto 3">
            <a:extLst>
              <a:ext uri="{FF2B5EF4-FFF2-40B4-BE49-F238E27FC236}">
                <a16:creationId xmlns:a16="http://schemas.microsoft.com/office/drawing/2014/main" id="{4866A8AE-26AC-4031-B6C5-CCD9D35715B2}"/>
              </a:ext>
            </a:extLst>
          </p:cNvPr>
          <p:cNvSpPr txBox="1"/>
          <p:nvPr/>
        </p:nvSpPr>
        <p:spPr>
          <a:xfrm>
            <a:off x="191378" y="219995"/>
            <a:ext cx="8603488" cy="1200329"/>
          </a:xfrm>
          <a:prstGeom prst="rect">
            <a:avLst/>
          </a:prstGeom>
          <a:noFill/>
        </p:spPr>
        <p:txBody>
          <a:bodyPr wrap="square">
            <a:spAutoFit/>
          </a:bodyPr>
          <a:lstStyle/>
          <a:p>
            <a:r>
              <a:rPr lang="en-US" sz="3600" b="1" err="1">
                <a:effectLst/>
                <a:latin typeface="open sans"/>
              </a:rPr>
              <a:t>BiG</a:t>
            </a:r>
            <a:r>
              <a:rPr lang="en-US" sz="3600" b="1">
                <a:effectLst/>
                <a:latin typeface="open sans"/>
              </a:rPr>
              <a:t>-SCAPE – </a:t>
            </a:r>
            <a:r>
              <a:rPr lang="en-US" sz="3200" b="1">
                <a:latin typeface="open sans"/>
              </a:rPr>
              <a:t>The output</a:t>
            </a:r>
            <a:endParaRPr lang="en-US" sz="3600" b="1">
              <a:latin typeface="open sans"/>
            </a:endParaRPr>
          </a:p>
          <a:p>
            <a:endParaRPr lang="pt-PT" sz="3600" b="1"/>
          </a:p>
        </p:txBody>
      </p:sp>
    </p:spTree>
    <p:extLst>
      <p:ext uri="{BB962C8B-B14F-4D97-AF65-F5344CB8AC3E}">
        <p14:creationId xmlns:p14="http://schemas.microsoft.com/office/powerpoint/2010/main" val="264967613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ixaDeTexto 3">
            <a:extLst>
              <a:ext uri="{FF2B5EF4-FFF2-40B4-BE49-F238E27FC236}">
                <a16:creationId xmlns:a16="http://schemas.microsoft.com/office/drawing/2014/main" id="{8B5F51C2-5ABE-41DD-8285-F8E81052E158}"/>
              </a:ext>
            </a:extLst>
          </p:cNvPr>
          <p:cNvSpPr txBox="1"/>
          <p:nvPr/>
        </p:nvSpPr>
        <p:spPr>
          <a:xfrm>
            <a:off x="191378" y="219995"/>
            <a:ext cx="8603488" cy="1200329"/>
          </a:xfrm>
          <a:prstGeom prst="rect">
            <a:avLst/>
          </a:prstGeom>
          <a:noFill/>
        </p:spPr>
        <p:txBody>
          <a:bodyPr wrap="square">
            <a:spAutoFit/>
          </a:bodyPr>
          <a:lstStyle/>
          <a:p>
            <a:r>
              <a:rPr lang="en-US" sz="3600" b="1" err="1">
                <a:effectLst/>
                <a:latin typeface="open sans"/>
              </a:rPr>
              <a:t>BiG</a:t>
            </a:r>
            <a:r>
              <a:rPr lang="en-US" sz="3600" b="1">
                <a:effectLst/>
                <a:latin typeface="open sans"/>
              </a:rPr>
              <a:t>-SCAPE – </a:t>
            </a:r>
            <a:r>
              <a:rPr lang="en-US" sz="3200" b="1">
                <a:latin typeface="open sans"/>
              </a:rPr>
              <a:t>The output</a:t>
            </a:r>
            <a:endParaRPr lang="en-US" sz="3600" b="1">
              <a:latin typeface="open sans"/>
            </a:endParaRPr>
          </a:p>
          <a:p>
            <a:endParaRPr lang="pt-PT" sz="3600" b="1"/>
          </a:p>
        </p:txBody>
      </p:sp>
      <p:pic>
        <p:nvPicPr>
          <p:cNvPr id="5" name="Imagem 4">
            <a:extLst>
              <a:ext uri="{FF2B5EF4-FFF2-40B4-BE49-F238E27FC236}">
                <a16:creationId xmlns:a16="http://schemas.microsoft.com/office/drawing/2014/main" id="{AE9C07E1-0551-4D1D-96AC-2A4533D1EB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5837" y="1205517"/>
            <a:ext cx="4459450" cy="4940987"/>
          </a:xfrm>
          <a:prstGeom prst="rect">
            <a:avLst/>
          </a:prstGeom>
        </p:spPr>
      </p:pic>
      <p:sp>
        <p:nvSpPr>
          <p:cNvPr id="6" name="CaixaDeTexto 5">
            <a:extLst>
              <a:ext uri="{FF2B5EF4-FFF2-40B4-BE49-F238E27FC236}">
                <a16:creationId xmlns:a16="http://schemas.microsoft.com/office/drawing/2014/main" id="{3CA43F4E-BE02-43A6-8B1D-3A39F942FCEA}"/>
              </a:ext>
            </a:extLst>
          </p:cNvPr>
          <p:cNvSpPr txBox="1"/>
          <p:nvPr/>
        </p:nvSpPr>
        <p:spPr>
          <a:xfrm>
            <a:off x="6096000" y="2860084"/>
            <a:ext cx="5562600" cy="923330"/>
          </a:xfrm>
          <a:prstGeom prst="rect">
            <a:avLst/>
          </a:prstGeom>
          <a:noFill/>
        </p:spPr>
        <p:txBody>
          <a:bodyPr wrap="square">
            <a:spAutoFit/>
          </a:bodyPr>
          <a:lstStyle/>
          <a:p>
            <a:r>
              <a:rPr lang="en-US">
                <a:latin typeface="open sans"/>
              </a:rPr>
              <a:t>The distances for each cutoff value will be used to automatically define </a:t>
            </a:r>
            <a:r>
              <a:rPr lang="en-US" b="1">
                <a:latin typeface="open sans"/>
              </a:rPr>
              <a:t>'Gene Cluster Families' (GCFs) </a:t>
            </a:r>
            <a:r>
              <a:rPr lang="en-US">
                <a:latin typeface="open sans"/>
              </a:rPr>
              <a:t>for each compound class.</a:t>
            </a:r>
            <a:endParaRPr lang="pt-PT">
              <a:latin typeface="open sans"/>
            </a:endParaRPr>
          </a:p>
        </p:txBody>
      </p:sp>
    </p:spTree>
    <p:extLst>
      <p:ext uri="{BB962C8B-B14F-4D97-AF65-F5344CB8AC3E}">
        <p14:creationId xmlns:p14="http://schemas.microsoft.com/office/powerpoint/2010/main" val="422082322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ixaDeTexto 3">
            <a:extLst>
              <a:ext uri="{FF2B5EF4-FFF2-40B4-BE49-F238E27FC236}">
                <a16:creationId xmlns:a16="http://schemas.microsoft.com/office/drawing/2014/main" id="{885AA56A-BCA0-4440-95A9-A2F4F6797FEC}"/>
              </a:ext>
            </a:extLst>
          </p:cNvPr>
          <p:cNvSpPr txBox="1"/>
          <p:nvPr/>
        </p:nvSpPr>
        <p:spPr>
          <a:xfrm>
            <a:off x="191378" y="219995"/>
            <a:ext cx="8603488" cy="1200329"/>
          </a:xfrm>
          <a:prstGeom prst="rect">
            <a:avLst/>
          </a:prstGeom>
          <a:noFill/>
        </p:spPr>
        <p:txBody>
          <a:bodyPr wrap="square">
            <a:spAutoFit/>
          </a:bodyPr>
          <a:lstStyle/>
          <a:p>
            <a:r>
              <a:rPr lang="en-US" sz="3600" b="1" err="1">
                <a:effectLst/>
                <a:latin typeface="open sans"/>
              </a:rPr>
              <a:t>BiG</a:t>
            </a:r>
            <a:r>
              <a:rPr lang="en-US" sz="3600" b="1">
                <a:effectLst/>
                <a:latin typeface="open sans"/>
              </a:rPr>
              <a:t>-SCAPE – </a:t>
            </a:r>
            <a:r>
              <a:rPr lang="en-US" sz="3200" b="1">
                <a:latin typeface="open sans"/>
              </a:rPr>
              <a:t>The output</a:t>
            </a:r>
            <a:endParaRPr lang="en-US" sz="3600" b="1">
              <a:latin typeface="open sans"/>
            </a:endParaRPr>
          </a:p>
          <a:p>
            <a:endParaRPr lang="pt-PT" sz="3600" b="1"/>
          </a:p>
        </p:txBody>
      </p:sp>
      <p:pic>
        <p:nvPicPr>
          <p:cNvPr id="6" name="Picture 2" descr="A screenshot of a social media post&#10;&#10;Description automatically generated">
            <a:extLst>
              <a:ext uri="{FF2B5EF4-FFF2-40B4-BE49-F238E27FC236}">
                <a16:creationId xmlns:a16="http://schemas.microsoft.com/office/drawing/2014/main" id="{6CEFA611-86A6-4228-81F9-81AF47F22E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1398" y="2206440"/>
            <a:ext cx="10944991" cy="2963540"/>
          </a:xfrm>
          <a:prstGeom prst="rect">
            <a:avLst/>
          </a:prstGeom>
        </p:spPr>
      </p:pic>
      <p:sp>
        <p:nvSpPr>
          <p:cNvPr id="8" name="CaixaDeTexto 7">
            <a:extLst>
              <a:ext uri="{FF2B5EF4-FFF2-40B4-BE49-F238E27FC236}">
                <a16:creationId xmlns:a16="http://schemas.microsoft.com/office/drawing/2014/main" id="{5E9975B4-3493-48DA-B32B-813F0E156BD2}"/>
              </a:ext>
            </a:extLst>
          </p:cNvPr>
          <p:cNvSpPr txBox="1"/>
          <p:nvPr/>
        </p:nvSpPr>
        <p:spPr>
          <a:xfrm>
            <a:off x="331398" y="1474828"/>
            <a:ext cx="6093618" cy="369332"/>
          </a:xfrm>
          <a:prstGeom prst="rect">
            <a:avLst/>
          </a:prstGeom>
          <a:noFill/>
        </p:spPr>
        <p:txBody>
          <a:bodyPr wrap="square">
            <a:spAutoFit/>
          </a:bodyPr>
          <a:lstStyle/>
          <a:p>
            <a:r>
              <a:rPr lang="en-US" b="1">
                <a:latin typeface="open sans"/>
              </a:rPr>
              <a:t>Gene Cluster Family (GCF) example:</a:t>
            </a:r>
            <a:r>
              <a:rPr lang="en-US">
                <a:latin typeface="open sans"/>
              </a:rPr>
              <a:t> </a:t>
            </a:r>
            <a:endParaRPr lang="pt-PT"/>
          </a:p>
        </p:txBody>
      </p:sp>
    </p:spTree>
    <p:extLst>
      <p:ext uri="{BB962C8B-B14F-4D97-AF65-F5344CB8AC3E}">
        <p14:creationId xmlns:p14="http://schemas.microsoft.com/office/powerpoint/2010/main" val="67368564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95" name="Picture 13"/>
          <p:cNvPicPr/>
          <p:nvPr/>
        </p:nvPicPr>
        <p:blipFill>
          <a:blip r:embed="rId3"/>
          <a:srcRect l="51449" t="18196" b="2425"/>
          <a:stretch/>
        </p:blipFill>
        <p:spPr>
          <a:xfrm>
            <a:off x="2674252" y="20320"/>
            <a:ext cx="9359087" cy="6837680"/>
          </a:xfrm>
          <a:prstGeom prst="rect">
            <a:avLst/>
          </a:prstGeom>
          <a:ln w="38160">
            <a:noFill/>
            <a:round/>
          </a:ln>
        </p:spPr>
      </p:pic>
      <p:sp>
        <p:nvSpPr>
          <p:cNvPr id="5" name="CaixaDeTexto 4">
            <a:extLst>
              <a:ext uri="{FF2B5EF4-FFF2-40B4-BE49-F238E27FC236}">
                <a16:creationId xmlns:a16="http://schemas.microsoft.com/office/drawing/2014/main" id="{ADA8ED33-13D9-41E2-A2E4-2FC76EA6C431}"/>
              </a:ext>
            </a:extLst>
          </p:cNvPr>
          <p:cNvSpPr txBox="1"/>
          <p:nvPr/>
        </p:nvSpPr>
        <p:spPr>
          <a:xfrm>
            <a:off x="0" y="20320"/>
            <a:ext cx="2851860" cy="646331"/>
          </a:xfrm>
          <a:prstGeom prst="rect">
            <a:avLst/>
          </a:prstGeom>
          <a:noFill/>
        </p:spPr>
        <p:txBody>
          <a:bodyPr wrap="square" anchor="t">
            <a:spAutoFit/>
          </a:bodyPr>
          <a:lstStyle/>
          <a:p>
            <a:r>
              <a:rPr lang="en-US" b="1" dirty="0">
                <a:latin typeface="open sans"/>
              </a:rPr>
              <a:t>Result obtained for the </a:t>
            </a:r>
            <a:r>
              <a:rPr lang="en-US" b="1" i="1" dirty="0" err="1">
                <a:latin typeface="open sans"/>
              </a:rPr>
              <a:t>Aquimarina</a:t>
            </a:r>
            <a:r>
              <a:rPr lang="en-US" b="1" i="1" dirty="0">
                <a:latin typeface="open sans"/>
              </a:rPr>
              <a:t> </a:t>
            </a:r>
            <a:r>
              <a:rPr lang="en-US" b="1" dirty="0">
                <a:latin typeface="open sans"/>
              </a:rPr>
              <a:t>study:</a:t>
            </a:r>
          </a:p>
        </p:txBody>
      </p:sp>
      <p:sp>
        <p:nvSpPr>
          <p:cNvPr id="6" name="CustomShape 3">
            <a:extLst>
              <a:ext uri="{FF2B5EF4-FFF2-40B4-BE49-F238E27FC236}">
                <a16:creationId xmlns:a16="http://schemas.microsoft.com/office/drawing/2014/main" id="{6EFDE2C1-9BE4-416B-8E0B-844F4DE0FE4B}"/>
              </a:ext>
            </a:extLst>
          </p:cNvPr>
          <p:cNvSpPr/>
          <p:nvPr/>
        </p:nvSpPr>
        <p:spPr>
          <a:xfrm>
            <a:off x="564746" y="3121280"/>
            <a:ext cx="1454883" cy="737210"/>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gn="ctr"/>
            <a:r>
              <a:rPr lang="pt-PT" sz="1400" b="0" strike="noStrike" spc="-1">
                <a:latin typeface="Open Sans"/>
              </a:rPr>
              <a:t>439</a:t>
            </a:r>
            <a:r>
              <a:rPr lang="pt-PT" sz="1400" spc="-1">
                <a:latin typeface="Open Sans"/>
              </a:rPr>
              <a:t> </a:t>
            </a:r>
            <a:endParaRPr lang="pt-PT" sz="1400" b="0" strike="noStrike" spc="-1">
              <a:latin typeface="Open Sans"/>
            </a:endParaRPr>
          </a:p>
          <a:p>
            <a:pPr algn="ctr">
              <a:lnSpc>
                <a:spcPct val="100000"/>
              </a:lnSpc>
            </a:pPr>
            <a:r>
              <a:rPr lang="en-US" sz="1400" b="1">
                <a:latin typeface="open sans"/>
              </a:rPr>
              <a:t>Gene Cluster Families</a:t>
            </a:r>
            <a:endParaRPr lang="pt-PT" sz="1400" b="0" strike="noStrike" spc="-1">
              <a:latin typeface="Arial"/>
            </a:endParaRPr>
          </a:p>
        </p:txBody>
      </p:sp>
    </p:spTree>
    <p:extLst>
      <p:ext uri="{BB962C8B-B14F-4D97-AF65-F5344CB8AC3E}">
        <p14:creationId xmlns:p14="http://schemas.microsoft.com/office/powerpoint/2010/main" val="414879098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m 1" descr="Uma imagem com desenho&#10;&#10;Descrição gerada automaticamente">
            <a:extLst>
              <a:ext uri="{FF2B5EF4-FFF2-40B4-BE49-F238E27FC236}">
                <a16:creationId xmlns:a16="http://schemas.microsoft.com/office/drawing/2014/main" id="{7AEA6FA8-A18A-4BA0-981F-DD250C35BC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07636" y="5916129"/>
            <a:ext cx="2323709" cy="760399"/>
          </a:xfrm>
          <a:prstGeom prst="rect">
            <a:avLst/>
          </a:prstGeom>
        </p:spPr>
      </p:pic>
      <p:sp>
        <p:nvSpPr>
          <p:cNvPr id="3" name="TextBox 2">
            <a:extLst>
              <a:ext uri="{FF2B5EF4-FFF2-40B4-BE49-F238E27FC236}">
                <a16:creationId xmlns:a16="http://schemas.microsoft.com/office/drawing/2014/main" id="{E5328B4D-8A75-4AB9-A23D-9AAE3D38360F}"/>
              </a:ext>
            </a:extLst>
          </p:cNvPr>
          <p:cNvSpPr txBox="1"/>
          <p:nvPr/>
        </p:nvSpPr>
        <p:spPr>
          <a:xfrm>
            <a:off x="631942" y="417796"/>
            <a:ext cx="10928116" cy="5878532"/>
          </a:xfrm>
          <a:prstGeom prst="rect">
            <a:avLst/>
          </a:prstGeom>
          <a:noFill/>
        </p:spPr>
        <p:txBody>
          <a:bodyPr wrap="square" rtlCol="0" anchor="t">
            <a:spAutoFit/>
          </a:bodyPr>
          <a:lstStyle/>
          <a:p>
            <a:pPr>
              <a:lnSpc>
                <a:spcPct val="150000"/>
              </a:lnSpc>
            </a:pPr>
            <a:r>
              <a:rPr lang="en-US" sz="1600" b="1" dirty="0">
                <a:latin typeface="open sans"/>
                <a:cs typeface="Calibri Light"/>
              </a:rPr>
              <a:t>What you’ll need to apply the </a:t>
            </a:r>
            <a:r>
              <a:rPr lang="en-US" sz="1600" b="1" dirty="0" err="1">
                <a:latin typeface="open sans"/>
                <a:cs typeface="Calibri Light"/>
              </a:rPr>
              <a:t>BiG</a:t>
            </a:r>
            <a:r>
              <a:rPr lang="en-US" sz="1600" b="1" dirty="0">
                <a:latin typeface="open sans"/>
                <a:cs typeface="Calibri Light"/>
              </a:rPr>
              <a:t>-SCAPE workflow to your antiSMASH results:</a:t>
            </a:r>
            <a:endParaRPr lang="pt-PT" sz="1600" dirty="0"/>
          </a:p>
          <a:p>
            <a:endParaRPr lang="en-US" sz="1600" b="1" dirty="0">
              <a:latin typeface="open sans"/>
              <a:ea typeface="+mn-lt"/>
              <a:cs typeface="Calibri Light"/>
            </a:endParaRPr>
          </a:p>
          <a:p>
            <a:pPr algn="just"/>
            <a:r>
              <a:rPr lang="en-US" sz="1600" b="1" dirty="0">
                <a:latin typeface="open sans"/>
                <a:ea typeface="+mn-lt"/>
                <a:cs typeface="+mn-lt"/>
              </a:rPr>
              <a:t>1) </a:t>
            </a:r>
            <a:r>
              <a:rPr lang="en-US" sz="1600" dirty="0">
                <a:latin typeface="open sans"/>
                <a:ea typeface="+mn-lt"/>
                <a:cs typeface="+mn-lt"/>
              </a:rPr>
              <a:t>Once the antiSMASH run is finished, you'll receive an email. Open the link provided.</a:t>
            </a:r>
          </a:p>
          <a:p>
            <a:pPr marL="457200" indent="-457200" algn="just">
              <a:buAutoNum type="arabicParenR"/>
            </a:pPr>
            <a:endParaRPr lang="en-US" sz="1600" dirty="0">
              <a:latin typeface="open sans"/>
              <a:ea typeface="+mn-lt"/>
              <a:cs typeface="+mn-lt"/>
            </a:endParaRPr>
          </a:p>
          <a:p>
            <a:pPr marL="457200" indent="-457200" algn="just">
              <a:buAutoNum type="arabicParenR"/>
            </a:pPr>
            <a:endParaRPr lang="en-US" sz="1600" dirty="0">
              <a:latin typeface="open sans"/>
              <a:ea typeface="+mn-lt"/>
              <a:cs typeface="+mn-lt"/>
            </a:endParaRPr>
          </a:p>
          <a:p>
            <a:pPr algn="just"/>
            <a:r>
              <a:rPr lang="en-US" sz="1600" b="1" dirty="0">
                <a:latin typeface="open sans"/>
                <a:ea typeface="+mn-lt"/>
                <a:cs typeface="+mn-lt"/>
              </a:rPr>
              <a:t>2) </a:t>
            </a:r>
            <a:r>
              <a:rPr lang="en-US" sz="1600" dirty="0">
                <a:latin typeface="open sans"/>
                <a:ea typeface="+mn-lt"/>
                <a:cs typeface="+mn-lt"/>
              </a:rPr>
              <a:t>On the top of "overview" page", you will find the option "Download all results". Click on it. A zip folder will be downloaded. Unzip it.</a:t>
            </a:r>
            <a:endParaRPr lang="en-US" sz="1600" dirty="0">
              <a:latin typeface="open sans"/>
              <a:cs typeface="Arial"/>
            </a:endParaRPr>
          </a:p>
          <a:p>
            <a:pPr marL="457200" indent="-457200" algn="just">
              <a:buAutoNum type="arabicParenR"/>
            </a:pPr>
            <a:endParaRPr lang="en-US" sz="1600" dirty="0">
              <a:latin typeface="open sans"/>
              <a:ea typeface="+mn-lt"/>
              <a:cs typeface="+mn-lt"/>
            </a:endParaRPr>
          </a:p>
          <a:p>
            <a:pPr marL="457200" indent="-457200" algn="just">
              <a:buAutoNum type="arabicParenR"/>
            </a:pPr>
            <a:endParaRPr lang="en-US" sz="1600" dirty="0">
              <a:latin typeface="open sans"/>
              <a:ea typeface="+mn-lt"/>
              <a:cs typeface="+mn-lt"/>
            </a:endParaRPr>
          </a:p>
          <a:p>
            <a:pPr algn="just"/>
            <a:r>
              <a:rPr lang="en-US" sz="1600" b="1" dirty="0">
                <a:latin typeface="open sans"/>
                <a:ea typeface="+mn-lt"/>
                <a:cs typeface="+mn-lt"/>
              </a:rPr>
              <a:t>3) </a:t>
            </a:r>
            <a:r>
              <a:rPr lang="en-US" sz="1600" dirty="0">
                <a:latin typeface="open sans"/>
                <a:ea typeface="+mn-lt"/>
                <a:cs typeface="+mn-lt"/>
              </a:rPr>
              <a:t>On each antiSMASH results folder you will find several different files in different formats. For the </a:t>
            </a:r>
            <a:r>
              <a:rPr lang="en-US" sz="1600" dirty="0" err="1">
                <a:latin typeface="open sans"/>
                <a:ea typeface="+mn-lt"/>
                <a:cs typeface="+mn-lt"/>
              </a:rPr>
              <a:t>BiG</a:t>
            </a:r>
            <a:r>
              <a:rPr lang="en-US" sz="1600" dirty="0">
                <a:latin typeface="open sans"/>
                <a:ea typeface="+mn-lt"/>
                <a:cs typeface="+mn-lt"/>
              </a:rPr>
              <a:t>-SCAPE workflow you will need the GenBank (.</a:t>
            </a:r>
            <a:r>
              <a:rPr lang="en-US" sz="1600" dirty="0" err="1">
                <a:latin typeface="open sans"/>
                <a:ea typeface="+mn-lt"/>
                <a:cs typeface="+mn-lt"/>
              </a:rPr>
              <a:t>gbk</a:t>
            </a:r>
            <a:r>
              <a:rPr lang="en-US" sz="1600" dirty="0">
                <a:latin typeface="open sans"/>
                <a:ea typeface="+mn-lt"/>
                <a:cs typeface="+mn-lt"/>
              </a:rPr>
              <a:t>) files corresponding to each BGC identified.</a:t>
            </a:r>
          </a:p>
          <a:p>
            <a:pPr algn="just"/>
            <a:endParaRPr lang="en-US" sz="1600" dirty="0">
              <a:latin typeface="open sans"/>
              <a:ea typeface="+mn-lt"/>
              <a:cs typeface="+mn-lt"/>
            </a:endParaRPr>
          </a:p>
          <a:p>
            <a:pPr algn="just"/>
            <a:r>
              <a:rPr lang="en-US" sz="1600" dirty="0">
                <a:latin typeface="open sans"/>
                <a:ea typeface="+mn-lt"/>
                <a:cs typeface="+mn-lt"/>
              </a:rPr>
              <a:t>For later identification, the filename of each </a:t>
            </a:r>
            <a:r>
              <a:rPr lang="en-US" sz="1600" dirty="0" err="1">
                <a:latin typeface="open sans"/>
                <a:ea typeface="+mn-lt"/>
                <a:cs typeface="+mn-lt"/>
              </a:rPr>
              <a:t>gbk</a:t>
            </a:r>
            <a:r>
              <a:rPr lang="en-US" sz="1600" dirty="0">
                <a:latin typeface="open sans"/>
                <a:ea typeface="+mn-lt"/>
                <a:cs typeface="+mn-lt"/>
              </a:rPr>
              <a:t> file must be renamed so that you later know from which genome each BGC came from. </a:t>
            </a:r>
          </a:p>
          <a:p>
            <a:pPr algn="just"/>
            <a:r>
              <a:rPr lang="en-US" sz="1600" dirty="0">
                <a:latin typeface="open sans"/>
                <a:ea typeface="+mn-lt"/>
                <a:cs typeface="+mn-lt"/>
              </a:rPr>
              <a:t>Example of a suitable filename : </a:t>
            </a:r>
            <a:r>
              <a:rPr lang="en-US" sz="1200" b="1" dirty="0">
                <a:latin typeface="open sans"/>
                <a:ea typeface="+mn-lt"/>
                <a:cs typeface="+mn-lt"/>
              </a:rPr>
              <a:t>Aq_Aq78_contig_1.region001.gbk</a:t>
            </a:r>
          </a:p>
          <a:p>
            <a:pPr algn="just"/>
            <a:r>
              <a:rPr lang="en-US" sz="1600" dirty="0">
                <a:latin typeface="open sans"/>
                <a:ea typeface="+mn-lt"/>
                <a:cs typeface="+mn-lt"/>
              </a:rPr>
              <a:t>Make sure that you don't have any spaces in the filename. </a:t>
            </a:r>
          </a:p>
          <a:p>
            <a:pPr algn="just"/>
            <a:endParaRPr lang="en-US" sz="1600" dirty="0">
              <a:latin typeface="open sans"/>
              <a:ea typeface="+mn-lt"/>
              <a:cs typeface="+mn-lt"/>
            </a:endParaRPr>
          </a:p>
          <a:p>
            <a:pPr algn="just"/>
            <a:endParaRPr lang="en-US" sz="1600" dirty="0">
              <a:latin typeface="open sans"/>
              <a:ea typeface="+mn-lt"/>
              <a:cs typeface="+mn-lt"/>
            </a:endParaRPr>
          </a:p>
          <a:p>
            <a:pPr algn="just"/>
            <a:r>
              <a:rPr lang="en-US" sz="1600" b="1" dirty="0">
                <a:latin typeface="open sans"/>
                <a:ea typeface="+mn-lt"/>
                <a:cs typeface="+mn-lt"/>
              </a:rPr>
              <a:t>4) </a:t>
            </a:r>
            <a:r>
              <a:rPr lang="en-US" sz="1600" dirty="0">
                <a:latin typeface="open sans"/>
                <a:ea typeface="+mn-lt"/>
                <a:cs typeface="+mn-lt"/>
              </a:rPr>
              <a:t>Move all the .</a:t>
            </a:r>
            <a:r>
              <a:rPr lang="en-US" sz="1600" dirty="0" err="1">
                <a:latin typeface="open sans"/>
                <a:ea typeface="+mn-lt"/>
                <a:cs typeface="+mn-lt"/>
              </a:rPr>
              <a:t>gbk</a:t>
            </a:r>
            <a:r>
              <a:rPr lang="en-US" sz="1600" dirty="0">
                <a:latin typeface="open sans"/>
                <a:ea typeface="+mn-lt"/>
                <a:cs typeface="+mn-lt"/>
              </a:rPr>
              <a:t> files into a single folder. Zip the folder to make the file transfer easier.</a:t>
            </a:r>
          </a:p>
          <a:p>
            <a:pPr algn="just"/>
            <a:endParaRPr lang="en-US" sz="1600" dirty="0">
              <a:latin typeface="open sans"/>
              <a:ea typeface="+mn-lt"/>
              <a:cs typeface="+mn-lt"/>
            </a:endParaRPr>
          </a:p>
          <a:p>
            <a:pPr algn="just"/>
            <a:endParaRPr lang="en-US" sz="1600" dirty="0">
              <a:latin typeface="open sans"/>
              <a:ea typeface="+mn-lt"/>
              <a:cs typeface="+mn-lt"/>
            </a:endParaRPr>
          </a:p>
          <a:p>
            <a:pPr algn="just"/>
            <a:r>
              <a:rPr lang="en-US" sz="1600" b="1" dirty="0">
                <a:latin typeface="open sans"/>
                <a:ea typeface="+mn-lt"/>
                <a:cs typeface="+mn-lt"/>
              </a:rPr>
              <a:t>5)</a:t>
            </a:r>
            <a:r>
              <a:rPr lang="en-US" sz="1600" dirty="0">
                <a:latin typeface="open sans"/>
                <a:ea typeface="+mn-lt"/>
                <a:cs typeface="+mn-lt"/>
              </a:rPr>
              <a:t> Send this zipped folder to: sandragodinhosilva@gmail.com</a:t>
            </a:r>
          </a:p>
          <a:p>
            <a:pPr algn="just"/>
            <a:r>
              <a:rPr lang="en-US" sz="1600" dirty="0">
                <a:latin typeface="open sans"/>
                <a:ea typeface="+mn-lt"/>
                <a:cs typeface="+mn-lt"/>
              </a:rPr>
              <a:t>I'll run the </a:t>
            </a:r>
            <a:r>
              <a:rPr lang="en-US" sz="1600" dirty="0" err="1">
                <a:latin typeface="open sans"/>
                <a:ea typeface="+mn-lt"/>
                <a:cs typeface="+mn-lt"/>
              </a:rPr>
              <a:t>BiG</a:t>
            </a:r>
            <a:r>
              <a:rPr lang="en-US" sz="1600" dirty="0">
                <a:latin typeface="open sans"/>
                <a:ea typeface="+mn-lt"/>
                <a:cs typeface="+mn-lt"/>
              </a:rPr>
              <a:t>-SCAPE pipeline and return the results to you as soon as possible.</a:t>
            </a:r>
            <a:endParaRPr lang="en-US" sz="1600" dirty="0"/>
          </a:p>
        </p:txBody>
      </p:sp>
    </p:spTree>
    <p:extLst>
      <p:ext uri="{BB962C8B-B14F-4D97-AF65-F5344CB8AC3E}">
        <p14:creationId xmlns:p14="http://schemas.microsoft.com/office/powerpoint/2010/main" val="87322827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descr="Uma imagem com desenho&#10;&#10;Descrição gerada automaticamente">
            <a:extLst>
              <a:ext uri="{FF2B5EF4-FFF2-40B4-BE49-F238E27FC236}">
                <a16:creationId xmlns:a16="http://schemas.microsoft.com/office/drawing/2014/main" id="{19641AE6-6AC0-42A8-AF3C-9DD4927B45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07636" y="5916129"/>
            <a:ext cx="2323709" cy="760399"/>
          </a:xfrm>
          <a:prstGeom prst="rect">
            <a:avLst/>
          </a:prstGeom>
        </p:spPr>
      </p:pic>
      <p:sp>
        <p:nvSpPr>
          <p:cNvPr id="6" name="TextBox 2">
            <a:extLst>
              <a:ext uri="{FF2B5EF4-FFF2-40B4-BE49-F238E27FC236}">
                <a16:creationId xmlns:a16="http://schemas.microsoft.com/office/drawing/2014/main" id="{CE237C24-9DA5-4F0F-A6D0-FFDE597DA305}"/>
              </a:ext>
            </a:extLst>
          </p:cNvPr>
          <p:cNvSpPr txBox="1"/>
          <p:nvPr/>
        </p:nvSpPr>
        <p:spPr>
          <a:xfrm>
            <a:off x="601255" y="1175606"/>
            <a:ext cx="10341164" cy="3708708"/>
          </a:xfrm>
          <a:prstGeom prst="rect">
            <a:avLst/>
          </a:prstGeom>
          <a:noFill/>
        </p:spPr>
        <p:txBody>
          <a:bodyPr wrap="square" rtlCol="0" anchor="t">
            <a:spAutoFit/>
          </a:bodyPr>
          <a:lstStyle/>
          <a:p>
            <a:pPr>
              <a:lnSpc>
                <a:spcPct val="150000"/>
              </a:lnSpc>
            </a:pPr>
            <a:r>
              <a:rPr lang="en-US" b="1" dirty="0">
                <a:latin typeface="open sans"/>
                <a:cs typeface="Calibri Light"/>
              </a:rPr>
              <a:t>If you want to run </a:t>
            </a:r>
            <a:r>
              <a:rPr lang="en-US" b="1" dirty="0" err="1">
                <a:latin typeface="open sans"/>
                <a:cs typeface="Calibri Light"/>
              </a:rPr>
              <a:t>BiG</a:t>
            </a:r>
            <a:r>
              <a:rPr lang="en-US" b="1" dirty="0">
                <a:latin typeface="open sans"/>
                <a:cs typeface="Calibri Light"/>
              </a:rPr>
              <a:t>-SCAPE on your own:</a:t>
            </a:r>
            <a:endParaRPr lang="pt-PT" dirty="0"/>
          </a:p>
          <a:p>
            <a:endParaRPr lang="en-US" sz="1600" b="1" dirty="0">
              <a:latin typeface="open sans"/>
              <a:ea typeface="+mn-lt"/>
              <a:cs typeface="Calibri Light"/>
            </a:endParaRPr>
          </a:p>
          <a:p>
            <a:pPr algn="just"/>
            <a:r>
              <a:rPr lang="en-US" sz="1600" b="1" dirty="0">
                <a:latin typeface="open sans"/>
                <a:ea typeface="+mn-lt"/>
                <a:cs typeface="+mn-lt"/>
              </a:rPr>
              <a:t>1) </a:t>
            </a:r>
            <a:r>
              <a:rPr lang="en-US" sz="1600" dirty="0">
                <a:latin typeface="open sans"/>
                <a:ea typeface="+mn-lt"/>
                <a:cs typeface="+mn-lt"/>
              </a:rPr>
              <a:t>Unfortunately, this workflow needs to be run on a Linux operating system. As most of us have a Windows operating system on our computers, this might be the major difficulty.</a:t>
            </a:r>
          </a:p>
          <a:p>
            <a:pPr algn="just"/>
            <a:endParaRPr lang="en-US" sz="1600" b="1" dirty="0">
              <a:latin typeface="open sans"/>
              <a:ea typeface="+mn-lt"/>
              <a:cs typeface="+mn-lt"/>
            </a:endParaRPr>
          </a:p>
          <a:p>
            <a:pPr algn="just"/>
            <a:endParaRPr lang="en-US" sz="1600" b="1" dirty="0">
              <a:latin typeface="open sans"/>
              <a:ea typeface="+mn-lt"/>
              <a:cs typeface="+mn-lt"/>
            </a:endParaRPr>
          </a:p>
          <a:p>
            <a:pPr algn="just"/>
            <a:r>
              <a:rPr lang="en-US" sz="1600" b="1" dirty="0">
                <a:latin typeface="open sans"/>
                <a:ea typeface="+mn-lt"/>
                <a:cs typeface="+mn-lt"/>
              </a:rPr>
              <a:t>2) </a:t>
            </a:r>
            <a:r>
              <a:rPr lang="en-US" sz="1600" dirty="0">
                <a:latin typeface="open sans"/>
                <a:ea typeface="+mn-lt"/>
                <a:cs typeface="+mn-lt"/>
              </a:rPr>
              <a:t>If that isn't a problem for you, you can try to install </a:t>
            </a:r>
            <a:r>
              <a:rPr lang="en-US" sz="1600" dirty="0" err="1">
                <a:latin typeface="open sans"/>
                <a:ea typeface="+mn-lt"/>
                <a:cs typeface="+mn-lt"/>
              </a:rPr>
              <a:t>BiG</a:t>
            </a:r>
            <a:r>
              <a:rPr lang="en-US" sz="1600" dirty="0">
                <a:latin typeface="open sans"/>
                <a:ea typeface="+mn-lt"/>
                <a:cs typeface="+mn-lt"/>
              </a:rPr>
              <a:t>-SCAPE. All the instructions to do so are available in the following link: </a:t>
            </a:r>
          </a:p>
          <a:p>
            <a:pPr algn="just"/>
            <a:r>
              <a:rPr lang="en-US" sz="1600" dirty="0">
                <a:latin typeface="open sans"/>
                <a:ea typeface="+mn-lt"/>
                <a:cs typeface="+mn-lt"/>
              </a:rPr>
              <a:t>https://git.wageningenur.nl/medema-group/BiG-SCAPE/-/wikis/installation</a:t>
            </a:r>
          </a:p>
          <a:p>
            <a:pPr algn="just"/>
            <a:endParaRPr lang="en-US" sz="1600" dirty="0">
              <a:cs typeface="Arial"/>
            </a:endParaRPr>
          </a:p>
          <a:p>
            <a:pPr algn="just"/>
            <a:endParaRPr lang="en-US" sz="1600" dirty="0">
              <a:cs typeface="Arial"/>
            </a:endParaRPr>
          </a:p>
          <a:p>
            <a:pPr algn="just"/>
            <a:r>
              <a:rPr lang="en-US" sz="1600" b="1" dirty="0">
                <a:latin typeface="open sans"/>
                <a:ea typeface="+mn-lt"/>
                <a:cs typeface="+mn-lt"/>
              </a:rPr>
              <a:t>3) </a:t>
            </a:r>
            <a:r>
              <a:rPr lang="en-US" sz="1600" dirty="0">
                <a:latin typeface="open sans"/>
                <a:ea typeface="+mn-lt"/>
                <a:cs typeface="+mn-lt"/>
              </a:rPr>
              <a:t>Please talk with me and I'll be happy to help you on this process.</a:t>
            </a:r>
          </a:p>
          <a:p>
            <a:pPr algn="just"/>
            <a:endParaRPr lang="en-US" sz="1600" dirty="0">
              <a:cs typeface="Arial"/>
            </a:endParaRPr>
          </a:p>
          <a:p>
            <a:pPr algn="just"/>
            <a:endParaRPr lang="en-US" sz="1600" dirty="0">
              <a:cs typeface="Arial"/>
            </a:endParaRPr>
          </a:p>
        </p:txBody>
      </p:sp>
    </p:spTree>
    <p:extLst>
      <p:ext uri="{BB962C8B-B14F-4D97-AF65-F5344CB8AC3E}">
        <p14:creationId xmlns:p14="http://schemas.microsoft.com/office/powerpoint/2010/main" val="332373459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780D4D0-0743-41B9-A702-FAB3A25B809F}"/>
              </a:ext>
            </a:extLst>
          </p:cNvPr>
          <p:cNvSpPr txBox="1"/>
          <p:nvPr/>
        </p:nvSpPr>
        <p:spPr>
          <a:xfrm>
            <a:off x="1989398" y="2967335"/>
            <a:ext cx="8124061" cy="921876"/>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defPPr>
              <a:defRPr lang="en-US"/>
            </a:defPPr>
            <a:lvl1pPr algn="ctr">
              <a:lnSpc>
                <a:spcPct val="100000"/>
              </a:lnSpc>
              <a:defRPr sz="5400" b="1" strike="noStrike" spc="-1">
                <a:solidFill>
                  <a:srgbClr val="203864"/>
                </a:solidFill>
                <a:latin typeface="Calibri Light"/>
              </a:defRPr>
            </a:lvl1pPr>
          </a:lstStyle>
          <a:p>
            <a:r>
              <a:rPr lang="en-US"/>
              <a:t>Thank you for your attention.</a:t>
            </a:r>
          </a:p>
        </p:txBody>
      </p:sp>
      <p:sp>
        <p:nvSpPr>
          <p:cNvPr id="3" name="CustomShape 3">
            <a:extLst>
              <a:ext uri="{FF2B5EF4-FFF2-40B4-BE49-F238E27FC236}">
                <a16:creationId xmlns:a16="http://schemas.microsoft.com/office/drawing/2014/main" id="{91ABA094-44C1-429A-844A-C39B97DF5277}"/>
              </a:ext>
            </a:extLst>
          </p:cNvPr>
          <p:cNvSpPr/>
          <p:nvPr/>
        </p:nvSpPr>
        <p:spPr>
          <a:xfrm>
            <a:off x="4315080" y="4808674"/>
            <a:ext cx="3561840" cy="395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GB" sz="2000" b="1" strike="noStrike" spc="-1" dirty="0">
                <a:solidFill>
                  <a:srgbClr val="000000"/>
                </a:solidFill>
                <a:latin typeface="Open Sans"/>
                <a:ea typeface="Open Sans"/>
              </a:rPr>
              <a:t>Sandra Godinho Silva</a:t>
            </a:r>
            <a:endParaRPr lang="pt-PT" sz="2000" b="0" strike="noStrike" spc="-1" dirty="0">
              <a:latin typeface="Arial"/>
            </a:endParaRPr>
          </a:p>
        </p:txBody>
      </p:sp>
      <p:pic>
        <p:nvPicPr>
          <p:cNvPr id="4" name="Picture 11" descr="ist.jpg">
            <a:extLst>
              <a:ext uri="{FF2B5EF4-FFF2-40B4-BE49-F238E27FC236}">
                <a16:creationId xmlns:a16="http://schemas.microsoft.com/office/drawing/2014/main" id="{B8D09559-6E6F-4407-8E56-0B559254B879}"/>
              </a:ext>
            </a:extLst>
          </p:cNvPr>
          <p:cNvPicPr/>
          <p:nvPr/>
        </p:nvPicPr>
        <p:blipFill>
          <a:blip r:embed="rId2"/>
          <a:stretch/>
        </p:blipFill>
        <p:spPr>
          <a:xfrm>
            <a:off x="246369" y="71640"/>
            <a:ext cx="2009520" cy="883800"/>
          </a:xfrm>
          <a:prstGeom prst="rect">
            <a:avLst/>
          </a:prstGeom>
          <a:ln>
            <a:noFill/>
          </a:ln>
        </p:spPr>
      </p:pic>
      <p:pic>
        <p:nvPicPr>
          <p:cNvPr id="8" name="Imagem 1">
            <a:extLst>
              <a:ext uri="{FF2B5EF4-FFF2-40B4-BE49-F238E27FC236}">
                <a16:creationId xmlns:a16="http://schemas.microsoft.com/office/drawing/2014/main" id="{EBAA3EDE-0DE7-4B7F-8438-6D8306759D2C}"/>
              </a:ext>
            </a:extLst>
          </p:cNvPr>
          <p:cNvPicPr/>
          <p:nvPr/>
        </p:nvPicPr>
        <p:blipFill>
          <a:blip r:embed="rId3"/>
          <a:stretch/>
        </p:blipFill>
        <p:spPr>
          <a:xfrm>
            <a:off x="6905785" y="194400"/>
            <a:ext cx="899280" cy="743400"/>
          </a:xfrm>
          <a:prstGeom prst="rect">
            <a:avLst/>
          </a:prstGeom>
          <a:ln>
            <a:noFill/>
          </a:ln>
        </p:spPr>
      </p:pic>
      <p:pic>
        <p:nvPicPr>
          <p:cNvPr id="9" name="Imagem 2">
            <a:extLst>
              <a:ext uri="{FF2B5EF4-FFF2-40B4-BE49-F238E27FC236}">
                <a16:creationId xmlns:a16="http://schemas.microsoft.com/office/drawing/2014/main" id="{3261FBB0-F25E-46E4-9424-98625930E20B}"/>
              </a:ext>
            </a:extLst>
          </p:cNvPr>
          <p:cNvPicPr/>
          <p:nvPr/>
        </p:nvPicPr>
        <p:blipFill>
          <a:blip r:embed="rId4">
            <a:extLst>
              <a:ext uri="{BEBA8EAE-BF5A-486C-A8C5-ECC9F3942E4B}">
                <a14:imgProps xmlns:a14="http://schemas.microsoft.com/office/drawing/2010/main">
                  <a14:imgLayer r:embed="rId5">
                    <a14:imgEffect>
                      <a14:saturation sat="200000"/>
                    </a14:imgEffect>
                  </a14:imgLayer>
                </a14:imgProps>
              </a:ext>
            </a:extLst>
          </a:blip>
          <a:srcRect t="11573" b="13802"/>
          <a:stretch/>
        </p:blipFill>
        <p:spPr>
          <a:xfrm>
            <a:off x="8307265" y="60480"/>
            <a:ext cx="3584520" cy="1055160"/>
          </a:xfrm>
          <a:prstGeom prst="rect">
            <a:avLst/>
          </a:prstGeom>
          <a:ln>
            <a:noFill/>
          </a:ln>
        </p:spPr>
      </p:pic>
      <p:pic>
        <p:nvPicPr>
          <p:cNvPr id="10" name="Picture 2" descr="Bildergebnis für BSRG">
            <a:extLst>
              <a:ext uri="{FF2B5EF4-FFF2-40B4-BE49-F238E27FC236}">
                <a16:creationId xmlns:a16="http://schemas.microsoft.com/office/drawing/2014/main" id="{34492B51-7768-41B9-B3AE-0CE610CC6644}"/>
              </a:ext>
            </a:extLst>
          </p:cNvPr>
          <p:cNvPicPr/>
          <p:nvPr/>
        </p:nvPicPr>
        <p:blipFill>
          <a:blip r:embed="rId6"/>
          <a:srcRect t="18596" b="22426"/>
          <a:stretch/>
        </p:blipFill>
        <p:spPr>
          <a:xfrm>
            <a:off x="4726705" y="105480"/>
            <a:ext cx="1562400" cy="921240"/>
          </a:xfrm>
          <a:prstGeom prst="rect">
            <a:avLst/>
          </a:prstGeom>
          <a:ln>
            <a:noFill/>
          </a:ln>
        </p:spPr>
      </p:pic>
      <p:sp>
        <p:nvSpPr>
          <p:cNvPr id="11" name="CaixaDeTexto 10">
            <a:extLst>
              <a:ext uri="{FF2B5EF4-FFF2-40B4-BE49-F238E27FC236}">
                <a16:creationId xmlns:a16="http://schemas.microsoft.com/office/drawing/2014/main" id="{6A0F2BFA-478E-4C4B-879D-FE20AE645928}"/>
              </a:ext>
            </a:extLst>
          </p:cNvPr>
          <p:cNvSpPr txBox="1"/>
          <p:nvPr/>
        </p:nvSpPr>
        <p:spPr>
          <a:xfrm>
            <a:off x="4225937" y="5334243"/>
            <a:ext cx="3740126" cy="338554"/>
          </a:xfrm>
          <a:prstGeom prst="rect">
            <a:avLst/>
          </a:prstGeom>
          <a:noFill/>
        </p:spPr>
        <p:txBody>
          <a:bodyPr wrap="none" rtlCol="0">
            <a:spAutoFit/>
          </a:bodyPr>
          <a:lstStyle/>
          <a:p>
            <a:r>
              <a:rPr lang="pt-PT" sz="1600">
                <a:latin typeface="open sans"/>
              </a:rPr>
              <a:t>sandragodinhosilva@tecnico.ulisboa.pt</a:t>
            </a:r>
          </a:p>
        </p:txBody>
      </p:sp>
      <p:pic>
        <p:nvPicPr>
          <p:cNvPr id="13" name="Imagem 3" descr="Uma imagem com relógio&#10;&#10;Descrição gerada com confiança muito alta">
            <a:extLst>
              <a:ext uri="{FF2B5EF4-FFF2-40B4-BE49-F238E27FC236}">
                <a16:creationId xmlns:a16="http://schemas.microsoft.com/office/drawing/2014/main" id="{FF72F697-ADB4-4AC4-A9C6-955A81C38C33}"/>
              </a:ext>
            </a:extLst>
          </p:cNvPr>
          <p:cNvPicPr>
            <a:picLocks noChangeAspect="1"/>
          </p:cNvPicPr>
          <p:nvPr/>
        </p:nvPicPr>
        <p:blipFill>
          <a:blip r:embed="rId7"/>
          <a:stretch>
            <a:fillRect/>
          </a:stretch>
        </p:blipFill>
        <p:spPr>
          <a:xfrm>
            <a:off x="2385849" y="318953"/>
            <a:ext cx="1941783" cy="518232"/>
          </a:xfrm>
          <a:prstGeom prst="rect">
            <a:avLst/>
          </a:prstGeom>
        </p:spPr>
      </p:pic>
    </p:spTree>
    <p:extLst>
      <p:ext uri="{BB962C8B-B14F-4D97-AF65-F5344CB8AC3E}">
        <p14:creationId xmlns:p14="http://schemas.microsoft.com/office/powerpoint/2010/main" val="15923518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1" name="CustomShape 1"/>
          <p:cNvSpPr/>
          <p:nvPr/>
        </p:nvSpPr>
        <p:spPr>
          <a:xfrm>
            <a:off x="721800" y="282420"/>
            <a:ext cx="6978240" cy="1308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GB" sz="4000" b="1" strike="noStrike" spc="-1" dirty="0">
                <a:solidFill>
                  <a:srgbClr val="203864"/>
                </a:solidFill>
                <a:latin typeface="Calibri Light"/>
              </a:rPr>
              <a:t>Horizontal gene transfer (HGT)</a:t>
            </a:r>
            <a:endParaRPr lang="pt-PT" sz="4000" b="0" strike="noStrike" spc="-1" dirty="0">
              <a:latin typeface="Arial"/>
            </a:endParaRPr>
          </a:p>
        </p:txBody>
      </p:sp>
      <p:sp>
        <p:nvSpPr>
          <p:cNvPr id="583" name="CustomShape 2"/>
          <p:cNvSpPr/>
          <p:nvPr/>
        </p:nvSpPr>
        <p:spPr>
          <a:xfrm>
            <a:off x="0" y="6575760"/>
            <a:ext cx="10954080" cy="303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GB" sz="1400" b="0" strike="noStrike" spc="-1">
                <a:solidFill>
                  <a:srgbClr val="767171"/>
                </a:solidFill>
                <a:latin typeface="Calibri"/>
                <a:ea typeface="Calibri"/>
              </a:rPr>
              <a:t>Jensen, Paul R. 2016. “Natural Products and the Gene Cluster Revolution.” </a:t>
            </a:r>
            <a:r>
              <a:rPr lang="en-GB" sz="1400" b="0" i="1" strike="noStrike" spc="-1">
                <a:solidFill>
                  <a:srgbClr val="767171"/>
                </a:solidFill>
                <a:latin typeface="Calibri"/>
                <a:ea typeface="Calibri"/>
              </a:rPr>
              <a:t>Trends in Microbiology</a:t>
            </a:r>
            <a:r>
              <a:rPr lang="en-GB" sz="1400" b="0" strike="noStrike" spc="-1">
                <a:solidFill>
                  <a:srgbClr val="767171"/>
                </a:solidFill>
                <a:latin typeface="Calibri"/>
                <a:ea typeface="Calibri"/>
              </a:rPr>
              <a:t> 24(12): 968–77</a:t>
            </a:r>
            <a:endParaRPr lang="pt-PT" sz="1400" b="0" strike="noStrike" spc="-1">
              <a:latin typeface="Arial"/>
            </a:endParaRPr>
          </a:p>
        </p:txBody>
      </p:sp>
      <p:grpSp>
        <p:nvGrpSpPr>
          <p:cNvPr id="584" name="Group 3"/>
          <p:cNvGrpSpPr/>
          <p:nvPr/>
        </p:nvGrpSpPr>
        <p:grpSpPr>
          <a:xfrm>
            <a:off x="1073880" y="1287720"/>
            <a:ext cx="9751320" cy="1694520"/>
            <a:chOff x="1073880" y="1287720"/>
            <a:chExt cx="9751320" cy="1694520"/>
          </a:xfrm>
        </p:grpSpPr>
        <p:sp>
          <p:nvSpPr>
            <p:cNvPr id="585" name="CustomShape 4"/>
            <p:cNvSpPr/>
            <p:nvPr/>
          </p:nvSpPr>
          <p:spPr>
            <a:xfrm>
              <a:off x="1073880" y="1738080"/>
              <a:ext cx="3679560" cy="676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7000"/>
                </a:lnSpc>
              </a:pPr>
              <a:r>
                <a:rPr lang="en-GB" sz="1800" b="0" strike="noStrike" spc="-1">
                  <a:solidFill>
                    <a:srgbClr val="000000"/>
                  </a:solidFill>
                  <a:latin typeface="Open Sans"/>
                  <a:ea typeface="Open Sans"/>
                </a:rPr>
                <a:t>BGCs are prone to </a:t>
              </a:r>
              <a:r>
                <a:rPr lang="en-GB" sz="1800" b="1" strike="noStrike" spc="-1">
                  <a:solidFill>
                    <a:srgbClr val="000000"/>
                  </a:solidFill>
                  <a:latin typeface="Open Sans"/>
                  <a:ea typeface="Open Sans"/>
                </a:rPr>
                <a:t>horizontal gene transfer</a:t>
              </a:r>
              <a:r>
                <a:rPr lang="en-GB" sz="1800" b="0" strike="noStrike" spc="-1">
                  <a:solidFill>
                    <a:srgbClr val="000000"/>
                  </a:solidFill>
                  <a:latin typeface="Open Sans"/>
                  <a:ea typeface="Open Sans"/>
                </a:rPr>
                <a:t> (HGT) </a:t>
              </a:r>
              <a:endParaRPr lang="pt-PT" sz="1800" b="0" strike="noStrike" spc="-1">
                <a:latin typeface="Arial"/>
              </a:endParaRPr>
            </a:p>
          </p:txBody>
        </p:sp>
        <p:sp>
          <p:nvSpPr>
            <p:cNvPr id="586" name="CustomShape 5"/>
            <p:cNvSpPr/>
            <p:nvPr/>
          </p:nvSpPr>
          <p:spPr>
            <a:xfrm>
              <a:off x="5180040" y="1425600"/>
              <a:ext cx="5645160" cy="1556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7000"/>
                </a:lnSpc>
              </a:pPr>
              <a:r>
                <a:rPr lang="en-GB" sz="1800" b="0" strike="noStrike" spc="-1">
                  <a:solidFill>
                    <a:srgbClr val="000000"/>
                  </a:solidFill>
                  <a:latin typeface="Open Sans"/>
                  <a:ea typeface="Open Sans"/>
                </a:rPr>
                <a:t>Evidenced by:</a:t>
              </a:r>
              <a:endParaRPr lang="pt-PT" sz="1800" b="0" strike="noStrike" spc="-1">
                <a:latin typeface="Arial"/>
              </a:endParaRPr>
            </a:p>
            <a:p>
              <a:pPr marL="285840" indent="-285480">
                <a:lnSpc>
                  <a:spcPct val="107000"/>
                </a:lnSpc>
                <a:buClr>
                  <a:srgbClr val="000000"/>
                </a:buClr>
                <a:buFont typeface="Arial"/>
                <a:buChar char="•"/>
              </a:pPr>
              <a:r>
                <a:rPr lang="en-GB" sz="1800" b="0" strike="noStrike" spc="-1">
                  <a:solidFill>
                    <a:srgbClr val="000000"/>
                  </a:solidFill>
                  <a:latin typeface="Open Sans"/>
                  <a:ea typeface="Open Sans"/>
                </a:rPr>
                <a:t>Their clustering;</a:t>
              </a:r>
              <a:endParaRPr lang="pt-PT" sz="1800" b="0" strike="noStrike" spc="-1">
                <a:latin typeface="Arial"/>
              </a:endParaRPr>
            </a:p>
            <a:p>
              <a:pPr marL="285840" indent="-285480">
                <a:lnSpc>
                  <a:spcPct val="107000"/>
                </a:lnSpc>
                <a:buClr>
                  <a:srgbClr val="000000"/>
                </a:buClr>
                <a:buFont typeface="Arial"/>
                <a:buChar char="•"/>
              </a:pPr>
              <a:r>
                <a:rPr lang="en-GB" sz="1800" b="0" strike="noStrike" spc="-1">
                  <a:solidFill>
                    <a:srgbClr val="000000"/>
                  </a:solidFill>
                  <a:latin typeface="Open Sans"/>
                  <a:ea typeface="Open Sans"/>
                </a:rPr>
                <a:t>Frequent linkage with mobile genetic elements;</a:t>
              </a:r>
              <a:endParaRPr lang="pt-PT" sz="1800" b="0" strike="noStrike" spc="-1">
                <a:latin typeface="Arial"/>
              </a:endParaRPr>
            </a:p>
            <a:p>
              <a:pPr marL="285840" indent="-285480">
                <a:lnSpc>
                  <a:spcPct val="107000"/>
                </a:lnSpc>
                <a:buClr>
                  <a:srgbClr val="000000"/>
                </a:buClr>
                <a:buFont typeface="Arial"/>
                <a:buChar char="•"/>
              </a:pPr>
              <a:r>
                <a:rPr lang="en-GB" sz="1800" b="0" strike="noStrike" spc="-1">
                  <a:solidFill>
                    <a:srgbClr val="000000"/>
                  </a:solidFill>
                  <a:latin typeface="Open Sans"/>
                  <a:ea typeface="Open Sans"/>
                </a:rPr>
                <a:t>Detection on plasmids.</a:t>
              </a:r>
              <a:endParaRPr lang="pt-PT" sz="1800" b="0" strike="noStrike" spc="-1">
                <a:latin typeface="Arial"/>
              </a:endParaRPr>
            </a:p>
          </p:txBody>
        </p:sp>
        <p:pic>
          <p:nvPicPr>
            <p:cNvPr id="587" name="Picture 16" descr="Resultado de imagem para brackets png"/>
            <p:cNvPicPr/>
            <p:nvPr/>
          </p:nvPicPr>
          <p:blipFill>
            <a:blip r:embed="rId3"/>
            <a:stretch/>
          </p:blipFill>
          <p:spPr>
            <a:xfrm>
              <a:off x="4779720" y="1287720"/>
              <a:ext cx="980640" cy="1476720"/>
            </a:xfrm>
            <a:prstGeom prst="rect">
              <a:avLst/>
            </a:prstGeom>
            <a:ln>
              <a:noFill/>
            </a:ln>
          </p:spPr>
        </p:pic>
      </p:grpSp>
      <p:grpSp>
        <p:nvGrpSpPr>
          <p:cNvPr id="588" name="Group 6"/>
          <p:cNvGrpSpPr/>
          <p:nvPr/>
        </p:nvGrpSpPr>
        <p:grpSpPr>
          <a:xfrm>
            <a:off x="721800" y="2286360"/>
            <a:ext cx="11666520" cy="4022280"/>
            <a:chOff x="721800" y="2286360"/>
            <a:chExt cx="11666520" cy="4022280"/>
          </a:xfrm>
        </p:grpSpPr>
        <p:grpSp>
          <p:nvGrpSpPr>
            <p:cNvPr id="589" name="Group 7"/>
            <p:cNvGrpSpPr/>
            <p:nvPr/>
          </p:nvGrpSpPr>
          <p:grpSpPr>
            <a:xfrm>
              <a:off x="721800" y="3702960"/>
              <a:ext cx="10103400" cy="2605680"/>
              <a:chOff x="721800" y="3702960"/>
              <a:chExt cx="10103400" cy="2605680"/>
            </a:xfrm>
          </p:grpSpPr>
          <p:grpSp>
            <p:nvGrpSpPr>
              <p:cNvPr id="590" name="Group 8"/>
              <p:cNvGrpSpPr/>
              <p:nvPr/>
            </p:nvGrpSpPr>
            <p:grpSpPr>
              <a:xfrm>
                <a:off x="884520" y="3865320"/>
                <a:ext cx="9940680" cy="2324160"/>
                <a:chOff x="884520" y="3865320"/>
                <a:chExt cx="9940680" cy="2324160"/>
              </a:xfrm>
            </p:grpSpPr>
            <p:sp>
              <p:nvSpPr>
                <p:cNvPr id="591" name="CustomShape 9"/>
                <p:cNvSpPr/>
                <p:nvPr/>
              </p:nvSpPr>
              <p:spPr>
                <a:xfrm>
                  <a:off x="1484280" y="3865320"/>
                  <a:ext cx="119016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en-GB" sz="1800" b="0" strike="noStrike" spc="-1">
                      <a:solidFill>
                        <a:srgbClr val="000000"/>
                      </a:solidFill>
                      <a:latin typeface="Open Sans"/>
                      <a:ea typeface="Open Sans"/>
                    </a:rPr>
                    <a:t>Mutation</a:t>
                  </a:r>
                  <a:endParaRPr lang="pt-PT" sz="1800" b="0" strike="noStrike" spc="-1">
                    <a:latin typeface="Arial"/>
                  </a:endParaRPr>
                </a:p>
              </p:txBody>
            </p:sp>
            <p:sp>
              <p:nvSpPr>
                <p:cNvPr id="592" name="CustomShape 10"/>
                <p:cNvSpPr/>
                <p:nvPr/>
              </p:nvSpPr>
              <p:spPr>
                <a:xfrm>
                  <a:off x="1135080" y="4200840"/>
                  <a:ext cx="188820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en-GB" sz="1800" b="0" strike="noStrike" spc="-1">
                      <a:solidFill>
                        <a:srgbClr val="000000"/>
                      </a:solidFill>
                      <a:latin typeface="Open Sans"/>
                      <a:ea typeface="Open Sans"/>
                    </a:rPr>
                    <a:t>Recombination</a:t>
                  </a:r>
                  <a:endParaRPr lang="pt-PT" sz="1800" b="0" strike="noStrike" spc="-1">
                    <a:latin typeface="Arial"/>
                  </a:endParaRPr>
                </a:p>
              </p:txBody>
            </p:sp>
            <p:sp>
              <p:nvSpPr>
                <p:cNvPr id="593" name="CustomShape 11"/>
                <p:cNvSpPr/>
                <p:nvPr/>
              </p:nvSpPr>
              <p:spPr>
                <a:xfrm>
                  <a:off x="1404720" y="4536360"/>
                  <a:ext cx="134856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en-GB" sz="1800" b="0" strike="noStrike" spc="-1">
                      <a:solidFill>
                        <a:srgbClr val="000000"/>
                      </a:solidFill>
                      <a:latin typeface="Open Sans"/>
                      <a:ea typeface="Open Sans"/>
                    </a:rPr>
                    <a:t>Gene gain</a:t>
                  </a:r>
                  <a:endParaRPr lang="pt-PT" sz="1800" b="0" strike="noStrike" spc="-1">
                    <a:latin typeface="Arial"/>
                  </a:endParaRPr>
                </a:p>
              </p:txBody>
            </p:sp>
            <p:sp>
              <p:nvSpPr>
                <p:cNvPr id="594" name="CustomShape 12"/>
                <p:cNvSpPr/>
                <p:nvPr/>
              </p:nvSpPr>
              <p:spPr>
                <a:xfrm>
                  <a:off x="1430640" y="4872240"/>
                  <a:ext cx="129672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en-GB" sz="1800" b="0" strike="noStrike" spc="-1">
                      <a:solidFill>
                        <a:srgbClr val="000000"/>
                      </a:solidFill>
                      <a:latin typeface="Open Sans"/>
                      <a:ea typeface="Open Sans"/>
                    </a:rPr>
                    <a:t>Gene loss</a:t>
                  </a:r>
                  <a:endParaRPr lang="pt-PT" sz="1800" b="0" strike="noStrike" spc="-1">
                    <a:latin typeface="Arial"/>
                  </a:endParaRPr>
                </a:p>
              </p:txBody>
            </p:sp>
            <p:sp>
              <p:nvSpPr>
                <p:cNvPr id="595" name="CustomShape 13"/>
                <p:cNvSpPr/>
                <p:nvPr/>
              </p:nvSpPr>
              <p:spPr>
                <a:xfrm>
                  <a:off x="1018440" y="5207760"/>
                  <a:ext cx="212112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en-GB" sz="1800" b="0" strike="noStrike" spc="-1">
                      <a:solidFill>
                        <a:srgbClr val="000000"/>
                      </a:solidFill>
                      <a:latin typeface="Open Sans"/>
                      <a:ea typeface="Open Sans"/>
                    </a:rPr>
                    <a:t>Gene duplication</a:t>
                  </a:r>
                  <a:endParaRPr lang="pt-PT" sz="1800" b="0" strike="noStrike" spc="-1">
                    <a:latin typeface="Arial"/>
                  </a:endParaRPr>
                </a:p>
              </p:txBody>
            </p:sp>
            <p:sp>
              <p:nvSpPr>
                <p:cNvPr id="596" name="CustomShape 14"/>
                <p:cNvSpPr/>
                <p:nvPr/>
              </p:nvSpPr>
              <p:spPr>
                <a:xfrm>
                  <a:off x="884520" y="5543280"/>
                  <a:ext cx="259488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GB" sz="1800" b="0" strike="noStrike" spc="-1">
                      <a:solidFill>
                        <a:srgbClr val="000000"/>
                      </a:solidFill>
                      <a:latin typeface="Open Sans"/>
                      <a:ea typeface="Open Sans"/>
                    </a:rPr>
                    <a:t>Successive merge of smaller subclusters</a:t>
                  </a:r>
                  <a:endParaRPr lang="pt-PT" sz="1800" b="0" strike="noStrike" spc="-1">
                    <a:latin typeface="Arial"/>
                  </a:endParaRPr>
                </a:p>
              </p:txBody>
            </p:sp>
            <p:sp>
              <p:nvSpPr>
                <p:cNvPr id="597" name="CustomShape 15"/>
                <p:cNvSpPr/>
                <p:nvPr/>
              </p:nvSpPr>
              <p:spPr>
                <a:xfrm>
                  <a:off x="3824640" y="4669920"/>
                  <a:ext cx="2047680" cy="913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GB" sz="1800" b="0" strike="noStrike" spc="-1">
                      <a:solidFill>
                        <a:srgbClr val="000000"/>
                      </a:solidFill>
                      <a:latin typeface="Open Sans"/>
                      <a:ea typeface="Open Sans"/>
                    </a:rPr>
                    <a:t>BGC diversification mechanisms </a:t>
                  </a:r>
                  <a:endParaRPr lang="pt-PT" sz="1800" b="0" strike="noStrike" spc="-1">
                    <a:latin typeface="Arial"/>
                  </a:endParaRPr>
                </a:p>
              </p:txBody>
            </p:sp>
            <p:sp>
              <p:nvSpPr>
                <p:cNvPr id="598" name="CustomShape 16"/>
                <p:cNvSpPr/>
                <p:nvPr/>
              </p:nvSpPr>
              <p:spPr>
                <a:xfrm>
                  <a:off x="6527160" y="4692960"/>
                  <a:ext cx="4298040" cy="1186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GB" sz="1800" b="0" strike="noStrike" spc="-1">
                      <a:solidFill>
                        <a:srgbClr val="000000"/>
                      </a:solidFill>
                      <a:latin typeface="Open Sans"/>
                      <a:ea typeface="Open Sans"/>
                    </a:rPr>
                    <a:t>Guided by:</a:t>
                  </a:r>
                  <a:endParaRPr lang="pt-PT" sz="1800" b="0" strike="noStrike" spc="-1">
                    <a:latin typeface="Arial"/>
                  </a:endParaRPr>
                </a:p>
                <a:p>
                  <a:pPr marL="285840" indent="-285480">
                    <a:lnSpc>
                      <a:spcPct val="100000"/>
                    </a:lnSpc>
                    <a:buClr>
                      <a:srgbClr val="000000"/>
                    </a:buClr>
                    <a:buFont typeface="Arial"/>
                    <a:buChar char="•"/>
                  </a:pPr>
                  <a:r>
                    <a:rPr lang="en-GB" sz="1800" b="0" strike="noStrike" spc="-1">
                      <a:solidFill>
                        <a:srgbClr val="000000"/>
                      </a:solidFill>
                      <a:latin typeface="Open Sans"/>
                      <a:ea typeface="Open Sans"/>
                    </a:rPr>
                    <a:t>selective pressures;</a:t>
                  </a:r>
                  <a:endParaRPr lang="pt-PT" sz="1800" b="0" strike="noStrike" spc="-1">
                    <a:latin typeface="Arial"/>
                  </a:endParaRPr>
                </a:p>
                <a:p>
                  <a:pPr marL="285840" indent="-285480">
                    <a:lnSpc>
                      <a:spcPct val="100000"/>
                    </a:lnSpc>
                    <a:buClr>
                      <a:srgbClr val="000000"/>
                    </a:buClr>
                    <a:buFont typeface="Arial"/>
                    <a:buChar char="•"/>
                  </a:pPr>
                  <a:r>
                    <a:rPr lang="en-GB" sz="1800" b="0" strike="noStrike" spc="-1">
                      <a:solidFill>
                        <a:srgbClr val="000000"/>
                      </a:solidFill>
                      <a:latin typeface="Open Sans"/>
                      <a:ea typeface="Open Sans"/>
                    </a:rPr>
                    <a:t>opportunities for genetic exchange.</a:t>
                  </a:r>
                  <a:endParaRPr lang="pt-PT" sz="1800" b="0" strike="noStrike" spc="-1">
                    <a:latin typeface="Arial"/>
                  </a:endParaRPr>
                </a:p>
              </p:txBody>
            </p:sp>
            <p:pic>
              <p:nvPicPr>
                <p:cNvPr id="599" name="Picture 16" descr="Resultado de imagem para brackets png"/>
                <p:cNvPicPr/>
                <p:nvPr/>
              </p:nvPicPr>
              <p:blipFill>
                <a:blip r:embed="rId3"/>
                <a:stretch/>
              </p:blipFill>
              <p:spPr>
                <a:xfrm rot="10800000">
                  <a:off x="2847240" y="3940560"/>
                  <a:ext cx="860400" cy="2248920"/>
                </a:xfrm>
                <a:prstGeom prst="rect">
                  <a:avLst/>
                </a:prstGeom>
                <a:ln>
                  <a:noFill/>
                </a:ln>
              </p:spPr>
            </p:pic>
            <p:pic>
              <p:nvPicPr>
                <p:cNvPr id="600" name="Picture 16" descr="Resultado de imagem para brackets png"/>
                <p:cNvPicPr/>
                <p:nvPr/>
              </p:nvPicPr>
              <p:blipFill>
                <a:blip r:embed="rId3"/>
                <a:stretch/>
              </p:blipFill>
              <p:spPr>
                <a:xfrm>
                  <a:off x="6096960" y="4535640"/>
                  <a:ext cx="860400" cy="1238040"/>
                </a:xfrm>
                <a:prstGeom prst="rect">
                  <a:avLst/>
                </a:prstGeom>
                <a:ln>
                  <a:noFill/>
                </a:ln>
              </p:spPr>
            </p:pic>
            <p:sp>
              <p:nvSpPr>
                <p:cNvPr id="601" name="CustomShape 17"/>
                <p:cNvSpPr/>
                <p:nvPr/>
              </p:nvSpPr>
              <p:spPr>
                <a:xfrm>
                  <a:off x="3979440" y="4505400"/>
                  <a:ext cx="1772280" cy="1339560"/>
                </a:xfrm>
                <a:prstGeom prst="ellipse">
                  <a:avLst/>
                </a:prstGeom>
                <a:noFill/>
                <a:ln w="9360">
                  <a:solidFill>
                    <a:srgbClr val="0091EA"/>
                  </a:solidFill>
                  <a:prstDash val="dash"/>
                  <a:round/>
                </a:ln>
              </p:spPr>
              <p:style>
                <a:lnRef idx="0">
                  <a:scrgbClr r="0" g="0" b="0"/>
                </a:lnRef>
                <a:fillRef idx="0">
                  <a:scrgbClr r="0" g="0" b="0"/>
                </a:fillRef>
                <a:effectRef idx="0">
                  <a:scrgbClr r="0" g="0" b="0"/>
                </a:effectRef>
                <a:fontRef idx="minor"/>
              </p:style>
            </p:sp>
          </p:grpSp>
          <p:sp>
            <p:nvSpPr>
              <p:cNvPr id="602" name="CustomShape 18"/>
              <p:cNvSpPr/>
              <p:nvPr/>
            </p:nvSpPr>
            <p:spPr>
              <a:xfrm>
                <a:off x="721800" y="3702960"/>
                <a:ext cx="10103400" cy="2605680"/>
              </a:xfrm>
              <a:prstGeom prst="rect">
                <a:avLst/>
              </a:prstGeom>
              <a:noFill/>
              <a:ln w="28440">
                <a:solidFill>
                  <a:srgbClr val="1D4999"/>
                </a:solidFill>
              </a:ln>
            </p:spPr>
            <p:style>
              <a:lnRef idx="2">
                <a:schemeClr val="accent1">
                  <a:shade val="50000"/>
                </a:schemeClr>
              </a:lnRef>
              <a:fillRef idx="1">
                <a:schemeClr val="accent1"/>
              </a:fillRef>
              <a:effectRef idx="0">
                <a:schemeClr val="accent1"/>
              </a:effectRef>
              <a:fontRef idx="minor"/>
            </p:style>
          </p:sp>
        </p:grpSp>
        <p:pic>
          <p:nvPicPr>
            <p:cNvPr id="603" name="Picture 2" descr="Imagem relacionada"/>
            <p:cNvPicPr/>
            <p:nvPr/>
          </p:nvPicPr>
          <p:blipFill>
            <a:blip r:embed="rId4"/>
            <a:stretch/>
          </p:blipFill>
          <p:spPr>
            <a:xfrm rot="18909600">
              <a:off x="9692640" y="2748600"/>
              <a:ext cx="2233080" cy="2233080"/>
            </a:xfrm>
            <a:prstGeom prst="rect">
              <a:avLst/>
            </a:prstGeom>
            <a:ln>
              <a:noFill/>
            </a:ln>
          </p:spPr>
        </p:pic>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2" name="CustomShape 1"/>
          <p:cNvSpPr/>
          <p:nvPr/>
        </p:nvSpPr>
        <p:spPr>
          <a:xfrm>
            <a:off x="417352" y="391680"/>
            <a:ext cx="3498840" cy="69984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4000" b="1" strike="noStrike" spc="-1">
                <a:solidFill>
                  <a:srgbClr val="203864"/>
                </a:solidFill>
                <a:latin typeface="Calibri Light"/>
              </a:rPr>
              <a:t>Polyketides</a:t>
            </a:r>
            <a:endParaRPr lang="pt-PT" sz="4000" b="0" strike="noStrike" spc="-1">
              <a:latin typeface="Arial"/>
            </a:endParaRPr>
          </a:p>
        </p:txBody>
      </p:sp>
      <p:grpSp>
        <p:nvGrpSpPr>
          <p:cNvPr id="333" name="Group 2"/>
          <p:cNvGrpSpPr/>
          <p:nvPr/>
        </p:nvGrpSpPr>
        <p:grpSpPr>
          <a:xfrm>
            <a:off x="417352" y="1365480"/>
            <a:ext cx="10054080" cy="2472840"/>
            <a:chOff x="485280" y="1365480"/>
            <a:chExt cx="10054080" cy="2472840"/>
          </a:xfrm>
        </p:grpSpPr>
        <p:sp>
          <p:nvSpPr>
            <p:cNvPr id="334" name="CustomShape 3"/>
            <p:cNvSpPr/>
            <p:nvPr/>
          </p:nvSpPr>
          <p:spPr>
            <a:xfrm>
              <a:off x="485280" y="2068200"/>
              <a:ext cx="10054080" cy="364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285840" indent="-285480">
                <a:lnSpc>
                  <a:spcPct val="100000"/>
                </a:lnSpc>
                <a:buClr>
                  <a:srgbClr val="000000"/>
                </a:buClr>
                <a:buFont typeface="Arial"/>
                <a:buChar char="•"/>
              </a:pPr>
              <a:r>
                <a:rPr lang="en-US" sz="1800" b="0" strike="noStrike" spc="-1" dirty="0">
                  <a:solidFill>
                    <a:srgbClr val="000000"/>
                  </a:solidFill>
                  <a:latin typeface="Open Sans"/>
                  <a:ea typeface="Open Sans"/>
                </a:rPr>
                <a:t>Synthesized by large multifunctional enzymes: </a:t>
              </a:r>
              <a:r>
                <a:rPr lang="en-US" sz="1800" b="1" strike="noStrike" spc="-1" dirty="0">
                  <a:solidFill>
                    <a:srgbClr val="000000"/>
                  </a:solidFill>
                  <a:latin typeface="Open Sans"/>
                  <a:ea typeface="Open Sans"/>
                </a:rPr>
                <a:t>Polyketide Synthases (PKS).</a:t>
              </a:r>
              <a:endParaRPr lang="pt-PT" sz="1800" b="0" strike="noStrike" spc="-1" dirty="0">
                <a:latin typeface="Arial"/>
              </a:endParaRPr>
            </a:p>
          </p:txBody>
        </p:sp>
        <p:sp>
          <p:nvSpPr>
            <p:cNvPr id="335" name="CustomShape 4"/>
            <p:cNvSpPr/>
            <p:nvPr/>
          </p:nvSpPr>
          <p:spPr>
            <a:xfrm>
              <a:off x="485280" y="1365480"/>
              <a:ext cx="576144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marL="285840" indent="-285480">
                <a:lnSpc>
                  <a:spcPct val="100000"/>
                </a:lnSpc>
                <a:buClr>
                  <a:srgbClr val="000000"/>
                </a:buClr>
                <a:buFont typeface="Arial"/>
                <a:buChar char="•"/>
              </a:pPr>
              <a:r>
                <a:rPr lang="en-US" sz="1800" b="0" strike="noStrike" spc="-1" dirty="0">
                  <a:solidFill>
                    <a:srgbClr val="000000"/>
                  </a:solidFill>
                  <a:latin typeface="Open Sans"/>
                  <a:ea typeface="Open Sans"/>
                </a:rPr>
                <a:t>One of the largest classes of natural products.</a:t>
              </a:r>
              <a:endParaRPr lang="pt-PT" sz="1800" b="0" strike="noStrike" spc="-1" dirty="0">
                <a:latin typeface="Arial"/>
              </a:endParaRPr>
            </a:p>
          </p:txBody>
        </p:sp>
        <p:sp>
          <p:nvSpPr>
            <p:cNvPr id="336" name="CustomShape 5"/>
            <p:cNvSpPr/>
            <p:nvPr/>
          </p:nvSpPr>
          <p:spPr>
            <a:xfrm>
              <a:off x="485280" y="2770920"/>
              <a:ext cx="447804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marL="285840" indent="-285480">
                <a:lnSpc>
                  <a:spcPct val="100000"/>
                </a:lnSpc>
                <a:buClr>
                  <a:srgbClr val="000000"/>
                </a:buClr>
                <a:buFont typeface="Arial"/>
                <a:buChar char="•"/>
              </a:pPr>
              <a:r>
                <a:rPr lang="en-US" sz="1800" b="0" strike="noStrike" spc="-1">
                  <a:solidFill>
                    <a:srgbClr val="000000"/>
                  </a:solidFill>
                  <a:latin typeface="Open Sans"/>
                  <a:ea typeface="Open Sans"/>
                </a:rPr>
                <a:t>Extremely high structural diversity.</a:t>
              </a:r>
              <a:endParaRPr lang="pt-PT" sz="1800" b="0" strike="noStrike" spc="-1">
                <a:latin typeface="Arial"/>
              </a:endParaRPr>
            </a:p>
          </p:txBody>
        </p:sp>
        <p:sp>
          <p:nvSpPr>
            <p:cNvPr id="337" name="CustomShape 6"/>
            <p:cNvSpPr/>
            <p:nvPr/>
          </p:nvSpPr>
          <p:spPr>
            <a:xfrm>
              <a:off x="485280" y="3473640"/>
              <a:ext cx="785520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marL="285840" indent="-285480">
                <a:lnSpc>
                  <a:spcPct val="100000"/>
                </a:lnSpc>
                <a:buClr>
                  <a:srgbClr val="000000"/>
                </a:buClr>
                <a:buFont typeface="Arial"/>
                <a:buChar char="•"/>
              </a:pPr>
              <a:r>
                <a:rPr lang="en-US" sz="1800" b="0" strike="noStrike" spc="-1">
                  <a:solidFill>
                    <a:srgbClr val="000000"/>
                  </a:solidFill>
                  <a:latin typeface="Open Sans"/>
                  <a:ea typeface="Open Sans"/>
                </a:rPr>
                <a:t>Important applications in medicine and pharmaceutical industry.</a:t>
              </a:r>
              <a:endParaRPr lang="pt-PT" sz="1800" b="0" strike="noStrike" spc="-1">
                <a:latin typeface="Arial"/>
              </a:endParaRPr>
            </a:p>
          </p:txBody>
        </p:sp>
      </p:grpSp>
      <p:sp>
        <p:nvSpPr>
          <p:cNvPr id="338" name="CustomShape 7"/>
          <p:cNvSpPr/>
          <p:nvPr/>
        </p:nvSpPr>
        <p:spPr>
          <a:xfrm>
            <a:off x="7362720" y="6319440"/>
            <a:ext cx="2324520" cy="27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r">
              <a:lnSpc>
                <a:spcPct val="100000"/>
              </a:lnSpc>
              <a:spcAft>
                <a:spcPts val="799"/>
              </a:spcAft>
            </a:pPr>
            <a:r>
              <a:rPr lang="en-GB" sz="1200" b="0" strike="noStrike" spc="-1">
                <a:solidFill>
                  <a:srgbClr val="808080"/>
                </a:solidFill>
                <a:latin typeface="Source Sans Pro"/>
                <a:ea typeface="Source Sans Pro"/>
              </a:rPr>
              <a:t>Lovastatin A  </a:t>
            </a:r>
            <a:endParaRPr lang="pt-PT" sz="1200" b="0" strike="noStrike" spc="-1">
              <a:latin typeface="Arial"/>
            </a:endParaRPr>
          </a:p>
        </p:txBody>
      </p:sp>
      <p:sp>
        <p:nvSpPr>
          <p:cNvPr id="339" name="CustomShape 8"/>
          <p:cNvSpPr/>
          <p:nvPr/>
        </p:nvSpPr>
        <p:spPr>
          <a:xfrm>
            <a:off x="7674120" y="6522840"/>
            <a:ext cx="2147040" cy="2728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r">
              <a:lnSpc>
                <a:spcPct val="100000"/>
              </a:lnSpc>
              <a:spcAft>
                <a:spcPts val="799"/>
              </a:spcAft>
            </a:pPr>
            <a:r>
              <a:rPr lang="en-GB" sz="1200" b="0" strike="noStrike" spc="-1">
                <a:solidFill>
                  <a:srgbClr val="808080"/>
                </a:solidFill>
                <a:latin typeface="Source Sans Pro"/>
                <a:ea typeface="Source Sans Pro"/>
              </a:rPr>
              <a:t>Cholesterol-lowering drug</a:t>
            </a:r>
            <a:endParaRPr lang="pt-PT" sz="1200" b="0" strike="noStrike" spc="-1">
              <a:latin typeface="Arial"/>
            </a:endParaRPr>
          </a:p>
        </p:txBody>
      </p:sp>
      <p:sp>
        <p:nvSpPr>
          <p:cNvPr id="340" name="CustomShape 9"/>
          <p:cNvSpPr/>
          <p:nvPr/>
        </p:nvSpPr>
        <p:spPr>
          <a:xfrm>
            <a:off x="2117520" y="4800960"/>
            <a:ext cx="4052160" cy="7297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GB" sz="1400" b="0" strike="noStrike" spc="-1">
                <a:solidFill>
                  <a:srgbClr val="000000"/>
                </a:solidFill>
                <a:latin typeface="Open Sans"/>
                <a:ea typeface="Open Sans"/>
              </a:rPr>
              <a:t>The building blocks used are derived from one of the simplest molecules available in nature: </a:t>
            </a:r>
            <a:r>
              <a:rPr lang="en-GB" sz="1400" b="1" strike="noStrike" spc="-1">
                <a:solidFill>
                  <a:srgbClr val="000000"/>
                </a:solidFill>
                <a:latin typeface="Open Sans"/>
                <a:ea typeface="Open Sans"/>
              </a:rPr>
              <a:t>acetic acid</a:t>
            </a:r>
            <a:endParaRPr lang="pt-PT" sz="1400" b="0" strike="noStrike" spc="-1">
              <a:latin typeface="Arial"/>
            </a:endParaRPr>
          </a:p>
        </p:txBody>
      </p:sp>
      <p:grpSp>
        <p:nvGrpSpPr>
          <p:cNvPr id="341" name="Group 10"/>
          <p:cNvGrpSpPr/>
          <p:nvPr/>
        </p:nvGrpSpPr>
        <p:grpSpPr>
          <a:xfrm>
            <a:off x="261000" y="4857120"/>
            <a:ext cx="1637640" cy="1539360"/>
            <a:chOff x="261000" y="4857120"/>
            <a:chExt cx="1637640" cy="1539360"/>
          </a:xfrm>
        </p:grpSpPr>
        <p:pic>
          <p:nvPicPr>
            <p:cNvPr id="342" name="Picture 11" descr="Resultado de imagem para acetic acid"/>
            <p:cNvPicPr/>
            <p:nvPr/>
          </p:nvPicPr>
          <p:blipFill>
            <a:blip r:embed="rId3"/>
            <a:stretch/>
          </p:blipFill>
          <p:spPr>
            <a:xfrm>
              <a:off x="367560" y="4937040"/>
              <a:ext cx="1471680" cy="1267200"/>
            </a:xfrm>
            <a:prstGeom prst="rect">
              <a:avLst/>
            </a:prstGeom>
            <a:ln>
              <a:noFill/>
            </a:ln>
          </p:spPr>
        </p:pic>
        <p:sp>
          <p:nvSpPr>
            <p:cNvPr id="343" name="CustomShape 11"/>
            <p:cNvSpPr/>
            <p:nvPr/>
          </p:nvSpPr>
          <p:spPr>
            <a:xfrm>
              <a:off x="261000" y="4857120"/>
              <a:ext cx="1637640" cy="1539360"/>
            </a:xfrm>
            <a:prstGeom prst="ellipse">
              <a:avLst/>
            </a:prstGeom>
            <a:noFill/>
            <a:ln w="9360">
              <a:solidFill>
                <a:srgbClr val="0091EA"/>
              </a:solidFill>
              <a:prstDash val="dash"/>
              <a:round/>
            </a:ln>
          </p:spPr>
          <p:style>
            <a:lnRef idx="0">
              <a:scrgbClr r="0" g="0" b="0"/>
            </a:lnRef>
            <a:fillRef idx="0">
              <a:scrgbClr r="0" g="0" b="0"/>
            </a:fillRef>
            <a:effectRef idx="0">
              <a:scrgbClr r="0" g="0" b="0"/>
            </a:effectRef>
            <a:fontRef idx="minor"/>
          </p:style>
        </p:sp>
      </p:grpSp>
      <p:grpSp>
        <p:nvGrpSpPr>
          <p:cNvPr id="344" name="Group 12"/>
          <p:cNvGrpSpPr/>
          <p:nvPr/>
        </p:nvGrpSpPr>
        <p:grpSpPr>
          <a:xfrm>
            <a:off x="2215800" y="5718600"/>
            <a:ext cx="3456360" cy="938160"/>
            <a:chOff x="2215800" y="5718600"/>
            <a:chExt cx="3456360" cy="938160"/>
          </a:xfrm>
        </p:grpSpPr>
        <p:sp>
          <p:nvSpPr>
            <p:cNvPr id="345" name="CustomShape 13"/>
            <p:cNvSpPr/>
            <p:nvPr/>
          </p:nvSpPr>
          <p:spPr>
            <a:xfrm>
              <a:off x="3830040" y="6071760"/>
              <a:ext cx="1292040" cy="3034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GB" sz="1400" b="0" strike="noStrike" spc="-1">
                  <a:solidFill>
                    <a:srgbClr val="000000"/>
                  </a:solidFill>
                  <a:latin typeface="Open Sans"/>
                  <a:ea typeface="Open Sans"/>
                </a:rPr>
                <a:t>Malonyl-CoA</a:t>
              </a:r>
              <a:endParaRPr lang="pt-PT" sz="1400" b="0" strike="noStrike" spc="-1">
                <a:latin typeface="Arial"/>
              </a:endParaRPr>
            </a:p>
          </p:txBody>
        </p:sp>
        <p:grpSp>
          <p:nvGrpSpPr>
            <p:cNvPr id="346" name="Group 14"/>
            <p:cNvGrpSpPr/>
            <p:nvPr/>
          </p:nvGrpSpPr>
          <p:grpSpPr>
            <a:xfrm>
              <a:off x="2215800" y="5718600"/>
              <a:ext cx="3456360" cy="938160"/>
              <a:chOff x="2215800" y="5718600"/>
              <a:chExt cx="3456360" cy="938160"/>
            </a:xfrm>
          </p:grpSpPr>
          <p:sp>
            <p:nvSpPr>
              <p:cNvPr id="347" name="CustomShape 15"/>
              <p:cNvSpPr/>
              <p:nvPr/>
            </p:nvSpPr>
            <p:spPr>
              <a:xfrm>
                <a:off x="3808440" y="6353280"/>
                <a:ext cx="1863720" cy="3034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GB" sz="1400" b="0" strike="noStrike" spc="-1">
                    <a:solidFill>
                      <a:srgbClr val="000000"/>
                    </a:solidFill>
                    <a:latin typeface="Open Sans"/>
                    <a:ea typeface="Open Sans"/>
                  </a:rPr>
                  <a:t>Methylmanoyl-CoA</a:t>
                </a:r>
                <a:endParaRPr lang="pt-PT" sz="1400" b="0" strike="noStrike" spc="-1">
                  <a:latin typeface="Arial"/>
                </a:endParaRPr>
              </a:p>
            </p:txBody>
          </p:sp>
          <p:sp>
            <p:nvSpPr>
              <p:cNvPr id="348" name="CustomShape 16"/>
              <p:cNvSpPr/>
              <p:nvPr/>
            </p:nvSpPr>
            <p:spPr>
              <a:xfrm>
                <a:off x="2215800" y="6175440"/>
                <a:ext cx="1499400" cy="3034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pt-PT" sz="1400" b="0" strike="noStrike" spc="-1">
                    <a:solidFill>
                      <a:srgbClr val="000000"/>
                    </a:solidFill>
                    <a:latin typeface="Open Sans"/>
                    <a:ea typeface="Open Sans"/>
                  </a:rPr>
                  <a:t>Most common:</a:t>
                </a:r>
                <a:endParaRPr lang="pt-PT" sz="1400" b="0" strike="noStrike" spc="-1">
                  <a:latin typeface="Arial"/>
                </a:endParaRPr>
              </a:p>
            </p:txBody>
          </p:sp>
          <p:pic>
            <p:nvPicPr>
              <p:cNvPr id="349" name="Imagem 21"/>
              <p:cNvPicPr/>
              <p:nvPr/>
            </p:nvPicPr>
            <p:blipFill>
              <a:blip r:embed="rId4"/>
              <a:stretch/>
            </p:blipFill>
            <p:spPr>
              <a:xfrm rot="16200000">
                <a:off x="2384280" y="5670720"/>
                <a:ext cx="343080" cy="438480"/>
              </a:xfrm>
              <a:prstGeom prst="rect">
                <a:avLst/>
              </a:prstGeom>
              <a:ln>
                <a:noFill/>
              </a:ln>
            </p:spPr>
          </p:pic>
        </p:grpSp>
        <p:pic>
          <p:nvPicPr>
            <p:cNvPr id="350" name="Picture 16" descr="Resultado de imagem para brackets png"/>
            <p:cNvPicPr/>
            <p:nvPr/>
          </p:nvPicPr>
          <p:blipFill>
            <a:blip r:embed="rId5"/>
            <a:stretch/>
          </p:blipFill>
          <p:spPr>
            <a:xfrm>
              <a:off x="3688560" y="6090840"/>
              <a:ext cx="546480" cy="549720"/>
            </a:xfrm>
            <a:prstGeom prst="rect">
              <a:avLst/>
            </a:prstGeom>
            <a:ln>
              <a:noFill/>
            </a:ln>
          </p:spPr>
        </p:pic>
      </p:grpSp>
      <p:pic>
        <p:nvPicPr>
          <p:cNvPr id="351" name="Picture 350"/>
          <p:cNvPicPr/>
          <p:nvPr/>
        </p:nvPicPr>
        <p:blipFill>
          <a:blip r:embed="rId6"/>
          <a:stretch/>
        </p:blipFill>
        <p:spPr>
          <a:xfrm>
            <a:off x="9435960" y="4419720"/>
            <a:ext cx="2629080" cy="2222640"/>
          </a:xfrm>
          <a:prstGeom prst="rect">
            <a:avLst/>
          </a:prstGeom>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2" name="CustomShape 1"/>
          <p:cNvSpPr/>
          <p:nvPr/>
        </p:nvSpPr>
        <p:spPr>
          <a:xfrm>
            <a:off x="219720" y="281880"/>
            <a:ext cx="5876280" cy="69984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pt-PT" sz="4000" b="1" strike="noStrike" spc="-1">
                <a:solidFill>
                  <a:srgbClr val="203864"/>
                </a:solidFill>
                <a:latin typeface="Calibri Light"/>
              </a:rPr>
              <a:t>Famous Polyketides</a:t>
            </a:r>
            <a:endParaRPr lang="pt-PT" sz="4000" b="0" strike="noStrike" spc="-1">
              <a:latin typeface="Arial"/>
            </a:endParaRPr>
          </a:p>
        </p:txBody>
      </p:sp>
      <p:sp>
        <p:nvSpPr>
          <p:cNvPr id="354" name="CustomShape 2"/>
          <p:cNvSpPr/>
          <p:nvPr/>
        </p:nvSpPr>
        <p:spPr>
          <a:xfrm>
            <a:off x="9302040" y="1634400"/>
            <a:ext cx="1735200" cy="870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7000"/>
              </a:lnSpc>
              <a:spcAft>
                <a:spcPts val="799"/>
              </a:spcAft>
            </a:pPr>
            <a:r>
              <a:rPr lang="en-GB" sz="1600" b="0" strike="noStrike" spc="-1" dirty="0" err="1">
                <a:solidFill>
                  <a:srgbClr val="595959"/>
                </a:solidFill>
                <a:latin typeface="open sans"/>
                <a:ea typeface="Source Sans Pro"/>
              </a:rPr>
              <a:t>Pederin</a:t>
            </a:r>
            <a:r>
              <a:rPr lang="en-GB" sz="1600" b="0" strike="noStrike" spc="-1" dirty="0">
                <a:solidFill>
                  <a:srgbClr val="595959"/>
                </a:solidFill>
                <a:latin typeface="open sans"/>
                <a:ea typeface="Source Sans Pro"/>
              </a:rPr>
              <a:t>  </a:t>
            </a:r>
            <a:r>
              <a:rPr lang="en-GB" sz="1600" b="0" strike="noStrike" spc="-1" dirty="0">
                <a:solidFill>
                  <a:srgbClr val="808080"/>
                </a:solidFill>
                <a:latin typeface="open sans"/>
                <a:ea typeface="Source Sans Pro"/>
              </a:rPr>
              <a:t>Antitumoral agent</a:t>
            </a:r>
            <a:endParaRPr lang="pt-PT" sz="1600" b="0" strike="noStrike" spc="-1" dirty="0">
              <a:latin typeface="open sans"/>
            </a:endParaRPr>
          </a:p>
        </p:txBody>
      </p:sp>
      <p:sp>
        <p:nvSpPr>
          <p:cNvPr id="355" name="CustomShape 3"/>
          <p:cNvSpPr/>
          <p:nvPr/>
        </p:nvSpPr>
        <p:spPr>
          <a:xfrm>
            <a:off x="8097221" y="682422"/>
            <a:ext cx="3276259" cy="367878"/>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pPr>
            <a:r>
              <a:rPr lang="en-GB" b="1" strike="noStrike" spc="-1" dirty="0">
                <a:latin typeface="open sans"/>
                <a:ea typeface="Source Sans Pro"/>
              </a:rPr>
              <a:t>Important </a:t>
            </a:r>
            <a:r>
              <a:rPr lang="en-GB" b="1" spc="-1">
                <a:latin typeface="open sans"/>
                <a:ea typeface="Source Sans Pro"/>
              </a:rPr>
              <a:t>therapeutic</a:t>
            </a:r>
            <a:r>
              <a:rPr lang="en-GB" b="1" strike="noStrike" spc="-1" dirty="0">
                <a:latin typeface="open sans"/>
                <a:ea typeface="Source Sans Pro"/>
              </a:rPr>
              <a:t> drugs</a:t>
            </a:r>
            <a:endParaRPr lang="pt-PT" b="1" strike="noStrike" spc="-1" dirty="0">
              <a:latin typeface="open sans"/>
            </a:endParaRPr>
          </a:p>
        </p:txBody>
      </p:sp>
      <p:sp>
        <p:nvSpPr>
          <p:cNvPr id="356" name="CustomShape 4"/>
          <p:cNvSpPr/>
          <p:nvPr/>
        </p:nvSpPr>
        <p:spPr>
          <a:xfrm>
            <a:off x="730440" y="5380920"/>
            <a:ext cx="1536840" cy="583321"/>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spcAft>
                <a:spcPts val="799"/>
              </a:spcAft>
            </a:pPr>
            <a:r>
              <a:rPr lang="en-GB" sz="1600" b="0" strike="noStrike" spc="-1">
                <a:solidFill>
                  <a:srgbClr val="595959"/>
                </a:solidFill>
                <a:latin typeface="open sans"/>
                <a:ea typeface="Source Sans Pro"/>
              </a:rPr>
              <a:t>Tetracycline </a:t>
            </a:r>
            <a:r>
              <a:rPr lang="en-GB" sz="1600" b="0" strike="noStrike" spc="-1">
                <a:solidFill>
                  <a:srgbClr val="808080"/>
                </a:solidFill>
                <a:latin typeface="open sans"/>
                <a:ea typeface="Source Sans Pro"/>
              </a:rPr>
              <a:t>Antibiotic</a:t>
            </a:r>
            <a:endParaRPr lang="pt-PT" sz="1600" b="0" strike="noStrike" spc="-1">
              <a:latin typeface="open sans"/>
            </a:endParaRPr>
          </a:p>
        </p:txBody>
      </p:sp>
      <p:sp>
        <p:nvSpPr>
          <p:cNvPr id="357" name="CustomShape 5"/>
          <p:cNvSpPr/>
          <p:nvPr/>
        </p:nvSpPr>
        <p:spPr>
          <a:xfrm>
            <a:off x="201364" y="2613240"/>
            <a:ext cx="1630551" cy="583321"/>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en-GB" sz="1600" b="0" strike="noStrike" spc="-1">
                <a:solidFill>
                  <a:srgbClr val="595959"/>
                </a:solidFill>
                <a:latin typeface="open sans"/>
                <a:ea typeface="Source Sans Pro"/>
              </a:rPr>
              <a:t>Amphotericin B </a:t>
            </a:r>
            <a:endParaRPr lang="pt-PT" sz="1600" b="0" strike="noStrike" spc="-1">
              <a:latin typeface="open sans"/>
            </a:endParaRPr>
          </a:p>
          <a:p>
            <a:pPr algn="ctr">
              <a:lnSpc>
                <a:spcPct val="100000"/>
              </a:lnSpc>
            </a:pPr>
            <a:r>
              <a:rPr lang="en-GB" sz="1600" b="0" strike="noStrike" spc="-1">
                <a:solidFill>
                  <a:srgbClr val="808080"/>
                </a:solidFill>
                <a:latin typeface="open sans"/>
                <a:ea typeface="Source Sans Pro"/>
              </a:rPr>
              <a:t>Antifungal </a:t>
            </a:r>
            <a:endParaRPr lang="pt-PT" sz="1600" b="0" strike="noStrike" spc="-1">
              <a:latin typeface="open sans"/>
            </a:endParaRPr>
          </a:p>
        </p:txBody>
      </p:sp>
      <p:sp>
        <p:nvSpPr>
          <p:cNvPr id="358" name="CustomShape 6"/>
          <p:cNvSpPr/>
          <p:nvPr/>
        </p:nvSpPr>
        <p:spPr>
          <a:xfrm>
            <a:off x="5963760" y="1515240"/>
            <a:ext cx="1741320" cy="610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7000"/>
              </a:lnSpc>
              <a:spcAft>
                <a:spcPts val="799"/>
              </a:spcAft>
            </a:pPr>
            <a:r>
              <a:rPr lang="en-GB" sz="1600" b="0" strike="noStrike" spc="-1">
                <a:solidFill>
                  <a:srgbClr val="595959"/>
                </a:solidFill>
                <a:latin typeface="open sans"/>
                <a:ea typeface="Source Sans Pro"/>
              </a:rPr>
              <a:t>Spinosyn A </a:t>
            </a:r>
            <a:r>
              <a:rPr lang="en-GB" sz="1600" b="0" strike="noStrike" spc="-1">
                <a:solidFill>
                  <a:srgbClr val="808080"/>
                </a:solidFill>
                <a:latin typeface="open sans"/>
                <a:ea typeface="Source Sans Pro"/>
              </a:rPr>
              <a:t>Insecticide </a:t>
            </a:r>
            <a:endParaRPr lang="pt-PT" sz="1600" b="0" strike="noStrike" spc="-1">
              <a:latin typeface="open sans"/>
            </a:endParaRPr>
          </a:p>
        </p:txBody>
      </p:sp>
      <p:sp>
        <p:nvSpPr>
          <p:cNvPr id="359" name="CustomShape 7"/>
          <p:cNvSpPr/>
          <p:nvPr/>
        </p:nvSpPr>
        <p:spPr>
          <a:xfrm>
            <a:off x="3838575" y="5684400"/>
            <a:ext cx="1661505" cy="604994"/>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algn="ctr">
              <a:lnSpc>
                <a:spcPct val="107000"/>
              </a:lnSpc>
              <a:spcAft>
                <a:spcPts val="799"/>
              </a:spcAft>
            </a:pPr>
            <a:r>
              <a:rPr lang="en-GB" sz="1600" b="0" strike="noStrike" spc="-1">
                <a:solidFill>
                  <a:srgbClr val="595959"/>
                </a:solidFill>
                <a:latin typeface="open sans"/>
                <a:ea typeface="Source Sans Pro"/>
              </a:rPr>
              <a:t>Avermectin B1 </a:t>
            </a:r>
            <a:r>
              <a:rPr lang="en-GB" sz="1600" b="0" strike="noStrike" spc="-1">
                <a:solidFill>
                  <a:srgbClr val="808080"/>
                </a:solidFill>
                <a:latin typeface="open sans"/>
                <a:ea typeface="Source Sans Pro"/>
              </a:rPr>
              <a:t>Anti-helmintic</a:t>
            </a:r>
            <a:endParaRPr lang="pt-PT" sz="1600" b="0" strike="noStrike" spc="-1">
              <a:latin typeface="open sans"/>
            </a:endParaRPr>
          </a:p>
        </p:txBody>
      </p:sp>
      <p:sp>
        <p:nvSpPr>
          <p:cNvPr id="360" name="CustomShape 8"/>
          <p:cNvSpPr/>
          <p:nvPr/>
        </p:nvSpPr>
        <p:spPr>
          <a:xfrm>
            <a:off x="7494840" y="6154200"/>
            <a:ext cx="2653200" cy="598454"/>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r">
              <a:lnSpc>
                <a:spcPct val="107000"/>
              </a:lnSpc>
              <a:spcAft>
                <a:spcPts val="799"/>
              </a:spcAft>
            </a:pPr>
            <a:r>
              <a:rPr lang="en-GB" sz="1600" b="0" strike="noStrike" spc="-1">
                <a:solidFill>
                  <a:srgbClr val="595959"/>
                </a:solidFill>
                <a:latin typeface="open sans"/>
                <a:ea typeface="Source Sans Pro"/>
              </a:rPr>
              <a:t>Lovastatin A           </a:t>
            </a:r>
            <a:r>
              <a:rPr lang="en-GB" sz="1600" b="0" strike="noStrike" spc="-1">
                <a:solidFill>
                  <a:srgbClr val="808080"/>
                </a:solidFill>
                <a:latin typeface="open sans"/>
                <a:ea typeface="Source Sans Pro"/>
              </a:rPr>
              <a:t>Cholesterol-lowering drug</a:t>
            </a:r>
            <a:endParaRPr lang="pt-PT" sz="1600" b="0" strike="noStrike" spc="-1">
              <a:latin typeface="open sans"/>
            </a:endParaRPr>
          </a:p>
        </p:txBody>
      </p:sp>
      <p:pic>
        <p:nvPicPr>
          <p:cNvPr id="361" name="Picture 360"/>
          <p:cNvPicPr/>
          <p:nvPr/>
        </p:nvPicPr>
        <p:blipFill>
          <a:blip r:embed="rId3"/>
          <a:stretch/>
        </p:blipFill>
        <p:spPr>
          <a:xfrm>
            <a:off x="9296280" y="1930320"/>
            <a:ext cx="2755800" cy="1778040"/>
          </a:xfrm>
          <a:prstGeom prst="rect">
            <a:avLst/>
          </a:prstGeom>
          <a:ln>
            <a:noFill/>
          </a:ln>
        </p:spPr>
      </p:pic>
      <p:pic>
        <p:nvPicPr>
          <p:cNvPr id="362" name="Picture 361"/>
          <p:cNvPicPr/>
          <p:nvPr/>
        </p:nvPicPr>
        <p:blipFill>
          <a:blip r:embed="rId4"/>
          <a:stretch/>
        </p:blipFill>
        <p:spPr>
          <a:xfrm>
            <a:off x="4622760" y="1841400"/>
            <a:ext cx="3720960" cy="1701720"/>
          </a:xfrm>
          <a:prstGeom prst="rect">
            <a:avLst/>
          </a:prstGeom>
          <a:ln>
            <a:noFill/>
          </a:ln>
        </p:spPr>
      </p:pic>
      <p:pic>
        <p:nvPicPr>
          <p:cNvPr id="363" name="Picture 362"/>
          <p:cNvPicPr/>
          <p:nvPr/>
        </p:nvPicPr>
        <p:blipFill>
          <a:blip r:embed="rId5"/>
          <a:stretch/>
        </p:blipFill>
        <p:spPr>
          <a:xfrm>
            <a:off x="495360" y="4152960"/>
            <a:ext cx="2286000" cy="1219320"/>
          </a:xfrm>
          <a:prstGeom prst="rect">
            <a:avLst/>
          </a:prstGeom>
          <a:ln>
            <a:noFill/>
          </a:ln>
        </p:spPr>
      </p:pic>
      <p:pic>
        <p:nvPicPr>
          <p:cNvPr id="364" name="Picture 363"/>
          <p:cNvPicPr/>
          <p:nvPr/>
        </p:nvPicPr>
        <p:blipFill>
          <a:blip r:embed="rId6"/>
          <a:stretch/>
        </p:blipFill>
        <p:spPr>
          <a:xfrm>
            <a:off x="4114800" y="4394160"/>
            <a:ext cx="3670200" cy="2082960"/>
          </a:xfrm>
          <a:prstGeom prst="rect">
            <a:avLst/>
          </a:prstGeom>
          <a:ln>
            <a:noFill/>
          </a:ln>
        </p:spPr>
      </p:pic>
      <p:pic>
        <p:nvPicPr>
          <p:cNvPr id="365" name="Picture 364"/>
          <p:cNvPicPr/>
          <p:nvPr/>
        </p:nvPicPr>
        <p:blipFill>
          <a:blip r:embed="rId7"/>
          <a:stretch/>
        </p:blipFill>
        <p:spPr>
          <a:xfrm>
            <a:off x="9829800" y="4826160"/>
            <a:ext cx="2095560" cy="1778040"/>
          </a:xfrm>
          <a:prstGeom prst="rect">
            <a:avLst/>
          </a:prstGeom>
          <a:ln>
            <a:noFill/>
          </a:ln>
        </p:spPr>
      </p:pic>
      <p:pic>
        <p:nvPicPr>
          <p:cNvPr id="366" name="Picture 365"/>
          <p:cNvPicPr/>
          <p:nvPr/>
        </p:nvPicPr>
        <p:blipFill>
          <a:blip r:embed="rId8"/>
          <a:stretch/>
        </p:blipFill>
        <p:spPr>
          <a:xfrm>
            <a:off x="127080" y="1384200"/>
            <a:ext cx="3467160" cy="1701720"/>
          </a:xfrm>
          <a:prstGeom prst="rect">
            <a:avLst/>
          </a:prstGeom>
          <a:ln>
            <a:noFill/>
          </a:ln>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39A5AE"/>
      </a:accent1>
      <a:accent2>
        <a:srgbClr val="2395A6"/>
      </a:accent2>
      <a:accent3>
        <a:srgbClr val="80DBE4"/>
      </a:accent3>
      <a:accent4>
        <a:srgbClr val="CDFEFD"/>
      </a:accent4>
      <a:accent5>
        <a:srgbClr val="FE8B44"/>
      </a:accent5>
      <a:accent6>
        <a:srgbClr val="FDC56F"/>
      </a:accent6>
      <a:hlink>
        <a:srgbClr val="CDFEFD"/>
      </a:hlink>
      <a:folHlink>
        <a:srgbClr val="CDFEFD"/>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196491"/>
      </a:accent1>
      <a:accent2>
        <a:srgbClr val="0587AF"/>
      </a:accent2>
      <a:accent3>
        <a:srgbClr val="19A5BE"/>
      </a:accent3>
      <a:accent4>
        <a:srgbClr val="53C3CD"/>
      </a:accent4>
      <a:accent5>
        <a:srgbClr val="5AB4C1"/>
      </a:accent5>
      <a:accent6>
        <a:srgbClr val="1A8EA9"/>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135</TotalTime>
  <Words>6261</Words>
  <Application>Microsoft Office PowerPoint</Application>
  <PresentationFormat>Ecrã Panorâmico</PresentationFormat>
  <Paragraphs>923</Paragraphs>
  <Slides>67</Slides>
  <Notes>58</Notes>
  <HiddenSlides>0</HiddenSlides>
  <MMClips>0</MMClips>
  <ScaleCrop>false</ScaleCrop>
  <HeadingPairs>
    <vt:vector size="6" baseType="variant">
      <vt:variant>
        <vt:lpstr>Tipos de letra usados</vt:lpstr>
      </vt:variant>
      <vt:variant>
        <vt:i4>13</vt:i4>
      </vt:variant>
      <vt:variant>
        <vt:lpstr>Tema</vt:lpstr>
      </vt:variant>
      <vt:variant>
        <vt:i4>6</vt:i4>
      </vt:variant>
      <vt:variant>
        <vt:lpstr>Títulos dos diapositivos</vt:lpstr>
      </vt:variant>
      <vt:variant>
        <vt:i4>67</vt:i4>
      </vt:variant>
    </vt:vector>
  </HeadingPairs>
  <TitlesOfParts>
    <vt:vector size="86" baseType="lpstr">
      <vt:lpstr>Arial</vt:lpstr>
      <vt:lpstr>Calibri</vt:lpstr>
      <vt:lpstr>Calibri Light</vt:lpstr>
      <vt:lpstr>Helvetica Neue</vt:lpstr>
      <vt:lpstr>Open Sans</vt:lpstr>
      <vt:lpstr>Open Sans</vt:lpstr>
      <vt:lpstr>ScalaSansLF-Bold</vt:lpstr>
      <vt:lpstr>Source Sans Pro</vt:lpstr>
      <vt:lpstr>Symbol</vt:lpstr>
      <vt:lpstr>Times New Roman</vt:lpstr>
      <vt:lpstr>Trebuchet MS</vt:lpstr>
      <vt:lpstr>Tw Cen MT</vt:lpstr>
      <vt:lpstr>Wingdings</vt:lpstr>
      <vt:lpstr>Office Theme</vt:lpstr>
      <vt:lpstr>Office Theme</vt:lpstr>
      <vt:lpstr>Office Theme</vt:lpstr>
      <vt:lpstr>Office Theme</vt:lpstr>
      <vt:lpstr>Office Theme</vt:lpstr>
      <vt:lpstr>Office Theme</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Sandra Silva</dc:creator>
  <dc:description/>
  <cp:lastModifiedBy>Sandra Cristina Godinho Pires da Silva</cp:lastModifiedBy>
  <cp:revision>164</cp:revision>
  <dcterms:created xsi:type="dcterms:W3CDTF">2020-01-15T14:33:32Z</dcterms:created>
  <dcterms:modified xsi:type="dcterms:W3CDTF">2021-04-28T12:27:44Z</dcterms:modified>
  <dc:language>pt-PT</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0</vt:i4>
  </property>
  <property fmtid="{D5CDD505-2E9C-101B-9397-08002B2CF9AE}" pid="4" name="HyperlinksChanged">
    <vt:bool>false</vt:bool>
  </property>
  <property fmtid="{D5CDD505-2E9C-101B-9397-08002B2CF9AE}" pid="5" name="LinksUpToDate">
    <vt:bool>false</vt:bool>
  </property>
  <property fmtid="{D5CDD505-2E9C-101B-9397-08002B2CF9AE}" pid="6" name="MMClips">
    <vt:i4>0</vt:i4>
  </property>
  <property fmtid="{D5CDD505-2E9C-101B-9397-08002B2CF9AE}" pid="7" name="Notes">
    <vt:i4>50</vt:i4>
  </property>
  <property fmtid="{D5CDD505-2E9C-101B-9397-08002B2CF9AE}" pid="8" name="PresentationFormat">
    <vt:lpwstr>Widescreen</vt:lpwstr>
  </property>
  <property fmtid="{D5CDD505-2E9C-101B-9397-08002B2CF9AE}" pid="9" name="ScaleCrop">
    <vt:bool>false</vt:bool>
  </property>
  <property fmtid="{D5CDD505-2E9C-101B-9397-08002B2CF9AE}" pid="10" name="ShareDoc">
    <vt:bool>false</vt:bool>
  </property>
  <property fmtid="{D5CDD505-2E9C-101B-9397-08002B2CF9AE}" pid="11" name="Slides">
    <vt:i4>59</vt:i4>
  </property>
</Properties>
</file>